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NGOs</c:v>
          </c:tx>
          <c:invertIfNegative val="0"/>
          <c:cat>
            <c:numRef>
              <c:f>Sheet1!$A$5:$A$10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Sheet1!$E$5:$E$10</c:f>
              <c:numCache>
                <c:formatCode>0%</c:formatCode>
                <c:ptCount val="6"/>
                <c:pt idx="0">
                  <c:v>0.12</c:v>
                </c:pt>
                <c:pt idx="1">
                  <c:v>0.1</c:v>
                </c:pt>
                <c:pt idx="2">
                  <c:v>0.08</c:v>
                </c:pt>
                <c:pt idx="3">
                  <c:v>0.08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</c:ser>
        <c:ser>
          <c:idx val="1"/>
          <c:order val="1"/>
          <c:tx>
            <c:v>Int Org</c:v>
          </c:tx>
          <c:invertIfNegative val="0"/>
          <c:cat>
            <c:numRef>
              <c:f>Sheet1!$A$5:$A$10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Sheet1!$C$5:$C$10</c:f>
              <c:numCache>
                <c:formatCode>0%</c:formatCode>
                <c:ptCount val="6"/>
                <c:pt idx="0">
                  <c:v>0.47</c:v>
                </c:pt>
                <c:pt idx="1">
                  <c:v>0.46</c:v>
                </c:pt>
                <c:pt idx="2">
                  <c:v>0.46</c:v>
                </c:pt>
                <c:pt idx="3">
                  <c:v>0.46</c:v>
                </c:pt>
                <c:pt idx="4">
                  <c:v>0.42599999999999999</c:v>
                </c:pt>
                <c:pt idx="5">
                  <c:v>0.4</c:v>
                </c:pt>
              </c:numCache>
            </c:numRef>
          </c:val>
        </c:ser>
        <c:ser>
          <c:idx val="2"/>
          <c:order val="2"/>
          <c:tx>
            <c:v>Priv Sec</c:v>
          </c:tx>
          <c:invertIfNegative val="0"/>
          <c:cat>
            <c:numRef>
              <c:f>Sheet1!$A$5:$A$10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Sheet1!$G$5:$G$10</c:f>
              <c:numCache>
                <c:formatCode>0%</c:formatCode>
                <c:ptCount val="6"/>
                <c:pt idx="0">
                  <c:v>0.17</c:v>
                </c:pt>
                <c:pt idx="1">
                  <c:v>0.18</c:v>
                </c:pt>
                <c:pt idx="2">
                  <c:v>0.17</c:v>
                </c:pt>
                <c:pt idx="3">
                  <c:v>0.19</c:v>
                </c:pt>
                <c:pt idx="4">
                  <c:v>0.19600000000000001</c:v>
                </c:pt>
                <c:pt idx="5">
                  <c:v>0.21</c:v>
                </c:pt>
              </c:numCache>
            </c:numRef>
          </c:val>
        </c:ser>
        <c:ser>
          <c:idx val="3"/>
          <c:order val="3"/>
          <c:tx>
            <c:v>Publ Sec</c:v>
          </c:tx>
          <c:invertIfNegative val="0"/>
          <c:cat>
            <c:numRef>
              <c:f>Sheet1!$A$5:$A$10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Sheet1!$I$5:$I$10</c:f>
              <c:numCache>
                <c:formatCode>0%</c:formatCode>
                <c:ptCount val="6"/>
                <c:pt idx="0">
                  <c:v>0.09</c:v>
                </c:pt>
                <c:pt idx="1">
                  <c:v>0.08</c:v>
                </c:pt>
                <c:pt idx="2">
                  <c:v>0.09</c:v>
                </c:pt>
                <c:pt idx="3">
                  <c:v>0.11</c:v>
                </c:pt>
                <c:pt idx="4">
                  <c:v>0.12</c:v>
                </c:pt>
                <c:pt idx="5">
                  <c:v>0.14000000000000001</c:v>
                </c:pt>
              </c:numCache>
            </c:numRef>
          </c:val>
        </c:ser>
        <c:ser>
          <c:idx val="4"/>
          <c:order val="4"/>
          <c:tx>
            <c:v>Edu &amp; Res</c:v>
          </c:tx>
          <c:invertIfNegative val="0"/>
          <c:cat>
            <c:numRef>
              <c:f>Sheet1!$A$5:$A$10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Sheet1!$K$5:$K$10</c:f>
              <c:numCache>
                <c:formatCode>0%</c:formatCode>
                <c:ptCount val="6"/>
                <c:pt idx="0">
                  <c:v>0.15</c:v>
                </c:pt>
                <c:pt idx="1">
                  <c:v>0.18</c:v>
                </c:pt>
                <c:pt idx="2">
                  <c:v>0.2</c:v>
                </c:pt>
                <c:pt idx="3">
                  <c:v>0.14000000000000001</c:v>
                </c:pt>
                <c:pt idx="4">
                  <c:v>0.18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41184"/>
        <c:axId val="212142720"/>
      </c:barChart>
      <c:catAx>
        <c:axId val="21214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142720"/>
        <c:crosses val="autoZero"/>
        <c:auto val="1"/>
        <c:lblAlgn val="ctr"/>
        <c:lblOffset val="100"/>
        <c:noMultiLvlLbl val="0"/>
      </c:catAx>
      <c:valAx>
        <c:axId val="212142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2141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115D2-DAC5-F74A-A49B-C99FEA542633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E62DDA-99BC-0C4B-B8A1-6305B861953A}">
      <dgm:prSet phldrT="[Text]"/>
      <dgm:spPr/>
      <dgm:t>
        <a:bodyPr/>
        <a:lstStyle/>
        <a:p>
          <a:r>
            <a:rPr lang="en-US" dirty="0" smtClean="0"/>
            <a:t>Graduate education</a:t>
          </a:r>
          <a:endParaRPr lang="en-US" dirty="0"/>
        </a:p>
      </dgm:t>
    </dgm:pt>
    <dgm:pt modelId="{88F4C5EE-008B-A041-9F9C-866ACB808576}" type="parTrans" cxnId="{E9D2109E-9079-8744-A3EC-8CD8B80C9D4E}">
      <dgm:prSet/>
      <dgm:spPr/>
      <dgm:t>
        <a:bodyPr/>
        <a:lstStyle/>
        <a:p>
          <a:endParaRPr lang="en-US"/>
        </a:p>
      </dgm:t>
    </dgm:pt>
    <dgm:pt modelId="{9B4539DF-06D5-524E-9AFE-80779FD7FA7E}" type="sibTrans" cxnId="{E9D2109E-9079-8744-A3EC-8CD8B80C9D4E}">
      <dgm:prSet/>
      <dgm:spPr/>
      <dgm:t>
        <a:bodyPr/>
        <a:lstStyle/>
        <a:p>
          <a:endParaRPr lang="en-US"/>
        </a:p>
      </dgm:t>
    </dgm:pt>
    <dgm:pt modelId="{7A523FBE-B0A6-D34E-85AD-713F1797245C}">
      <dgm:prSet phldrT="[Text]" custT="1"/>
      <dgm:spPr/>
      <dgm:t>
        <a:bodyPr/>
        <a:lstStyle/>
        <a:p>
          <a:r>
            <a:rPr lang="en-US" sz="1600" dirty="0" smtClean="0"/>
            <a:t>MA in Politics &amp; Security</a:t>
          </a:r>
          <a:endParaRPr lang="en-US" sz="1600" dirty="0"/>
        </a:p>
      </dgm:t>
    </dgm:pt>
    <dgm:pt modelId="{4ED0B4CF-68D1-6D40-A4CC-73D63AB8B9B5}" type="parTrans" cxnId="{CA6A3FFB-12CE-4847-9947-8CF98D88FBFB}">
      <dgm:prSet/>
      <dgm:spPr/>
      <dgm:t>
        <a:bodyPr/>
        <a:lstStyle/>
        <a:p>
          <a:endParaRPr lang="en-US"/>
        </a:p>
      </dgm:t>
    </dgm:pt>
    <dgm:pt modelId="{DAD6001B-5AC6-9C46-9B00-4E20163BD397}" type="sibTrans" cxnId="{CA6A3FFB-12CE-4847-9947-8CF98D88FBFB}">
      <dgm:prSet/>
      <dgm:spPr/>
      <dgm:t>
        <a:bodyPr/>
        <a:lstStyle/>
        <a:p>
          <a:endParaRPr lang="en-US"/>
        </a:p>
      </dgm:t>
    </dgm:pt>
    <dgm:pt modelId="{01784AF9-349C-724F-97D8-842D0B08DDEF}">
      <dgm:prSet phldrT="[Text]" custT="1"/>
      <dgm:spPr/>
      <dgm:t>
        <a:bodyPr/>
        <a:lstStyle/>
        <a:p>
          <a:r>
            <a:rPr lang="en-US" sz="1600" dirty="0" smtClean="0"/>
            <a:t>MA in Economic Governance &amp; Development</a:t>
          </a:r>
          <a:endParaRPr lang="en-US" sz="1600" dirty="0"/>
        </a:p>
      </dgm:t>
    </dgm:pt>
    <dgm:pt modelId="{ABF80961-06A5-AD4F-82D9-57FE4EF7A44F}" type="parTrans" cxnId="{C5715BD4-4507-5147-B333-D0F24426560F}">
      <dgm:prSet/>
      <dgm:spPr/>
      <dgm:t>
        <a:bodyPr/>
        <a:lstStyle/>
        <a:p>
          <a:endParaRPr lang="en-US"/>
        </a:p>
      </dgm:t>
    </dgm:pt>
    <dgm:pt modelId="{6E491762-E7AD-284B-A937-89B6EE9B1BC3}" type="sibTrans" cxnId="{C5715BD4-4507-5147-B333-D0F24426560F}">
      <dgm:prSet/>
      <dgm:spPr/>
      <dgm:t>
        <a:bodyPr/>
        <a:lstStyle/>
        <a:p>
          <a:endParaRPr lang="en-US"/>
        </a:p>
      </dgm:t>
    </dgm:pt>
    <dgm:pt modelId="{6ECA6D8B-0313-B246-8554-7C9E4C83AE60}">
      <dgm:prSet phldrT="[Text]"/>
      <dgm:spPr/>
      <dgm:t>
        <a:bodyPr/>
        <a:lstStyle/>
        <a:p>
          <a:r>
            <a:rPr lang="en-US" dirty="0" smtClean="0"/>
            <a:t>Professional trainings</a:t>
          </a:r>
          <a:endParaRPr lang="en-US" dirty="0"/>
        </a:p>
      </dgm:t>
    </dgm:pt>
    <dgm:pt modelId="{D4DF25BD-0FFD-B34B-82FE-4D8F7F35A017}" type="parTrans" cxnId="{2736697B-BCFE-4C4C-8923-98ECFC322A95}">
      <dgm:prSet/>
      <dgm:spPr/>
      <dgm:t>
        <a:bodyPr/>
        <a:lstStyle/>
        <a:p>
          <a:endParaRPr lang="en-US"/>
        </a:p>
      </dgm:t>
    </dgm:pt>
    <dgm:pt modelId="{98775732-7212-0547-A245-4C588045DD8A}" type="sibTrans" cxnId="{2736697B-BCFE-4C4C-8923-98ECFC322A95}">
      <dgm:prSet/>
      <dgm:spPr/>
      <dgm:t>
        <a:bodyPr/>
        <a:lstStyle/>
        <a:p>
          <a:endParaRPr lang="en-US"/>
        </a:p>
      </dgm:t>
    </dgm:pt>
    <dgm:pt modelId="{EB47E62F-106B-6749-9E39-8F45900954F0}">
      <dgm:prSet phldrT="[Text]"/>
      <dgm:spPr/>
      <dgm:t>
        <a:bodyPr/>
        <a:lstStyle/>
        <a:p>
          <a:r>
            <a:rPr lang="en-US" dirty="0" smtClean="0"/>
            <a:t>Dialogue on security </a:t>
          </a:r>
          <a:endParaRPr lang="en-US" dirty="0"/>
        </a:p>
      </dgm:t>
    </dgm:pt>
    <dgm:pt modelId="{F88BD498-A9B6-B54B-B4C4-C2B7D0968D5F}" type="parTrans" cxnId="{BDFDFBD7-2A9A-7E46-A9D9-DB5FF3D26EAC}">
      <dgm:prSet/>
      <dgm:spPr/>
      <dgm:t>
        <a:bodyPr/>
        <a:lstStyle/>
        <a:p>
          <a:endParaRPr lang="en-US"/>
        </a:p>
      </dgm:t>
    </dgm:pt>
    <dgm:pt modelId="{C8D78089-F4DE-B14F-BF6B-0A7A9E0A9067}" type="sibTrans" cxnId="{BDFDFBD7-2A9A-7E46-A9D9-DB5FF3D26EAC}">
      <dgm:prSet/>
      <dgm:spPr/>
      <dgm:t>
        <a:bodyPr/>
        <a:lstStyle/>
        <a:p>
          <a:endParaRPr lang="en-US"/>
        </a:p>
      </dgm:t>
    </dgm:pt>
    <dgm:pt modelId="{1217DF27-0CC3-E44A-B4B9-17E5D2AC2CFE}">
      <dgm:prSet phldrT="[Text]" custT="1"/>
      <dgm:spPr/>
      <dgm:t>
        <a:bodyPr/>
        <a:lstStyle/>
        <a:p>
          <a:r>
            <a:rPr lang="en-US" sz="1600" dirty="0" smtClean="0"/>
            <a:t>Encouraging  and promoting dialogue on comprehensive security</a:t>
          </a:r>
          <a:endParaRPr lang="en-US" sz="1600" dirty="0"/>
        </a:p>
      </dgm:t>
    </dgm:pt>
    <dgm:pt modelId="{45A9C051-D2AE-A54A-AD74-0AE8FC1B105B}" type="parTrans" cxnId="{062C190B-1647-FB4F-9590-FF50E1E382A2}">
      <dgm:prSet/>
      <dgm:spPr/>
      <dgm:t>
        <a:bodyPr/>
        <a:lstStyle/>
        <a:p>
          <a:endParaRPr lang="en-US"/>
        </a:p>
      </dgm:t>
    </dgm:pt>
    <dgm:pt modelId="{CF5B75B9-D9EF-4341-9C37-27CC025002CD}" type="sibTrans" cxnId="{062C190B-1647-FB4F-9590-FF50E1E382A2}">
      <dgm:prSet/>
      <dgm:spPr/>
      <dgm:t>
        <a:bodyPr/>
        <a:lstStyle/>
        <a:p>
          <a:endParaRPr lang="en-US"/>
        </a:p>
      </dgm:t>
    </dgm:pt>
    <dgm:pt modelId="{D37DF9C1-1D5B-6149-946C-5169B2FB188E}">
      <dgm:prSet/>
      <dgm:spPr/>
      <dgm:t>
        <a:bodyPr/>
        <a:lstStyle/>
        <a:p>
          <a:r>
            <a:rPr lang="en-US" dirty="0" smtClean="0"/>
            <a:t>Research and publications</a:t>
          </a:r>
          <a:endParaRPr lang="en-US" dirty="0"/>
        </a:p>
      </dgm:t>
    </dgm:pt>
    <dgm:pt modelId="{62516B94-44C2-EB42-80E8-FCC11F802BCC}" type="parTrans" cxnId="{31849CB0-E5A4-4745-B64E-9DBE5A8E0BA6}">
      <dgm:prSet/>
      <dgm:spPr/>
      <dgm:t>
        <a:bodyPr/>
        <a:lstStyle/>
        <a:p>
          <a:endParaRPr lang="en-US"/>
        </a:p>
      </dgm:t>
    </dgm:pt>
    <dgm:pt modelId="{1D597234-E05A-B345-877B-545912A37607}" type="sibTrans" cxnId="{31849CB0-E5A4-4745-B64E-9DBE5A8E0BA6}">
      <dgm:prSet/>
      <dgm:spPr/>
      <dgm:t>
        <a:bodyPr/>
        <a:lstStyle/>
        <a:p>
          <a:endParaRPr lang="en-US"/>
        </a:p>
      </dgm:t>
    </dgm:pt>
    <dgm:pt modelId="{037B88EC-6E74-EF40-AB0B-D5FF00ED9FA4}">
      <dgm:prSet custT="1"/>
      <dgm:spPr/>
      <dgm:t>
        <a:bodyPr/>
        <a:lstStyle/>
        <a:p>
          <a:r>
            <a:rPr lang="en-US" sz="1600" dirty="0" smtClean="0"/>
            <a:t>Publishing and distributing research and analysis outputs</a:t>
          </a:r>
          <a:endParaRPr lang="en-US" sz="1600" dirty="0"/>
        </a:p>
      </dgm:t>
    </dgm:pt>
    <dgm:pt modelId="{C7606438-B417-AA40-B729-6726CEC0AD3A}" type="parTrans" cxnId="{CC41050E-C684-2C4B-9CCB-C7679CDD0B00}">
      <dgm:prSet/>
      <dgm:spPr/>
      <dgm:t>
        <a:bodyPr/>
        <a:lstStyle/>
        <a:p>
          <a:endParaRPr lang="en-US"/>
        </a:p>
      </dgm:t>
    </dgm:pt>
    <dgm:pt modelId="{5FCECA84-91FF-E547-9F51-1B1A858AED77}" type="sibTrans" cxnId="{CC41050E-C684-2C4B-9CCB-C7679CDD0B00}">
      <dgm:prSet/>
      <dgm:spPr/>
      <dgm:t>
        <a:bodyPr/>
        <a:lstStyle/>
        <a:p>
          <a:endParaRPr lang="en-US"/>
        </a:p>
      </dgm:t>
    </dgm:pt>
    <dgm:pt modelId="{D4E8C018-1E08-D343-9419-141DC790F118}">
      <dgm:prSet phldrT="[Text]" custT="1"/>
      <dgm:spPr/>
      <dgm:t>
        <a:bodyPr/>
        <a:lstStyle/>
        <a:p>
          <a:r>
            <a:rPr lang="en-US" sz="1600" dirty="0" smtClean="0"/>
            <a:t>Supporting critical analysis of history, politics and security </a:t>
          </a:r>
          <a:endParaRPr lang="en-US" sz="1600" dirty="0"/>
        </a:p>
      </dgm:t>
    </dgm:pt>
    <dgm:pt modelId="{EF990DB5-D7C2-594A-8CB7-52E963C9E1B5}" type="parTrans" cxnId="{A65948EE-F244-954C-AB51-864BFEA9B983}">
      <dgm:prSet/>
      <dgm:spPr/>
      <dgm:t>
        <a:bodyPr/>
        <a:lstStyle/>
        <a:p>
          <a:endParaRPr lang="en-US"/>
        </a:p>
      </dgm:t>
    </dgm:pt>
    <dgm:pt modelId="{38FBBE04-3EE0-BB45-A9A5-76AFC20FE26C}" type="sibTrans" cxnId="{A65948EE-F244-954C-AB51-864BFEA9B983}">
      <dgm:prSet/>
      <dgm:spPr/>
      <dgm:t>
        <a:bodyPr/>
        <a:lstStyle/>
        <a:p>
          <a:endParaRPr lang="en-US"/>
        </a:p>
      </dgm:t>
    </dgm:pt>
    <dgm:pt modelId="{E45421C4-5815-594C-82CA-5173E7D799FA}">
      <dgm:prSet/>
      <dgm:spPr/>
      <dgm:t>
        <a:bodyPr/>
        <a:lstStyle/>
        <a:p>
          <a:endParaRPr lang="en-US" sz="2100" dirty="0"/>
        </a:p>
      </dgm:t>
    </dgm:pt>
    <dgm:pt modelId="{B254B0A5-30A0-0248-AE8B-21F216080EA3}" type="parTrans" cxnId="{0BD42C8E-C88C-2D4B-A231-18E8231EDCD5}">
      <dgm:prSet/>
      <dgm:spPr/>
      <dgm:t>
        <a:bodyPr/>
        <a:lstStyle/>
        <a:p>
          <a:endParaRPr lang="en-US"/>
        </a:p>
      </dgm:t>
    </dgm:pt>
    <dgm:pt modelId="{796A3ABF-B76E-C94B-A85D-F03AE3297812}" type="sibTrans" cxnId="{0BD42C8E-C88C-2D4B-A231-18E8231EDCD5}">
      <dgm:prSet/>
      <dgm:spPr/>
      <dgm:t>
        <a:bodyPr/>
        <a:lstStyle/>
        <a:p>
          <a:endParaRPr lang="en-US"/>
        </a:p>
      </dgm:t>
    </dgm:pt>
    <dgm:pt modelId="{89BEA907-B746-8F42-AA21-62B4B70F97C1}">
      <dgm:prSet phldrT="[Text]" custT="1"/>
      <dgm:spPr/>
      <dgm:t>
        <a:bodyPr/>
        <a:lstStyle/>
        <a:p>
          <a:endParaRPr lang="en-US" sz="1600" dirty="0"/>
        </a:p>
      </dgm:t>
    </dgm:pt>
    <dgm:pt modelId="{55715E92-3CC9-7B4E-95CE-465A4148E7F3}" type="parTrans" cxnId="{A64A3BC4-7E51-8A4A-9E0D-9440104A73A1}">
      <dgm:prSet/>
      <dgm:spPr/>
      <dgm:t>
        <a:bodyPr/>
        <a:lstStyle/>
        <a:p>
          <a:endParaRPr lang="en-US"/>
        </a:p>
      </dgm:t>
    </dgm:pt>
    <dgm:pt modelId="{0ED71F7C-738F-AF4F-91BD-E34A276A8020}" type="sibTrans" cxnId="{A64A3BC4-7E51-8A4A-9E0D-9440104A73A1}">
      <dgm:prSet/>
      <dgm:spPr/>
      <dgm:t>
        <a:bodyPr/>
        <a:lstStyle/>
        <a:p>
          <a:endParaRPr lang="en-US"/>
        </a:p>
      </dgm:t>
    </dgm:pt>
    <dgm:pt modelId="{DC6DE145-B29B-C74D-8EB6-641B81AD1786}">
      <dgm:prSet phldrT="[Text]" custT="1"/>
      <dgm:spPr/>
      <dgm:t>
        <a:bodyPr/>
        <a:lstStyle/>
        <a:p>
          <a:r>
            <a:rPr lang="hu-HU" sz="1600" dirty="0" smtClean="0"/>
            <a:t>Q</a:t>
          </a:r>
          <a:r>
            <a:rPr lang="en-US" sz="1600" dirty="0" err="1" smtClean="0"/>
            <a:t>uality</a:t>
          </a:r>
          <a:r>
            <a:rPr lang="en-US" sz="1600" dirty="0" smtClean="0"/>
            <a:t> MA </a:t>
          </a:r>
          <a:r>
            <a:rPr lang="en-US" sz="1600" dirty="0" err="1" smtClean="0"/>
            <a:t>programmes</a:t>
          </a:r>
          <a:r>
            <a:rPr lang="en-US" sz="1600" dirty="0" smtClean="0"/>
            <a:t> in Central Asia</a:t>
          </a:r>
          <a:endParaRPr lang="en-US" sz="1600" dirty="0"/>
        </a:p>
      </dgm:t>
    </dgm:pt>
    <dgm:pt modelId="{3BCBD0C8-E701-AD4B-AA06-588F75F9857E}" type="parTrans" cxnId="{452CCAAC-8924-3C44-B781-0A13D18AC7B3}">
      <dgm:prSet/>
      <dgm:spPr/>
      <dgm:t>
        <a:bodyPr/>
        <a:lstStyle/>
        <a:p>
          <a:endParaRPr lang="en-US"/>
        </a:p>
      </dgm:t>
    </dgm:pt>
    <dgm:pt modelId="{E4913F3B-4500-A24B-8AB0-8782ECDC5EB5}" type="sibTrans" cxnId="{452CCAAC-8924-3C44-B781-0A13D18AC7B3}">
      <dgm:prSet/>
      <dgm:spPr/>
      <dgm:t>
        <a:bodyPr/>
        <a:lstStyle/>
        <a:p>
          <a:endParaRPr lang="en-US"/>
        </a:p>
      </dgm:t>
    </dgm:pt>
    <dgm:pt modelId="{E2724131-C3B9-B24F-92AD-11D989892052}">
      <dgm:prSet phldrT="[Text]" custT="1"/>
      <dgm:spPr/>
      <dgm:t>
        <a:bodyPr/>
        <a:lstStyle/>
        <a:p>
          <a:endParaRPr lang="en-US" sz="1600" dirty="0"/>
        </a:p>
      </dgm:t>
    </dgm:pt>
    <dgm:pt modelId="{A1150848-E547-4C42-8BDC-F97E619FB19E}" type="parTrans" cxnId="{34C0735A-596B-C340-ABB8-B640BA24DD61}">
      <dgm:prSet/>
      <dgm:spPr/>
      <dgm:t>
        <a:bodyPr/>
        <a:lstStyle/>
        <a:p>
          <a:endParaRPr lang="en-US"/>
        </a:p>
      </dgm:t>
    </dgm:pt>
    <dgm:pt modelId="{3349A593-74CA-2846-80B4-EAC0596E94F4}" type="sibTrans" cxnId="{34C0735A-596B-C340-ABB8-B640BA24DD61}">
      <dgm:prSet/>
      <dgm:spPr/>
      <dgm:t>
        <a:bodyPr/>
        <a:lstStyle/>
        <a:p>
          <a:endParaRPr lang="en-US"/>
        </a:p>
      </dgm:t>
    </dgm:pt>
    <dgm:pt modelId="{13888C32-E8E8-9540-AF1C-F527C75F116B}">
      <dgm:prSet phldrT="[Text]" custT="1"/>
      <dgm:spPr/>
      <dgm:t>
        <a:bodyPr/>
        <a:lstStyle/>
        <a:p>
          <a:r>
            <a:rPr lang="en-US" sz="1600" dirty="0" smtClean="0"/>
            <a:t>Building up knowledge and skills of young professionals </a:t>
          </a:r>
          <a:endParaRPr lang="en-US" sz="1600" dirty="0"/>
        </a:p>
      </dgm:t>
    </dgm:pt>
    <dgm:pt modelId="{F1113F00-122E-5149-BEB4-61875BC88E9A}" type="parTrans" cxnId="{0F941BB1-0E92-5341-9F10-9566892CBFD0}">
      <dgm:prSet/>
      <dgm:spPr/>
      <dgm:t>
        <a:bodyPr/>
        <a:lstStyle/>
        <a:p>
          <a:endParaRPr lang="en-US"/>
        </a:p>
      </dgm:t>
    </dgm:pt>
    <dgm:pt modelId="{4D8B9FA3-33B5-794B-ADF9-ADB983399290}" type="sibTrans" cxnId="{0F941BB1-0E92-5341-9F10-9566892CBFD0}">
      <dgm:prSet/>
      <dgm:spPr/>
      <dgm:t>
        <a:bodyPr/>
        <a:lstStyle/>
        <a:p>
          <a:endParaRPr lang="en-US"/>
        </a:p>
      </dgm:t>
    </dgm:pt>
    <dgm:pt modelId="{FDC1AB71-13F9-774D-B79C-1BEA1D165EAD}">
      <dgm:prSet phldrT="[Text]" custT="1"/>
      <dgm:spPr/>
      <dgm:t>
        <a:bodyPr/>
        <a:lstStyle/>
        <a:p>
          <a:r>
            <a:rPr lang="en-US" sz="1600" dirty="0" smtClean="0"/>
            <a:t>Contributing to the quality of policy-makers and civil society</a:t>
          </a:r>
          <a:endParaRPr lang="en-US" sz="1600" dirty="0"/>
        </a:p>
      </dgm:t>
    </dgm:pt>
    <dgm:pt modelId="{2B8CC5A9-0119-8045-8F64-F3ED9B9D4193}" type="parTrans" cxnId="{3A4A3A90-C4D9-BE45-B195-38432690088E}">
      <dgm:prSet/>
      <dgm:spPr/>
      <dgm:t>
        <a:bodyPr/>
        <a:lstStyle/>
        <a:p>
          <a:endParaRPr lang="en-US"/>
        </a:p>
      </dgm:t>
    </dgm:pt>
    <dgm:pt modelId="{FBB921CF-F205-F043-8278-634EBB52BFB0}" type="sibTrans" cxnId="{3A4A3A90-C4D9-BE45-B195-38432690088E}">
      <dgm:prSet/>
      <dgm:spPr/>
      <dgm:t>
        <a:bodyPr/>
        <a:lstStyle/>
        <a:p>
          <a:endParaRPr lang="en-US"/>
        </a:p>
      </dgm:t>
    </dgm:pt>
    <dgm:pt modelId="{BACB758F-81C0-BB42-A6AA-BE190679A63A}">
      <dgm:prSet phldrT="[Text]" custT="1"/>
      <dgm:spPr/>
      <dgm:t>
        <a:bodyPr/>
        <a:lstStyle/>
        <a:p>
          <a:endParaRPr lang="en-US" sz="1600" dirty="0"/>
        </a:p>
      </dgm:t>
    </dgm:pt>
    <dgm:pt modelId="{1F2002C6-6802-7F44-9D9E-E318EC1B2B91}" type="parTrans" cxnId="{ACBC1CBD-0975-5940-BBAB-6D27F84878E1}">
      <dgm:prSet/>
      <dgm:spPr/>
      <dgm:t>
        <a:bodyPr/>
        <a:lstStyle/>
        <a:p>
          <a:endParaRPr lang="en-US"/>
        </a:p>
      </dgm:t>
    </dgm:pt>
    <dgm:pt modelId="{41E7AE49-4C08-7D4B-9F32-AA239467FE3B}" type="sibTrans" cxnId="{ACBC1CBD-0975-5940-BBAB-6D27F84878E1}">
      <dgm:prSet/>
      <dgm:spPr/>
      <dgm:t>
        <a:bodyPr/>
        <a:lstStyle/>
        <a:p>
          <a:endParaRPr lang="en-US"/>
        </a:p>
      </dgm:t>
    </dgm:pt>
    <dgm:pt modelId="{8DD7BCDB-37F6-DA4B-B151-FB287E41D8A8}">
      <dgm:prSet phldrT="[Text]" custT="1"/>
      <dgm:spPr/>
      <dgm:t>
        <a:bodyPr/>
        <a:lstStyle/>
        <a:p>
          <a:r>
            <a:rPr lang="en-US" sz="1600" dirty="0" smtClean="0"/>
            <a:t>Providing forums for both academic and policy discussions</a:t>
          </a:r>
          <a:endParaRPr lang="en-US" sz="1600" dirty="0"/>
        </a:p>
      </dgm:t>
    </dgm:pt>
    <dgm:pt modelId="{BA559360-2CF4-0D4B-810A-376627CD5889}" type="parTrans" cxnId="{370F21DB-96A9-4540-AFA8-ACFE6B5267CC}">
      <dgm:prSet/>
      <dgm:spPr/>
      <dgm:t>
        <a:bodyPr/>
        <a:lstStyle/>
        <a:p>
          <a:endParaRPr lang="en-US"/>
        </a:p>
      </dgm:t>
    </dgm:pt>
    <dgm:pt modelId="{F4155203-08C4-6D41-8673-1E033E1FDE11}" type="sibTrans" cxnId="{370F21DB-96A9-4540-AFA8-ACFE6B5267CC}">
      <dgm:prSet/>
      <dgm:spPr/>
      <dgm:t>
        <a:bodyPr/>
        <a:lstStyle/>
        <a:p>
          <a:endParaRPr lang="en-US"/>
        </a:p>
      </dgm:t>
    </dgm:pt>
    <dgm:pt modelId="{8F14FF45-EDC2-914F-ACED-3EE8ED54B181}">
      <dgm:prSet phldrT="[Text]" custT="1"/>
      <dgm:spPr/>
      <dgm:t>
        <a:bodyPr/>
        <a:lstStyle/>
        <a:p>
          <a:endParaRPr lang="en-US" sz="1600" dirty="0"/>
        </a:p>
      </dgm:t>
    </dgm:pt>
    <dgm:pt modelId="{BC3755CE-220F-8D4B-902E-BC62FA37BAC6}" type="parTrans" cxnId="{29C022BD-1658-E943-BAB9-5C20CD5033D6}">
      <dgm:prSet/>
      <dgm:spPr/>
      <dgm:t>
        <a:bodyPr/>
        <a:lstStyle/>
        <a:p>
          <a:endParaRPr lang="en-US"/>
        </a:p>
      </dgm:t>
    </dgm:pt>
    <dgm:pt modelId="{50F42805-B792-F440-8347-1F8252632A44}" type="sibTrans" cxnId="{29C022BD-1658-E943-BAB9-5C20CD5033D6}">
      <dgm:prSet/>
      <dgm:spPr/>
      <dgm:t>
        <a:bodyPr/>
        <a:lstStyle/>
        <a:p>
          <a:endParaRPr lang="en-US"/>
        </a:p>
      </dgm:t>
    </dgm:pt>
    <dgm:pt modelId="{E0E831C9-B096-EF49-A377-B1CE6D22BA57}">
      <dgm:prSet custT="1"/>
      <dgm:spPr/>
      <dgm:t>
        <a:bodyPr/>
        <a:lstStyle/>
        <a:p>
          <a:endParaRPr lang="en-US" sz="1600" dirty="0"/>
        </a:p>
      </dgm:t>
    </dgm:pt>
    <dgm:pt modelId="{0A9519B2-7F3F-9540-9197-6DE6E5446EE0}" type="parTrans" cxnId="{0946A364-FF44-C54C-ADF8-8DA457B695EF}">
      <dgm:prSet/>
      <dgm:spPr/>
      <dgm:t>
        <a:bodyPr/>
        <a:lstStyle/>
        <a:p>
          <a:endParaRPr lang="en-US"/>
        </a:p>
      </dgm:t>
    </dgm:pt>
    <dgm:pt modelId="{C36F358C-BA31-D44A-909F-36F4B74A91A0}" type="sibTrans" cxnId="{0946A364-FF44-C54C-ADF8-8DA457B695EF}">
      <dgm:prSet/>
      <dgm:spPr/>
      <dgm:t>
        <a:bodyPr/>
        <a:lstStyle/>
        <a:p>
          <a:endParaRPr lang="en-US"/>
        </a:p>
      </dgm:t>
    </dgm:pt>
    <dgm:pt modelId="{97789EAF-8E3C-8641-B9C0-CE0F85474305}" type="pres">
      <dgm:prSet presAssocID="{3E1115D2-DAC5-F74A-A49B-C99FEA5426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37FADB-018D-024A-96BC-F0C6C3CB053C}" type="pres">
      <dgm:prSet presAssocID="{72E62DDA-99BC-0C4B-B8A1-6305B861953A}" presName="composite" presStyleCnt="0"/>
      <dgm:spPr/>
    </dgm:pt>
    <dgm:pt modelId="{58FBB9AB-3D48-5147-BB9B-FE5B81B1E8E3}" type="pres">
      <dgm:prSet presAssocID="{72E62DDA-99BC-0C4B-B8A1-6305B861953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6C5FA-517F-E849-81A7-1E3D95174114}" type="pres">
      <dgm:prSet presAssocID="{72E62DDA-99BC-0C4B-B8A1-6305B861953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3BFCF-13F4-BB48-ADF5-2B80F91B89E3}" type="pres">
      <dgm:prSet presAssocID="{9B4539DF-06D5-524E-9AFE-80779FD7FA7E}" presName="space" presStyleCnt="0"/>
      <dgm:spPr/>
    </dgm:pt>
    <dgm:pt modelId="{A249E9BC-9DEC-A340-9CC0-3DD90019BC43}" type="pres">
      <dgm:prSet presAssocID="{6ECA6D8B-0313-B246-8554-7C9E4C83AE60}" presName="composite" presStyleCnt="0"/>
      <dgm:spPr/>
    </dgm:pt>
    <dgm:pt modelId="{94B3D4C1-3D60-1644-9718-34C5CF5C76DE}" type="pres">
      <dgm:prSet presAssocID="{6ECA6D8B-0313-B246-8554-7C9E4C83AE6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487C1-9818-1242-80CA-F398C3BF4C80}" type="pres">
      <dgm:prSet presAssocID="{6ECA6D8B-0313-B246-8554-7C9E4C83AE6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F7D22-9B68-1342-8FA6-04BE4B153F52}" type="pres">
      <dgm:prSet presAssocID="{98775732-7212-0547-A245-4C588045DD8A}" presName="space" presStyleCnt="0"/>
      <dgm:spPr/>
    </dgm:pt>
    <dgm:pt modelId="{5B1D9D21-E1B9-6B40-B5E1-8B4BB7DE3250}" type="pres">
      <dgm:prSet presAssocID="{EB47E62F-106B-6749-9E39-8F45900954F0}" presName="composite" presStyleCnt="0"/>
      <dgm:spPr/>
    </dgm:pt>
    <dgm:pt modelId="{F243964A-F504-9E45-BAB7-68C66ED236B6}" type="pres">
      <dgm:prSet presAssocID="{EB47E62F-106B-6749-9E39-8F45900954F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4A0A4-6626-2C41-BB9B-3E838272F000}" type="pres">
      <dgm:prSet presAssocID="{EB47E62F-106B-6749-9E39-8F45900954F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B2B9C-8DBF-C040-ACF3-F489F35869DF}" type="pres">
      <dgm:prSet presAssocID="{C8D78089-F4DE-B14F-BF6B-0A7A9E0A9067}" presName="space" presStyleCnt="0"/>
      <dgm:spPr/>
    </dgm:pt>
    <dgm:pt modelId="{18FA6866-02D3-0E4F-8BE1-CBD938D4CB92}" type="pres">
      <dgm:prSet presAssocID="{D37DF9C1-1D5B-6149-946C-5169B2FB188E}" presName="composite" presStyleCnt="0"/>
      <dgm:spPr/>
    </dgm:pt>
    <dgm:pt modelId="{4EE622AE-9BCE-DF47-B1AE-924572FCBC6D}" type="pres">
      <dgm:prSet presAssocID="{D37DF9C1-1D5B-6149-946C-5169B2FB188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BD908-790B-1E4A-B964-D083EC1F1348}" type="pres">
      <dgm:prSet presAssocID="{D37DF9C1-1D5B-6149-946C-5169B2FB188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C190B-1647-FB4F-9590-FF50E1E382A2}" srcId="{EB47E62F-106B-6749-9E39-8F45900954F0}" destId="{1217DF27-0CC3-E44A-B4B9-17E5D2AC2CFE}" srcOrd="0" destOrd="0" parTransId="{45A9C051-D2AE-A54A-AD74-0AE8FC1B105B}" sibTransId="{CF5B75B9-D9EF-4341-9C37-27CC025002CD}"/>
    <dgm:cxn modelId="{ACBC1CBD-0975-5940-BBAB-6D27F84878E1}" srcId="{6ECA6D8B-0313-B246-8554-7C9E4C83AE60}" destId="{BACB758F-81C0-BB42-A6AA-BE190679A63A}" srcOrd="1" destOrd="0" parTransId="{1F2002C6-6802-7F44-9D9E-E318EC1B2B91}" sibTransId="{41E7AE49-4C08-7D4B-9F32-AA239467FE3B}"/>
    <dgm:cxn modelId="{079C7733-F6AD-4456-A05C-2E7528D7C30F}" type="presOf" srcId="{1217DF27-0CC3-E44A-B4B9-17E5D2AC2CFE}" destId="{6C54A0A4-6626-2C41-BB9B-3E838272F000}" srcOrd="0" destOrd="0" presId="urn:microsoft.com/office/officeart/2005/8/layout/hList1"/>
    <dgm:cxn modelId="{E9D2109E-9079-8744-A3EC-8CD8B80C9D4E}" srcId="{3E1115D2-DAC5-F74A-A49B-C99FEA542633}" destId="{72E62DDA-99BC-0C4B-B8A1-6305B861953A}" srcOrd="0" destOrd="0" parTransId="{88F4C5EE-008B-A041-9F9C-866ACB808576}" sibTransId="{9B4539DF-06D5-524E-9AFE-80779FD7FA7E}"/>
    <dgm:cxn modelId="{BDFDFBD7-2A9A-7E46-A9D9-DB5FF3D26EAC}" srcId="{3E1115D2-DAC5-F74A-A49B-C99FEA542633}" destId="{EB47E62F-106B-6749-9E39-8F45900954F0}" srcOrd="2" destOrd="0" parTransId="{F88BD498-A9B6-B54B-B4C4-C2B7D0968D5F}" sibTransId="{C8D78089-F4DE-B14F-BF6B-0A7A9E0A9067}"/>
    <dgm:cxn modelId="{7405A5E5-AE06-4C79-AB64-4F48C623A156}" type="presOf" srcId="{7A523FBE-B0A6-D34E-85AD-713F1797245C}" destId="{AC66C5FA-517F-E849-81A7-1E3D95174114}" srcOrd="0" destOrd="2" presId="urn:microsoft.com/office/officeart/2005/8/layout/hList1"/>
    <dgm:cxn modelId="{CA6A3FFB-12CE-4847-9947-8CF98D88FBFB}" srcId="{E2724131-C3B9-B24F-92AD-11D989892052}" destId="{7A523FBE-B0A6-D34E-85AD-713F1797245C}" srcOrd="0" destOrd="0" parTransId="{4ED0B4CF-68D1-6D40-A4CC-73D63AB8B9B5}" sibTransId="{DAD6001B-5AC6-9C46-9B00-4E20163BD397}"/>
    <dgm:cxn modelId="{8B3A1B3B-F091-4860-AB64-893EF7237CA9}" type="presOf" srcId="{E2724131-C3B9-B24F-92AD-11D989892052}" destId="{AC66C5FA-517F-E849-81A7-1E3D95174114}" srcOrd="0" destOrd="1" presId="urn:microsoft.com/office/officeart/2005/8/layout/hList1"/>
    <dgm:cxn modelId="{A64A3BC4-7E51-8A4A-9E0D-9440104A73A1}" srcId="{72E62DDA-99BC-0C4B-B8A1-6305B861953A}" destId="{89BEA907-B746-8F42-AA21-62B4B70F97C1}" srcOrd="2" destOrd="0" parTransId="{55715E92-3CC9-7B4E-95CE-465A4148E7F3}" sibTransId="{0ED71F7C-738F-AF4F-91BD-E34A276A8020}"/>
    <dgm:cxn modelId="{E5D2284D-A844-4F9B-A223-2EB2CDA100CC}" type="presOf" srcId="{13888C32-E8E8-9540-AF1C-F527C75F116B}" destId="{6D1487C1-9818-1242-80CA-F398C3BF4C80}" srcOrd="0" destOrd="0" presId="urn:microsoft.com/office/officeart/2005/8/layout/hList1"/>
    <dgm:cxn modelId="{57E40FB2-46F0-404C-8E51-08D748F45DAC}" type="presOf" srcId="{E0E831C9-B096-EF49-A377-B1CE6D22BA57}" destId="{466BD908-790B-1E4A-B964-D083EC1F1348}" srcOrd="0" destOrd="1" presId="urn:microsoft.com/office/officeart/2005/8/layout/hList1"/>
    <dgm:cxn modelId="{A65948EE-F244-954C-AB51-864BFEA9B983}" srcId="{D37DF9C1-1D5B-6149-946C-5169B2FB188E}" destId="{D4E8C018-1E08-D343-9419-141DC790F118}" srcOrd="2" destOrd="0" parTransId="{EF990DB5-D7C2-594A-8CB7-52E963C9E1B5}" sibTransId="{38FBBE04-3EE0-BB45-A9A5-76AFC20FE26C}"/>
    <dgm:cxn modelId="{0F941BB1-0E92-5341-9F10-9566892CBFD0}" srcId="{6ECA6D8B-0313-B246-8554-7C9E4C83AE60}" destId="{13888C32-E8E8-9540-AF1C-F527C75F116B}" srcOrd="0" destOrd="0" parTransId="{F1113F00-122E-5149-BEB4-61875BC88E9A}" sibTransId="{4D8B9FA3-33B5-794B-ADF9-ADB983399290}"/>
    <dgm:cxn modelId="{0946A364-FF44-C54C-ADF8-8DA457B695EF}" srcId="{D37DF9C1-1D5B-6149-946C-5169B2FB188E}" destId="{E0E831C9-B096-EF49-A377-B1CE6D22BA57}" srcOrd="1" destOrd="0" parTransId="{0A9519B2-7F3F-9540-9197-6DE6E5446EE0}" sibTransId="{C36F358C-BA31-D44A-909F-36F4B74A91A0}"/>
    <dgm:cxn modelId="{2BFFD9DE-EC93-462F-90BF-B5E99B0F755E}" type="presOf" srcId="{EB47E62F-106B-6749-9E39-8F45900954F0}" destId="{F243964A-F504-9E45-BAB7-68C66ED236B6}" srcOrd="0" destOrd="0" presId="urn:microsoft.com/office/officeart/2005/8/layout/hList1"/>
    <dgm:cxn modelId="{F0596024-6A61-4903-B6C5-D4F2D7E9FA04}" type="presOf" srcId="{8DD7BCDB-37F6-DA4B-B151-FB287E41D8A8}" destId="{6C54A0A4-6626-2C41-BB9B-3E838272F000}" srcOrd="0" destOrd="2" presId="urn:microsoft.com/office/officeart/2005/8/layout/hList1"/>
    <dgm:cxn modelId="{2736697B-BCFE-4C4C-8923-98ECFC322A95}" srcId="{3E1115D2-DAC5-F74A-A49B-C99FEA542633}" destId="{6ECA6D8B-0313-B246-8554-7C9E4C83AE60}" srcOrd="1" destOrd="0" parTransId="{D4DF25BD-0FFD-B34B-82FE-4D8F7F35A017}" sibTransId="{98775732-7212-0547-A245-4C588045DD8A}"/>
    <dgm:cxn modelId="{2DBB9072-11A4-4A6D-BCDB-A7E9EF47C0B7}" type="presOf" srcId="{037B88EC-6E74-EF40-AB0B-D5FF00ED9FA4}" destId="{466BD908-790B-1E4A-B964-D083EC1F1348}" srcOrd="0" destOrd="0" presId="urn:microsoft.com/office/officeart/2005/8/layout/hList1"/>
    <dgm:cxn modelId="{0E229BC3-8296-453B-B708-B490B16D8245}" type="presOf" srcId="{E45421C4-5815-594C-82CA-5173E7D799FA}" destId="{466BD908-790B-1E4A-B964-D083EC1F1348}" srcOrd="0" destOrd="3" presId="urn:microsoft.com/office/officeart/2005/8/layout/hList1"/>
    <dgm:cxn modelId="{34C0735A-596B-C340-ABB8-B640BA24DD61}" srcId="{72E62DDA-99BC-0C4B-B8A1-6305B861953A}" destId="{E2724131-C3B9-B24F-92AD-11D989892052}" srcOrd="1" destOrd="0" parTransId="{A1150848-E547-4C42-8BDC-F97E619FB19E}" sibTransId="{3349A593-74CA-2846-80B4-EAC0596E94F4}"/>
    <dgm:cxn modelId="{31849CB0-E5A4-4745-B64E-9DBE5A8E0BA6}" srcId="{3E1115D2-DAC5-F74A-A49B-C99FEA542633}" destId="{D37DF9C1-1D5B-6149-946C-5169B2FB188E}" srcOrd="3" destOrd="0" parTransId="{62516B94-44C2-EB42-80E8-FCC11F802BCC}" sibTransId="{1D597234-E05A-B345-877B-545912A37607}"/>
    <dgm:cxn modelId="{0BD42C8E-C88C-2D4B-A231-18E8231EDCD5}" srcId="{D37DF9C1-1D5B-6149-946C-5169B2FB188E}" destId="{E45421C4-5815-594C-82CA-5173E7D799FA}" srcOrd="3" destOrd="0" parTransId="{B254B0A5-30A0-0248-AE8B-21F216080EA3}" sibTransId="{796A3ABF-B76E-C94B-A85D-F03AE3297812}"/>
    <dgm:cxn modelId="{CC41050E-C684-2C4B-9CCB-C7679CDD0B00}" srcId="{D37DF9C1-1D5B-6149-946C-5169B2FB188E}" destId="{037B88EC-6E74-EF40-AB0B-D5FF00ED9FA4}" srcOrd="0" destOrd="0" parTransId="{C7606438-B417-AA40-B729-6726CEC0AD3A}" sibTransId="{5FCECA84-91FF-E547-9F51-1B1A858AED77}"/>
    <dgm:cxn modelId="{370F21DB-96A9-4540-AFA8-ACFE6B5267CC}" srcId="{EB47E62F-106B-6749-9E39-8F45900954F0}" destId="{8DD7BCDB-37F6-DA4B-B151-FB287E41D8A8}" srcOrd="2" destOrd="0" parTransId="{BA559360-2CF4-0D4B-810A-376627CD5889}" sibTransId="{F4155203-08C4-6D41-8673-1E033E1FDE11}"/>
    <dgm:cxn modelId="{3A4A3A90-C4D9-BE45-B195-38432690088E}" srcId="{6ECA6D8B-0313-B246-8554-7C9E4C83AE60}" destId="{FDC1AB71-13F9-774D-B79C-1BEA1D165EAD}" srcOrd="2" destOrd="0" parTransId="{2B8CC5A9-0119-8045-8F64-F3ED9B9D4193}" sibTransId="{FBB921CF-F205-F043-8278-634EBB52BFB0}"/>
    <dgm:cxn modelId="{5600E2B5-90E7-427B-8B2B-203141261D12}" type="presOf" srcId="{FDC1AB71-13F9-774D-B79C-1BEA1D165EAD}" destId="{6D1487C1-9818-1242-80CA-F398C3BF4C80}" srcOrd="0" destOrd="2" presId="urn:microsoft.com/office/officeart/2005/8/layout/hList1"/>
    <dgm:cxn modelId="{7EF41B4E-4FE1-4FBA-8263-C17C291054C7}" type="presOf" srcId="{72E62DDA-99BC-0C4B-B8A1-6305B861953A}" destId="{58FBB9AB-3D48-5147-BB9B-FE5B81B1E8E3}" srcOrd="0" destOrd="0" presId="urn:microsoft.com/office/officeart/2005/8/layout/hList1"/>
    <dgm:cxn modelId="{0C9F328B-FF28-4331-B3D1-0F871337B441}" type="presOf" srcId="{8F14FF45-EDC2-914F-ACED-3EE8ED54B181}" destId="{6C54A0A4-6626-2C41-BB9B-3E838272F000}" srcOrd="0" destOrd="1" presId="urn:microsoft.com/office/officeart/2005/8/layout/hList1"/>
    <dgm:cxn modelId="{C5715BD4-4507-5147-B333-D0F24426560F}" srcId="{89BEA907-B746-8F42-AA21-62B4B70F97C1}" destId="{01784AF9-349C-724F-97D8-842D0B08DDEF}" srcOrd="0" destOrd="0" parTransId="{ABF80961-06A5-AD4F-82D9-57FE4EF7A44F}" sibTransId="{6E491762-E7AD-284B-A937-89B6EE9B1BC3}"/>
    <dgm:cxn modelId="{9F2C6C31-4CA8-4CC0-A969-86F3E189A5BA}" type="presOf" srcId="{3E1115D2-DAC5-F74A-A49B-C99FEA542633}" destId="{97789EAF-8E3C-8641-B9C0-CE0F85474305}" srcOrd="0" destOrd="0" presId="urn:microsoft.com/office/officeart/2005/8/layout/hList1"/>
    <dgm:cxn modelId="{29C022BD-1658-E943-BAB9-5C20CD5033D6}" srcId="{EB47E62F-106B-6749-9E39-8F45900954F0}" destId="{8F14FF45-EDC2-914F-ACED-3EE8ED54B181}" srcOrd="1" destOrd="0" parTransId="{BC3755CE-220F-8D4B-902E-BC62FA37BAC6}" sibTransId="{50F42805-B792-F440-8347-1F8252632A44}"/>
    <dgm:cxn modelId="{F908F697-1B0E-42E4-9DDF-8D004FF7FE38}" type="presOf" srcId="{D37DF9C1-1D5B-6149-946C-5169B2FB188E}" destId="{4EE622AE-9BCE-DF47-B1AE-924572FCBC6D}" srcOrd="0" destOrd="0" presId="urn:microsoft.com/office/officeart/2005/8/layout/hList1"/>
    <dgm:cxn modelId="{616C837C-1A8C-42F0-B87B-77FCDDFF04CA}" type="presOf" srcId="{89BEA907-B746-8F42-AA21-62B4B70F97C1}" destId="{AC66C5FA-517F-E849-81A7-1E3D95174114}" srcOrd="0" destOrd="3" presId="urn:microsoft.com/office/officeart/2005/8/layout/hList1"/>
    <dgm:cxn modelId="{4E231B1B-1D1A-4DEA-A4F9-FC6A768D096A}" type="presOf" srcId="{BACB758F-81C0-BB42-A6AA-BE190679A63A}" destId="{6D1487C1-9818-1242-80CA-F398C3BF4C80}" srcOrd="0" destOrd="1" presId="urn:microsoft.com/office/officeart/2005/8/layout/hList1"/>
    <dgm:cxn modelId="{C5AE5055-46F4-4909-B5FE-5C32078E5E2F}" type="presOf" srcId="{01784AF9-349C-724F-97D8-842D0B08DDEF}" destId="{AC66C5FA-517F-E849-81A7-1E3D95174114}" srcOrd="0" destOrd="4" presId="urn:microsoft.com/office/officeart/2005/8/layout/hList1"/>
    <dgm:cxn modelId="{387F1D12-9F37-4F56-939F-AD8B23790B99}" type="presOf" srcId="{D4E8C018-1E08-D343-9419-141DC790F118}" destId="{466BD908-790B-1E4A-B964-D083EC1F1348}" srcOrd="0" destOrd="2" presId="urn:microsoft.com/office/officeart/2005/8/layout/hList1"/>
    <dgm:cxn modelId="{E5FAA8FE-7119-41A2-B1B9-26908A2A0149}" type="presOf" srcId="{DC6DE145-B29B-C74D-8EB6-641B81AD1786}" destId="{AC66C5FA-517F-E849-81A7-1E3D95174114}" srcOrd="0" destOrd="0" presId="urn:microsoft.com/office/officeart/2005/8/layout/hList1"/>
    <dgm:cxn modelId="{A1D795DF-1DB7-497C-AD1B-51278ED966C8}" type="presOf" srcId="{6ECA6D8B-0313-B246-8554-7C9E4C83AE60}" destId="{94B3D4C1-3D60-1644-9718-34C5CF5C76DE}" srcOrd="0" destOrd="0" presId="urn:microsoft.com/office/officeart/2005/8/layout/hList1"/>
    <dgm:cxn modelId="{452CCAAC-8924-3C44-B781-0A13D18AC7B3}" srcId="{72E62DDA-99BC-0C4B-B8A1-6305B861953A}" destId="{DC6DE145-B29B-C74D-8EB6-641B81AD1786}" srcOrd="0" destOrd="0" parTransId="{3BCBD0C8-E701-AD4B-AA06-588F75F9857E}" sibTransId="{E4913F3B-4500-A24B-8AB0-8782ECDC5EB5}"/>
    <dgm:cxn modelId="{C9218FC2-9CD7-4A9A-8289-92961B63B859}" type="presParOf" srcId="{97789EAF-8E3C-8641-B9C0-CE0F85474305}" destId="{FD37FADB-018D-024A-96BC-F0C6C3CB053C}" srcOrd="0" destOrd="0" presId="urn:microsoft.com/office/officeart/2005/8/layout/hList1"/>
    <dgm:cxn modelId="{C5438952-BAED-4E1A-8D13-90936216D0E8}" type="presParOf" srcId="{FD37FADB-018D-024A-96BC-F0C6C3CB053C}" destId="{58FBB9AB-3D48-5147-BB9B-FE5B81B1E8E3}" srcOrd="0" destOrd="0" presId="urn:microsoft.com/office/officeart/2005/8/layout/hList1"/>
    <dgm:cxn modelId="{1F4B7D98-95B2-4E24-A012-A1FBAF05E2E0}" type="presParOf" srcId="{FD37FADB-018D-024A-96BC-F0C6C3CB053C}" destId="{AC66C5FA-517F-E849-81A7-1E3D95174114}" srcOrd="1" destOrd="0" presId="urn:microsoft.com/office/officeart/2005/8/layout/hList1"/>
    <dgm:cxn modelId="{9EB854AA-3D6E-41DB-859B-1B7DA3FC64DA}" type="presParOf" srcId="{97789EAF-8E3C-8641-B9C0-CE0F85474305}" destId="{57B3BFCF-13F4-BB48-ADF5-2B80F91B89E3}" srcOrd="1" destOrd="0" presId="urn:microsoft.com/office/officeart/2005/8/layout/hList1"/>
    <dgm:cxn modelId="{6E6EB3C9-75E1-4D9A-B250-7AEFB3A34CF0}" type="presParOf" srcId="{97789EAF-8E3C-8641-B9C0-CE0F85474305}" destId="{A249E9BC-9DEC-A340-9CC0-3DD90019BC43}" srcOrd="2" destOrd="0" presId="urn:microsoft.com/office/officeart/2005/8/layout/hList1"/>
    <dgm:cxn modelId="{AE2CD7BA-383A-47C8-873F-97D8E9BAD525}" type="presParOf" srcId="{A249E9BC-9DEC-A340-9CC0-3DD90019BC43}" destId="{94B3D4C1-3D60-1644-9718-34C5CF5C76DE}" srcOrd="0" destOrd="0" presId="urn:microsoft.com/office/officeart/2005/8/layout/hList1"/>
    <dgm:cxn modelId="{ACDA5B08-AB78-423A-B8E1-B45D7FFDA234}" type="presParOf" srcId="{A249E9BC-9DEC-A340-9CC0-3DD90019BC43}" destId="{6D1487C1-9818-1242-80CA-F398C3BF4C80}" srcOrd="1" destOrd="0" presId="urn:microsoft.com/office/officeart/2005/8/layout/hList1"/>
    <dgm:cxn modelId="{0123CFCC-D259-4E28-9791-51F1D7536FA2}" type="presParOf" srcId="{97789EAF-8E3C-8641-B9C0-CE0F85474305}" destId="{9BBF7D22-9B68-1342-8FA6-04BE4B153F52}" srcOrd="3" destOrd="0" presId="urn:microsoft.com/office/officeart/2005/8/layout/hList1"/>
    <dgm:cxn modelId="{E9A19598-59FD-4596-89BD-35B69F08DE12}" type="presParOf" srcId="{97789EAF-8E3C-8641-B9C0-CE0F85474305}" destId="{5B1D9D21-E1B9-6B40-B5E1-8B4BB7DE3250}" srcOrd="4" destOrd="0" presId="urn:microsoft.com/office/officeart/2005/8/layout/hList1"/>
    <dgm:cxn modelId="{3C4D55A2-1FCE-4ABC-9280-0DEEA4A3876B}" type="presParOf" srcId="{5B1D9D21-E1B9-6B40-B5E1-8B4BB7DE3250}" destId="{F243964A-F504-9E45-BAB7-68C66ED236B6}" srcOrd="0" destOrd="0" presId="urn:microsoft.com/office/officeart/2005/8/layout/hList1"/>
    <dgm:cxn modelId="{4E43E0A9-F29B-4984-9FB8-0F0BD4B37024}" type="presParOf" srcId="{5B1D9D21-E1B9-6B40-B5E1-8B4BB7DE3250}" destId="{6C54A0A4-6626-2C41-BB9B-3E838272F000}" srcOrd="1" destOrd="0" presId="urn:microsoft.com/office/officeart/2005/8/layout/hList1"/>
    <dgm:cxn modelId="{D7365224-9F91-4CF1-A5D2-EA3BF1A96A39}" type="presParOf" srcId="{97789EAF-8E3C-8641-B9C0-CE0F85474305}" destId="{85CB2B9C-8DBF-C040-ACF3-F489F35869DF}" srcOrd="5" destOrd="0" presId="urn:microsoft.com/office/officeart/2005/8/layout/hList1"/>
    <dgm:cxn modelId="{94A0C26B-BFDB-4283-B1AF-63550BEB052F}" type="presParOf" srcId="{97789EAF-8E3C-8641-B9C0-CE0F85474305}" destId="{18FA6866-02D3-0E4F-8BE1-CBD938D4CB92}" srcOrd="6" destOrd="0" presId="urn:microsoft.com/office/officeart/2005/8/layout/hList1"/>
    <dgm:cxn modelId="{778BB790-3F28-4FCD-86C4-B3993D84C947}" type="presParOf" srcId="{18FA6866-02D3-0E4F-8BE1-CBD938D4CB92}" destId="{4EE622AE-9BCE-DF47-B1AE-924572FCBC6D}" srcOrd="0" destOrd="0" presId="urn:microsoft.com/office/officeart/2005/8/layout/hList1"/>
    <dgm:cxn modelId="{86E5DE60-3B88-4ECD-B6E3-DAC079D096DC}" type="presParOf" srcId="{18FA6866-02D3-0E4F-8BE1-CBD938D4CB92}" destId="{466BD908-790B-1E4A-B964-D083EC1F1348}" srcOrd="1" destOrd="0" presId="urn:microsoft.com/office/officeart/2005/8/layout/hList1"/>
  </dgm:cxnLst>
  <dgm:bg>
    <a:solidFill>
      <a:schemeClr val="accent3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BB9AB-3D48-5147-BB9B-FE5B81B1E8E3}">
      <dsp:nvSpPr>
        <dsp:cNvPr id="0" name=""/>
        <dsp:cNvSpPr/>
      </dsp:nvSpPr>
      <dsp:spPr>
        <a:xfrm>
          <a:off x="3094" y="523999"/>
          <a:ext cx="1860500" cy="723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Graduate education</a:t>
          </a:r>
          <a:endParaRPr lang="en-US" sz="2000" kern="1200" dirty="0"/>
        </a:p>
      </dsp:txBody>
      <dsp:txXfrm>
        <a:off x="3094" y="523999"/>
        <a:ext cx="1860500" cy="723175"/>
      </dsp:txXfrm>
    </dsp:sp>
    <dsp:sp modelId="{AC66C5FA-517F-E849-81A7-1E3D95174114}">
      <dsp:nvSpPr>
        <dsp:cNvPr id="0" name=""/>
        <dsp:cNvSpPr/>
      </dsp:nvSpPr>
      <dsp:spPr>
        <a:xfrm>
          <a:off x="3094" y="1247175"/>
          <a:ext cx="186050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Q</a:t>
          </a:r>
          <a:r>
            <a:rPr lang="en-US" sz="1600" kern="1200" dirty="0" err="1" smtClean="0"/>
            <a:t>uality</a:t>
          </a:r>
          <a:r>
            <a:rPr lang="en-US" sz="1600" kern="1200" dirty="0" smtClean="0"/>
            <a:t> MA </a:t>
          </a:r>
          <a:r>
            <a:rPr lang="en-US" sz="1600" kern="1200" dirty="0" err="1" smtClean="0"/>
            <a:t>programmes</a:t>
          </a:r>
          <a:r>
            <a:rPr lang="en-US" sz="1600" kern="1200" dirty="0" smtClean="0"/>
            <a:t> in Central Asia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 in Politics &amp; Security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 in Economic Governance &amp; Development</a:t>
          </a:r>
          <a:endParaRPr lang="en-US" sz="1600" kern="1200" dirty="0"/>
        </a:p>
      </dsp:txBody>
      <dsp:txXfrm>
        <a:off x="3094" y="1247175"/>
        <a:ext cx="1860500" cy="2854800"/>
      </dsp:txXfrm>
    </dsp:sp>
    <dsp:sp modelId="{94B3D4C1-3D60-1644-9718-34C5CF5C76DE}">
      <dsp:nvSpPr>
        <dsp:cNvPr id="0" name=""/>
        <dsp:cNvSpPr/>
      </dsp:nvSpPr>
      <dsp:spPr>
        <a:xfrm>
          <a:off x="2124064" y="523999"/>
          <a:ext cx="1860500" cy="723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Professional trainings</a:t>
          </a:r>
          <a:endParaRPr lang="en-US" sz="2000" kern="1200" dirty="0"/>
        </a:p>
      </dsp:txBody>
      <dsp:txXfrm>
        <a:off x="2124064" y="523999"/>
        <a:ext cx="1860500" cy="723175"/>
      </dsp:txXfrm>
    </dsp:sp>
    <dsp:sp modelId="{6D1487C1-9818-1242-80CA-F398C3BF4C80}">
      <dsp:nvSpPr>
        <dsp:cNvPr id="0" name=""/>
        <dsp:cNvSpPr/>
      </dsp:nvSpPr>
      <dsp:spPr>
        <a:xfrm>
          <a:off x="2124064" y="1247175"/>
          <a:ext cx="186050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Building up knowledge and skills of young professionals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Contributing to the quality of policy-makers and civil society</a:t>
          </a:r>
          <a:endParaRPr lang="en-US" sz="1600" kern="1200" dirty="0"/>
        </a:p>
      </dsp:txBody>
      <dsp:txXfrm>
        <a:off x="2124064" y="1247175"/>
        <a:ext cx="1860500" cy="2854800"/>
      </dsp:txXfrm>
    </dsp:sp>
    <dsp:sp modelId="{F243964A-F504-9E45-BAB7-68C66ED236B6}">
      <dsp:nvSpPr>
        <dsp:cNvPr id="0" name=""/>
        <dsp:cNvSpPr/>
      </dsp:nvSpPr>
      <dsp:spPr>
        <a:xfrm>
          <a:off x="4245035" y="523999"/>
          <a:ext cx="1860500" cy="723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Dialogue on security </a:t>
          </a:r>
          <a:endParaRPr lang="en-US" sz="2000" kern="1200" dirty="0"/>
        </a:p>
      </dsp:txBody>
      <dsp:txXfrm>
        <a:off x="4245035" y="523999"/>
        <a:ext cx="1860500" cy="723175"/>
      </dsp:txXfrm>
    </dsp:sp>
    <dsp:sp modelId="{6C54A0A4-6626-2C41-BB9B-3E838272F000}">
      <dsp:nvSpPr>
        <dsp:cNvPr id="0" name=""/>
        <dsp:cNvSpPr/>
      </dsp:nvSpPr>
      <dsp:spPr>
        <a:xfrm>
          <a:off x="4245035" y="1247175"/>
          <a:ext cx="186050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Encouraging  and promoting dialogue on comprehensive security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Providing forums for both academic and policy discussions</a:t>
          </a:r>
          <a:endParaRPr lang="en-US" sz="1600" kern="1200" dirty="0"/>
        </a:p>
      </dsp:txBody>
      <dsp:txXfrm>
        <a:off x="4245035" y="1247175"/>
        <a:ext cx="1860500" cy="2854800"/>
      </dsp:txXfrm>
    </dsp:sp>
    <dsp:sp modelId="{4EE622AE-9BCE-DF47-B1AE-924572FCBC6D}">
      <dsp:nvSpPr>
        <dsp:cNvPr id="0" name=""/>
        <dsp:cNvSpPr/>
      </dsp:nvSpPr>
      <dsp:spPr>
        <a:xfrm>
          <a:off x="6366005" y="523999"/>
          <a:ext cx="1860500" cy="723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Research and publications</a:t>
          </a:r>
          <a:endParaRPr lang="en-US" sz="2000" kern="1200" dirty="0"/>
        </a:p>
      </dsp:txBody>
      <dsp:txXfrm>
        <a:off x="6366005" y="523999"/>
        <a:ext cx="1860500" cy="723175"/>
      </dsp:txXfrm>
    </dsp:sp>
    <dsp:sp modelId="{466BD908-790B-1E4A-B964-D083EC1F1348}">
      <dsp:nvSpPr>
        <dsp:cNvPr id="0" name=""/>
        <dsp:cNvSpPr/>
      </dsp:nvSpPr>
      <dsp:spPr>
        <a:xfrm>
          <a:off x="6366005" y="1247175"/>
          <a:ext cx="186050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Publishing and distributing research and analysis outputs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Supporting critical analysis of history, politics and security </a:t>
          </a:r>
          <a:endParaRPr lang="en-US" sz="16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6366005" y="1247175"/>
        <a:ext cx="1860500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C8D-85F7-4FD1-BF4D-AE2B53F4C1D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A21-5BD5-4CA7-9E08-7C49DBB801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C8D-85F7-4FD1-BF4D-AE2B53F4C1D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A21-5BD5-4CA7-9E08-7C49DBB801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C8D-85F7-4FD1-BF4D-AE2B53F4C1D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A21-5BD5-4CA7-9E08-7C49DBB801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C8D-85F7-4FD1-BF4D-AE2B53F4C1D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A21-5BD5-4CA7-9E08-7C49DBB801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C8D-85F7-4FD1-BF4D-AE2B53F4C1D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A21-5BD5-4CA7-9E08-7C49DBB801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C8D-85F7-4FD1-BF4D-AE2B53F4C1D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A21-5BD5-4CA7-9E08-7C49DBB801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C8D-85F7-4FD1-BF4D-AE2B53F4C1D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A21-5BD5-4CA7-9E08-7C49DBB801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C8D-85F7-4FD1-BF4D-AE2B53F4C1D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A21-5BD5-4CA7-9E08-7C49DBB801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C8D-85F7-4FD1-BF4D-AE2B53F4C1D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A21-5BD5-4CA7-9E08-7C49DBB801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C8D-85F7-4FD1-BF4D-AE2B53F4C1D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A21-5BD5-4CA7-9E08-7C49DBB801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8986C8D-85F7-4FD1-BF4D-AE2B53F4C1D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5A08A21-5BD5-4CA7-9E08-7C49DBB801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8986C8D-85F7-4FD1-BF4D-AE2B53F4C1D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5A08A21-5BD5-4CA7-9E08-7C49DBB801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000" b="0" dirty="0">
                <a:solidFill>
                  <a:srgbClr val="FFFFFF"/>
                </a:solidFill>
                <a:ea typeface="+mn-ea"/>
                <a:cs typeface="+mn-cs"/>
              </a:rPr>
              <a:t>Presented to the Board of Trustees</a:t>
            </a:r>
            <a:br>
              <a:rPr lang="en-US" sz="2000" b="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sz="2000" b="0" dirty="0">
                <a:solidFill>
                  <a:srgbClr val="FFFFFF"/>
                </a:solidFill>
                <a:ea typeface="+mn-ea"/>
                <a:cs typeface="+mn-cs"/>
              </a:rPr>
              <a:t>Vienna / 26 May 2017</a:t>
            </a:r>
            <a:br>
              <a:rPr lang="en-US" sz="2000" b="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700" b="1" dirty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OSCE Academy in </a:t>
            </a:r>
            <a:r>
              <a:rPr lang="en-US" sz="4700" b="1" dirty="0" smtClean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Bishkek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7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OSCE Academy Programme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 in Politics &amp; Security</a:t>
            </a:r>
          </a:p>
          <a:p>
            <a:pPr lvl="1"/>
            <a:r>
              <a:rPr lang="en-US" dirty="0" smtClean="0"/>
              <a:t>23 students graduated in December 2016</a:t>
            </a:r>
          </a:p>
          <a:p>
            <a:pPr lvl="1"/>
            <a:r>
              <a:rPr lang="en-US" dirty="0" smtClean="0"/>
              <a:t>29 students were admitted to the new academic year in September 2016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527638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OSCE Academy Programme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 in Economic Governance &amp; Development</a:t>
            </a:r>
          </a:p>
          <a:p>
            <a:pPr lvl="1"/>
            <a:r>
              <a:rPr lang="en-US" dirty="0" smtClean="0"/>
              <a:t>21 students graduated in December 2016</a:t>
            </a:r>
          </a:p>
          <a:p>
            <a:pPr lvl="1"/>
            <a:r>
              <a:rPr lang="en-US" dirty="0" smtClean="0"/>
              <a:t>25 students were admitted to the new academic year in September 2016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599"/>
            <a:ext cx="4648200" cy="266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F0AD00">
                    <a:satMod val="150000"/>
                  </a:srgbClr>
                </a:solidFill>
              </a:rPr>
              <a:t>OSCE </a:t>
            </a:r>
            <a:r>
              <a:rPr lang="en-US" sz="4100" dirty="0">
                <a:solidFill>
                  <a:srgbClr val="F0AD00">
                    <a:satMod val="150000"/>
                  </a:srgbClr>
                </a:solidFill>
              </a:rPr>
              <a:t>Academy </a:t>
            </a:r>
            <a:r>
              <a:rPr lang="en-US" sz="4100" dirty="0" smtClean="0">
                <a:solidFill>
                  <a:srgbClr val="F0AD00">
                    <a:satMod val="150000"/>
                  </a:srgbClr>
                </a:solidFill>
              </a:rPr>
              <a:t>- Admission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Admission for 2016 / 2017</a:t>
            </a:r>
          </a:p>
          <a:p>
            <a:pPr lvl="1"/>
            <a:r>
              <a:rPr lang="en-US" dirty="0" smtClean="0"/>
              <a:t>559 applications for the MA EG&amp;D</a:t>
            </a:r>
          </a:p>
          <a:p>
            <a:pPr lvl="1"/>
            <a:r>
              <a:rPr lang="en-US" dirty="0" smtClean="0"/>
              <a:t>634 applications for the MA P&amp;S</a:t>
            </a:r>
          </a:p>
          <a:p>
            <a:pPr lvl="1"/>
            <a:endParaRPr lang="en-US" dirty="0"/>
          </a:p>
          <a:p>
            <a:r>
              <a:rPr lang="en-US" dirty="0" smtClean="0"/>
              <a:t>Admission for 2017 / 2018</a:t>
            </a:r>
          </a:p>
          <a:p>
            <a:pPr lvl="1"/>
            <a:r>
              <a:rPr lang="en-US" dirty="0" smtClean="0"/>
              <a:t>563 </a:t>
            </a:r>
            <a:r>
              <a:rPr lang="en-US" dirty="0"/>
              <a:t>applications for the MA EG&amp;D</a:t>
            </a:r>
          </a:p>
          <a:p>
            <a:pPr lvl="1"/>
            <a:r>
              <a:rPr lang="en-US" dirty="0" smtClean="0"/>
              <a:t>634 </a:t>
            </a:r>
            <a:r>
              <a:rPr lang="en-US" dirty="0"/>
              <a:t>applications for the MA P&amp;S</a:t>
            </a:r>
          </a:p>
        </p:txBody>
      </p:sp>
    </p:spTree>
    <p:extLst>
      <p:ext uri="{BB962C8B-B14F-4D97-AF65-F5344CB8AC3E}">
        <p14:creationId xmlns:p14="http://schemas.microsoft.com/office/powerpoint/2010/main" val="22488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Alumni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96785" y="1903643"/>
            <a:ext cx="6550429" cy="4368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82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Alumni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a typeface="Calibri"/>
              </a:rPr>
              <a:t>The largest Alumni Network event ever held, the 3</a:t>
            </a:r>
            <a:r>
              <a:rPr lang="en-GB" baseline="30000" dirty="0">
                <a:ea typeface="Calibri"/>
              </a:rPr>
              <a:t>rd</a:t>
            </a:r>
            <a:r>
              <a:rPr lang="en-GB" dirty="0">
                <a:ea typeface="Calibri"/>
              </a:rPr>
              <a:t> Alumni Reunion, took place in September 2016 and gathered more than 90 graduates from Central Asia, Afghanistan and other </a:t>
            </a:r>
            <a:r>
              <a:rPr lang="en-GB" dirty="0" smtClean="0">
                <a:ea typeface="Calibri"/>
              </a:rPr>
              <a:t>countries.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5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Alumni Network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1" y="1774825"/>
            <a:ext cx="5334000" cy="4625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0AD00">
                    <a:satMod val="150000"/>
                  </a:srgbClr>
                </a:solidFill>
              </a:rPr>
              <a:t>Alumni Network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122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Alumni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Junior Public Officers Programme</a:t>
            </a:r>
          </a:p>
          <a:p>
            <a:pPr lvl="1"/>
            <a:r>
              <a:rPr lang="en-US" dirty="0" smtClean="0"/>
              <a:t>In Afghanistan</a:t>
            </a:r>
          </a:p>
          <a:p>
            <a:pPr lvl="1"/>
            <a:r>
              <a:rPr lang="en-US" dirty="0" smtClean="0"/>
              <a:t>In Kazakhstan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NEW Internship in the Investment Promotion Agency under the Ministry of Economy of the Kyrgyz Republic.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NEW Research Fellowship at the International Secretariat of the OSCE Parliamentary Assembly in Copenhagen.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 in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Information Security Conference “The Latest media developments in Central Asia: cooperation with civil society to enhance transparency and accountability” (28-30 March)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7th OSCE Academy-NUPI Annual Security Seminar: “Global Security Trends and Their Impact on Central Asia: 2016 And On” (1-2 September)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Conference “Post-Communism 25+: Reflections on Social, Economic &amp; Political Transitions” (6-8 October)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Trainings in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Policy Paper Writing Seminar (18-22 April)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Regulatory Impact Analysis of Normative Acts Training (4-8 April)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Feasibility Studies for the Investment Projects Training (25-30 April)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Certificate Programme on Human Rights, Conflict Sensitivity and Project Management (11-24 June)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Central Asian School of Contemporary Journalism (June-August 2016)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856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of the OSCE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dirty="0" smtClean="0"/>
              <a:t>“… to promote regional cooperation, conflict prevention and good governance in Central Asia through offering post-graduate education, professional trainings and intellectual exchange to the young generation of Central Asian leaders!”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in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910117"/>
              </p:ext>
            </p:extLst>
          </p:nvPr>
        </p:nvGraphicFramePr>
        <p:xfrm>
          <a:off x="1524000" y="2438400"/>
          <a:ext cx="6178550" cy="3276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7025"/>
                <a:gridCol w="821525"/>
              </a:tblGrid>
              <a:tr h="351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Expenditures by Area of Activities (in EUR)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5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Professional Trainings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127259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Masters Programme in Politics and Security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304425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Masters Programme in Economic Governance and Development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229125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Alumni Support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40798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Dialogue and Research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114131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General Support Costs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224645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58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1040383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2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in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128906"/>
              </p:ext>
            </p:extLst>
          </p:nvPr>
        </p:nvGraphicFramePr>
        <p:xfrm>
          <a:off x="1524000" y="2438401"/>
          <a:ext cx="6172200" cy="3276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1519"/>
                <a:gridCol w="820681"/>
              </a:tblGrid>
              <a:tr h="350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Expenditures by Source of Funding (in EUR)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3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34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Unified Budget (OSCE Centre in Bishkek)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174297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34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Finland (ExB)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23572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34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Germany (ExB)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70110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34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USA (</a:t>
                      </a:r>
                      <a:r>
                        <a:rPr lang="en-US" sz="1100" dirty="0" err="1">
                          <a:effectLst/>
                        </a:rPr>
                        <a:t>ExB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205442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34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Norwegian Institute of International Affairs (third-party funding)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494436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34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SWISS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72526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619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1040383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Very Much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8408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5448"/>
            <a:ext cx="85344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OSCE Academy in Bishkek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(a Reminder)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540327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7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 &amp; Current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funding available only until July 2017</a:t>
            </a:r>
          </a:p>
          <a:p>
            <a:r>
              <a:rPr lang="en-US" dirty="0" smtClean="0"/>
              <a:t>Internships outside of Central Asia suspended for students enrolled in MA programmes</a:t>
            </a:r>
          </a:p>
          <a:p>
            <a:r>
              <a:rPr lang="en-US" dirty="0" smtClean="0"/>
              <a:t>Admission process for new cohort of students under threat of suspension</a:t>
            </a:r>
          </a:p>
          <a:p>
            <a:r>
              <a:rPr lang="en-US" dirty="0" smtClean="0"/>
              <a:t>Invitation to new students depending on level of funding (one programme only?)</a:t>
            </a:r>
          </a:p>
        </p:txBody>
      </p:sp>
    </p:spTree>
    <p:extLst>
      <p:ext uri="{BB962C8B-B14F-4D97-AF65-F5344CB8AC3E}">
        <p14:creationId xmlns:p14="http://schemas.microsoft.com/office/powerpoint/2010/main" val="40487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of staff – full implementation completed by July 1</a:t>
            </a:r>
          </a:p>
          <a:p>
            <a:r>
              <a:rPr lang="en-US" dirty="0" smtClean="0"/>
              <a:t>Reduction of overhead costs – implementation of savings scheme ongoing</a:t>
            </a:r>
          </a:p>
          <a:p>
            <a:r>
              <a:rPr lang="en-US" dirty="0" smtClean="0"/>
              <a:t>Close cooperation with </a:t>
            </a:r>
            <a:r>
              <a:rPr lang="en-US" dirty="0" err="1" smtClean="0"/>
              <a:t>POiB</a:t>
            </a:r>
            <a:r>
              <a:rPr lang="en-US" dirty="0" smtClean="0"/>
              <a:t> to cover extra-budgetary expenditures</a:t>
            </a:r>
          </a:p>
          <a:p>
            <a:r>
              <a:rPr lang="en-US" dirty="0" smtClean="0"/>
              <a:t>New internship opportunities created in the Central Asia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Mid-Term Budgetary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Reducing the numbers of students for the Academic Year 2017 / 2018 </a:t>
            </a:r>
          </a:p>
          <a:p>
            <a:pPr lvl="1"/>
            <a:r>
              <a:rPr lang="en-US" dirty="0" smtClean="0"/>
              <a:t>If necessary: Suspension of one MA programme</a:t>
            </a:r>
          </a:p>
          <a:p>
            <a:r>
              <a:rPr lang="en-US" dirty="0" smtClean="0"/>
              <a:t>Suspension of Professional Trainings &amp; Alumni Network events</a:t>
            </a:r>
          </a:p>
          <a:p>
            <a:pPr lvl="1"/>
            <a:r>
              <a:rPr lang="en-US" dirty="0" smtClean="0"/>
              <a:t>Central Asian School of Journalism shortened to three weeks (from originally 10 weeks) funded by Deutsche </a:t>
            </a:r>
            <a:r>
              <a:rPr lang="en-US" dirty="0" err="1" smtClean="0"/>
              <a:t>Welle</a:t>
            </a:r>
            <a:endParaRPr lang="en-US" dirty="0" smtClean="0"/>
          </a:p>
          <a:p>
            <a:r>
              <a:rPr lang="en-US" dirty="0" smtClean="0"/>
              <a:t>Creation of co-financing models to support international internships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Diversifying funding for Academy operations</a:t>
            </a:r>
          </a:p>
          <a:p>
            <a:r>
              <a:rPr lang="en-US" dirty="0" smtClean="0"/>
              <a:t>Multiplying partnerships to sustain and develop professional trainings and research activities</a:t>
            </a:r>
          </a:p>
          <a:p>
            <a:r>
              <a:rPr lang="en-US" dirty="0" smtClean="0"/>
              <a:t>Attracting funding from EU programmes (Erasmus+) to increase output of MA programmes and develop new educational initiatives (BA, MA, PhD)</a:t>
            </a:r>
          </a:p>
        </p:txBody>
      </p:sp>
    </p:spTree>
    <p:extLst>
      <p:ext uri="{BB962C8B-B14F-4D97-AF65-F5344CB8AC3E}">
        <p14:creationId xmlns:p14="http://schemas.microsoft.com/office/powerpoint/2010/main" val="17049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Erasmus+ Funding as Long-Term Strategic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Key Action </a:t>
            </a:r>
            <a:r>
              <a:rPr lang="en-US" b="1" dirty="0"/>
              <a:t>1</a:t>
            </a:r>
            <a:endParaRPr lang="en-US" b="1" dirty="0" smtClean="0"/>
          </a:p>
          <a:p>
            <a:pPr lvl="1"/>
            <a:r>
              <a:rPr lang="en-US" i="1" dirty="0"/>
              <a:t>Mobility of learners and staff</a:t>
            </a:r>
            <a:r>
              <a:rPr lang="en-US" dirty="0"/>
              <a:t>: opportunities for students, </a:t>
            </a:r>
            <a:r>
              <a:rPr lang="en-US" dirty="0" smtClean="0"/>
              <a:t>young people, </a:t>
            </a:r>
            <a:r>
              <a:rPr lang="en-US" dirty="0"/>
              <a:t>as well as for professors, teachers, trainers, </a:t>
            </a:r>
            <a:r>
              <a:rPr lang="en-US" dirty="0" smtClean="0"/>
              <a:t>staff </a:t>
            </a:r>
            <a:r>
              <a:rPr lang="en-US" dirty="0"/>
              <a:t>of education institutions and civil society </a:t>
            </a:r>
            <a:r>
              <a:rPr lang="en-US" dirty="0" err="1"/>
              <a:t>organisations</a:t>
            </a:r>
            <a:r>
              <a:rPr lang="en-US" dirty="0"/>
              <a:t> to undertake a learning and/or professional experience in another country;</a:t>
            </a:r>
          </a:p>
          <a:p>
            <a:pPr lvl="1"/>
            <a:r>
              <a:rPr lang="en-US" i="1" dirty="0"/>
              <a:t>Erasmus Mundus Joint Master Degrees</a:t>
            </a:r>
            <a:r>
              <a:rPr lang="en-US" dirty="0"/>
              <a:t>: high-level integrated international study programmes delivered by consortia of higher education institutions that award full degree scholarships to the best master students worldwide;</a:t>
            </a:r>
          </a:p>
          <a:p>
            <a:pPr lvl="1"/>
            <a:r>
              <a:rPr lang="en-US" i="1" dirty="0"/>
              <a:t>Erasmus+ Master Loans</a:t>
            </a:r>
            <a:r>
              <a:rPr lang="en-US" dirty="0"/>
              <a:t>: higher education students from Programme Countries can apply for a loan backed by the Programme to go abroad for a full Master Degree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Key Action 2</a:t>
            </a:r>
          </a:p>
          <a:p>
            <a:pPr lvl="1"/>
            <a:r>
              <a:rPr lang="en-US" i="1" dirty="0"/>
              <a:t>Knowledge Alliances </a:t>
            </a:r>
            <a:r>
              <a:rPr lang="en-US" dirty="0"/>
              <a:t>between higher education institutions and enterprises which aim to foster innovation, </a:t>
            </a:r>
            <a:r>
              <a:rPr lang="en-US" dirty="0" smtClean="0"/>
              <a:t>entrepreneurship, </a:t>
            </a:r>
            <a:r>
              <a:rPr lang="en-US" dirty="0"/>
              <a:t>employability, knowledge exchange and/or multidisciplinary teaching and learning</a:t>
            </a:r>
          </a:p>
          <a:p>
            <a:pPr lvl="1"/>
            <a:r>
              <a:rPr lang="en-US" i="1" dirty="0"/>
              <a:t>Capacity-building</a:t>
            </a:r>
            <a:r>
              <a:rPr lang="en-US" dirty="0"/>
              <a:t> projects supporting cooperation with Partner Countries in the fields of higher education and youth. Capacity-building projects aim to support </a:t>
            </a:r>
            <a:r>
              <a:rPr lang="en-US" dirty="0" err="1"/>
              <a:t>organisations</a:t>
            </a:r>
            <a:r>
              <a:rPr lang="en-US" dirty="0"/>
              <a:t>/institutions and systems in their modernization and internationalization process.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Steps to be taken: </a:t>
            </a:r>
            <a:r>
              <a:rPr lang="en-US" dirty="0" smtClean="0"/>
              <a:t>Transition to ECTS; establishment of university partnerships / consortia; first applications by February 2018!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OSCE Academy </a:t>
            </a:r>
            <a:br>
              <a:rPr lang="en-US" dirty="0" smtClean="0"/>
            </a:br>
            <a:r>
              <a:rPr lang="en-US" dirty="0" smtClean="0"/>
              <a:t>Licenses and Accreditation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 in Politics &amp; Security</a:t>
            </a:r>
          </a:p>
          <a:p>
            <a:pPr lvl="1"/>
            <a:r>
              <a:rPr lang="en-US" dirty="0" smtClean="0"/>
              <a:t>License received in 2016 – valid until 02/2018</a:t>
            </a:r>
          </a:p>
          <a:p>
            <a:pPr lvl="1"/>
            <a:r>
              <a:rPr lang="en-US" dirty="0" smtClean="0"/>
              <a:t>Accreditation received in 2016 – valid until 09/2018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Licence</a:t>
            </a:r>
            <a:r>
              <a:rPr lang="en-US" dirty="0" smtClean="0"/>
              <a:t> procedure completed in 2017 with validity for unlimited period</a:t>
            </a:r>
          </a:p>
          <a:p>
            <a:r>
              <a:rPr lang="en-US" dirty="0" smtClean="0"/>
              <a:t>MA in Economic Governance &amp; Development</a:t>
            </a:r>
          </a:p>
          <a:p>
            <a:pPr lvl="1"/>
            <a:r>
              <a:rPr lang="en-US" dirty="0" smtClean="0"/>
              <a:t>License received in 2016 – validity for unlimited period</a:t>
            </a:r>
          </a:p>
          <a:p>
            <a:pPr lvl="1"/>
            <a:r>
              <a:rPr lang="en-US" dirty="0" smtClean="0"/>
              <a:t>Accreditation procedure under way for unlimited period – to be completed by 07/2017</a:t>
            </a:r>
          </a:p>
        </p:txBody>
      </p:sp>
    </p:spTree>
    <p:extLst>
      <p:ext uri="{BB962C8B-B14F-4D97-AF65-F5344CB8AC3E}">
        <p14:creationId xmlns:p14="http://schemas.microsoft.com/office/powerpoint/2010/main" val="36594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262</TotalTime>
  <Words>978</Words>
  <Application>Microsoft Office PowerPoint</Application>
  <PresentationFormat>On-screen Show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Presented to the Board of Trustees Vienna / 26 May 2017 </vt:lpstr>
      <vt:lpstr>Mission of the OSCE Academy</vt:lpstr>
      <vt:lpstr>OSCE Academy in Bishkek       (a Reminder)</vt:lpstr>
      <vt:lpstr>Past &amp; Current Challenges</vt:lpstr>
      <vt:lpstr>Emergency Measures</vt:lpstr>
      <vt:lpstr>Mid-Term Budgetary Measures</vt:lpstr>
      <vt:lpstr>Long-Term Planning</vt:lpstr>
      <vt:lpstr>Erasmus+ Funding as Long-Term Strategic Goal</vt:lpstr>
      <vt:lpstr>The OSCE Academy  Licenses and Accreditation</vt:lpstr>
      <vt:lpstr>OSCE Academy Programme Activities</vt:lpstr>
      <vt:lpstr>OSCE Academy Programme Activities</vt:lpstr>
      <vt:lpstr>OSCE Academy - Admission</vt:lpstr>
      <vt:lpstr>Alumni Network</vt:lpstr>
      <vt:lpstr>Alumni Network</vt:lpstr>
      <vt:lpstr>Alumni Network</vt:lpstr>
      <vt:lpstr>Alumni Network</vt:lpstr>
      <vt:lpstr>Alumni Network</vt:lpstr>
      <vt:lpstr>Conferences in 2016</vt:lpstr>
      <vt:lpstr>Professional Trainings in 2016</vt:lpstr>
      <vt:lpstr>Budget in 2016</vt:lpstr>
      <vt:lpstr>Budget in 2016</vt:lpstr>
      <vt:lpstr>Thank You Very Much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Academy in Bishkek</dc:title>
  <dc:creator>Pal</dc:creator>
  <cp:lastModifiedBy>Victoriya</cp:lastModifiedBy>
  <cp:revision>18</cp:revision>
  <dcterms:created xsi:type="dcterms:W3CDTF">2017-04-27T07:39:37Z</dcterms:created>
  <dcterms:modified xsi:type="dcterms:W3CDTF">2018-03-14T04:17:02Z</dcterms:modified>
</cp:coreProperties>
</file>