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61838" cy="6858000"/>
  <p:notesSz cx="6797675" cy="9928225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8769F2-9037-F4BD-D69B-F15B5D3A9945}">
  <a:tblStyle styleId="{618769F2-9037-F4BD-D69B-F15B5D3A9945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>
      <p:cViewPr varScale="1">
        <p:scale>
          <a:sx n="60" d="100"/>
          <a:sy n="60" d="100"/>
        </p:scale>
        <p:origin x="8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27546" cy="2812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34448" y="0"/>
            <a:ext cx="3927546" cy="2812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r">
              <a:defRPr sz="1100"/>
            </a:lvl1pPr>
          </a:lstStyle>
          <a:p>
            <a:pPr>
              <a:defRPr/>
            </a:pPr>
            <a:fld id="{2D447228-2937-48DB-9BF7-2DC8894D2909}" type="datetimeFigureOut">
              <a:rPr lang="en-US"/>
              <a:t>7/23/2020</a:t>
            </a:fld>
            <a:endParaRPr lang="en-US"/>
          </a:p>
        </p:txBody>
      </p:sp>
      <p:sp>
        <p:nvSpPr>
          <p:cNvPr id="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5913" y="700088"/>
            <a:ext cx="3351212" cy="188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03" tIns="40202" rIns="80403" bIns="40202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06357" y="2694267"/>
            <a:ext cx="7250853" cy="2204399"/>
          </a:xfrm>
          <a:prstGeom prst="rect">
            <a:avLst/>
          </a:prstGeom>
        </p:spPr>
        <p:txBody>
          <a:bodyPr vert="horz" lIns="80403" tIns="40202" rIns="80403" bIns="40202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5317258"/>
            <a:ext cx="3927546" cy="281219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34448" y="5317258"/>
            <a:ext cx="3927546" cy="281219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r">
              <a:defRPr sz="1100"/>
            </a:lvl1pPr>
          </a:lstStyle>
          <a:p>
            <a:pPr>
              <a:defRPr/>
            </a:pPr>
            <a:fld id="{C4CBE825-6DC4-4176-913B-C5FD172558C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4CBE825-6DC4-4176-913B-C5FD172558C8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4CBE825-6DC4-4176-913B-C5FD172558C8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4CBE825-6DC4-4176-913B-C5FD172558C8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2804319" y="5029200"/>
            <a:ext cx="882411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etlana\Desktop\_________\20200210_PPT_1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20637" y="0"/>
            <a:ext cx="12182475" cy="6864350"/>
          </a:xfrm>
          <a:prstGeom prst="rect">
            <a:avLst/>
          </a:prstGeom>
          <a:noFill/>
        </p:spPr>
      </p:pic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900113" y="1752599"/>
            <a:ext cx="10668000" cy="449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836613" y="365125"/>
            <a:ext cx="10488612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etlana\Desktop\_________\20200210_PPT_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2969"/>
            <a:ext cx="12182475" cy="6864350"/>
          </a:xfrm>
          <a:prstGeom prst="rect">
            <a:avLst/>
          </a:prstGeom>
          <a:noFill/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676400"/>
            <a:ext cx="10591799" cy="4419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836613" y="365125"/>
            <a:ext cx="10488612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vetlana\Desktop\_________\20200210_PPT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0" y="12700"/>
            <a:ext cx="12161837" cy="6845300"/>
          </a:xfrm>
          <a:prstGeom prst="rect">
            <a:avLst/>
          </a:prstGeom>
          <a:noFill/>
        </p:spPr>
      </p:pic>
      <p:sp>
        <p:nvSpPr>
          <p:cNvPr id="5" name="Rectangle 1"/>
          <p:cNvSpPr/>
          <p:nvPr userDrawn="1"/>
        </p:nvSpPr>
        <p:spPr bwMode="auto">
          <a:xfrm>
            <a:off x="3337719" y="5029200"/>
            <a:ext cx="7696200" cy="1447800"/>
          </a:xfrm>
          <a:prstGeom prst="rect">
            <a:avLst/>
          </a:prstGeom>
          <a:solidFill>
            <a:srgbClr val="CB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://osce-academy.net/upload/file/IS.pdf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withcorona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c.bayz.de/nc/apps/documentserver_community/3rdparty/onlyoffice/documentserver/web-apps/apps/presentationeditor/main/index.html?_dc=5.4.2-46&amp;lang=en&amp;customer=ONLYOFFICE&amp;frameEditorId=iframeEditor#sdfootnote1sy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3032919" y="4800600"/>
            <a:ext cx="8458200" cy="1600200"/>
          </a:xfrm>
          <a:prstGeom prst="rect">
            <a:avLst/>
          </a:prstGeom>
          <a:solidFill>
            <a:srgbClr val="CB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/>
              <a:t>Meeting of the Board of Trustees</a:t>
            </a:r>
            <a:endParaRPr/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5014119" y="61084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bg1"/>
                </a:solidFill>
              </a:rPr>
              <a:t>Bishkek / Vienna (Zoom), 22.07.2020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>
              <a:ln>
                <a:noFill/>
              </a:ln>
              <a:solidFill>
                <a:prstClr val="white"/>
              </a:solidFill>
              <a:latin typeface="Cambria"/>
              <a:ea typeface="Cambria"/>
              <a:cs typeface="+mj-cs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9982451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Research and Dialogue – Research Fellows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746919" y="1066800"/>
            <a:ext cx="11277850" cy="515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Associate Research Fellows:</a:t>
            </a:r>
            <a:endParaRPr sz="2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>
              <a:solidFill>
                <a:prstClr val="black"/>
              </a:solidFill>
              <a:latin typeface="Calibri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Marc Jeandesboz, PhD candidate, Université de Montréal. Research Project: Post-Soviet Central Asia: at the Crossroads between Modernization and Modernities</a:t>
            </a: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Ana-Maria Anghelescu, PhD candidate at National University of Political Studies and Public Administration in Bucharest. Research project: Exploring the Relation between European Union and Central Asia in the Context of Increased Regional Interdependencies</a:t>
            </a: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1325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Nicole Grajewski, PhD candidate, University of Oxford. Research Project: Iranian Foreign Policy in Central Asia</a:t>
            </a:r>
            <a:b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 l="12384" r="18170" b="40557"/>
          <a:stretch/>
        </p:blipFill>
        <p:spPr bwMode="auto">
          <a:xfrm>
            <a:off x="823987" y="1819755"/>
            <a:ext cx="1233375" cy="129401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1582" y="3332765"/>
            <a:ext cx="1230737" cy="1544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26269" t="18378" r="32202" b="42222"/>
          <a:stretch/>
        </p:blipFill>
        <p:spPr bwMode="auto">
          <a:xfrm>
            <a:off x="811581" y="5096140"/>
            <a:ext cx="1230737" cy="15586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>
              <a:ln>
                <a:noFill/>
              </a:ln>
              <a:solidFill>
                <a:prstClr val="white"/>
              </a:solidFill>
              <a:latin typeface="Cambria"/>
              <a:ea typeface="Cambria"/>
              <a:cs typeface="+mj-cs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Research and Dialogue – Publications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518319" y="1524000"/>
            <a:ext cx="11436047" cy="2578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December 2019:		Alumni Magazine </a:t>
            </a:r>
            <a:r>
              <a:rPr lang="en-US" sz="2000" b="0" i="1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SalamAlum</a:t>
            </a:r>
            <a:endParaRPr lang="en-US" sz="2000" b="0" i="1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April 2020: 		Anja </a:t>
            </a:r>
            <a:r>
              <a:rPr lang="en-US" sz="20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Mihr</a:t>
            </a: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Transformation and Development: Studies in the Organization for 				Security and Cooperation in Europe (OSCE) Member States</a:t>
            </a: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Springer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Publishers</a:t>
            </a:r>
            <a:endParaRPr sz="2000" dirty="0"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April 2020: 		Special Issue #1: </a:t>
            </a:r>
            <a:r>
              <a:rPr lang="en-US" sz="20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Migration in Kyrgyzstan </a:t>
            </a:r>
            <a:r>
              <a:rPr lang="en-US" sz="2000" b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(in Kyrgyz / in Russian)</a:t>
            </a:r>
            <a:endParaRPr sz="2000" dirty="0"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May 2020: 		Special Issue #2: </a:t>
            </a:r>
            <a:r>
              <a:rPr lang="en-US" sz="20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China’s Belt and Road Initiative: Ambitions, Risks and Realities</a:t>
            </a:r>
            <a:endParaRPr lang="en-US" sz="20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June 2020: 		</a:t>
            </a:r>
            <a:r>
              <a:rPr lang="en-US" sz="20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Analytical Yearbook 2020 </a:t>
            </a: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(in Russian)</a:t>
            </a:r>
            <a:endParaRPr sz="2000" dirty="0"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January-May 2020:	</a:t>
            </a:r>
            <a:r>
              <a:rPr lang="en-US" sz="20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Policy Briefs </a:t>
            </a:r>
            <a:r>
              <a:rPr lang="en-US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#53 - #60</a:t>
            </a:r>
            <a:endParaRPr sz="2000" dirty="0"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08102" y="4481430"/>
            <a:ext cx="1285321" cy="19363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573" y="4498758"/>
            <a:ext cx="1367985" cy="193638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81407" y="4499320"/>
            <a:ext cx="1376044" cy="1951623"/>
          </a:xfrm>
          <a:prstGeom prst="rect">
            <a:avLst/>
          </a:prstGeom>
        </p:spPr>
      </p:pic>
      <p:grpSp>
        <p:nvGrpSpPr>
          <p:cNvPr id="10" name="Group 1"/>
          <p:cNvGrpSpPr/>
          <p:nvPr/>
        </p:nvGrpSpPr>
        <p:grpSpPr bwMode="auto">
          <a:xfrm>
            <a:off x="7015947" y="4408549"/>
            <a:ext cx="2795253" cy="2133164"/>
            <a:chOff x="8371975" y="3051115"/>
            <a:chExt cx="2795253" cy="2133164"/>
          </a:xfrm>
        </p:grpSpPr>
        <p:pic>
          <p:nvPicPr>
            <p:cNvPr id="11" name="Picture 2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1905007">
              <a:off x="9846375" y="3230792"/>
              <a:ext cx="1320853" cy="1879245"/>
            </a:xfrm>
            <a:prstGeom prst="rect">
              <a:avLst/>
            </a:prstGeom>
          </p:spPr>
        </p:pic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184630" y="3051115"/>
              <a:ext cx="1323032" cy="1875692"/>
            </a:xfrm>
            <a:prstGeom prst="rect">
              <a:avLst/>
            </a:prstGeom>
          </p:spPr>
        </p:pic>
        <p:pic>
          <p:nvPicPr>
            <p:cNvPr id="13" name="Picture 2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 rot="20579096">
              <a:off x="8371975" y="3346799"/>
              <a:ext cx="1300065" cy="1837480"/>
            </a:xfrm>
            <a:prstGeom prst="rect">
              <a:avLst/>
            </a:prstGeom>
          </p:spPr>
        </p:pic>
      </p:grpSp>
      <p:pic>
        <p:nvPicPr>
          <p:cNvPr id="14" name="Picture 2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613623" y="4545317"/>
            <a:ext cx="1376043" cy="195162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69697" y="4550735"/>
            <a:ext cx="1376043" cy="1946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International Cooperation &amp; Partnerships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975518" y="1406930"/>
            <a:ext cx="10996782" cy="4968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en-US" sz="2000" dirty="0"/>
          </a:p>
          <a:p>
            <a:pPr marL="305908" indent="-305908">
              <a:buFont typeface="Arial"/>
              <a:buChar char="•"/>
              <a:defRPr/>
            </a:pPr>
            <a:r>
              <a:rPr lang="en-US" sz="2000" dirty="0"/>
              <a:t>Prolonged partnership with the OSCE PA  08.11.2019</a:t>
            </a:r>
            <a:endParaRPr sz="2000" dirty="0"/>
          </a:p>
          <a:p>
            <a:pPr marL="305908" indent="-305908">
              <a:buFont typeface="Arial"/>
              <a:buChar char="•"/>
              <a:defRPr/>
            </a:pPr>
            <a:r>
              <a:rPr lang="en-US" sz="2000" dirty="0"/>
              <a:t>University of Catania (Italy) 16.12.2019</a:t>
            </a:r>
            <a:endParaRPr sz="2000" dirty="0"/>
          </a:p>
          <a:p>
            <a:pPr marL="305908" indent="-305908">
              <a:buFont typeface="Arial"/>
              <a:buChar char="•"/>
              <a:defRPr/>
            </a:pPr>
            <a:r>
              <a:rPr lang="en-US" sz="2000" dirty="0" err="1"/>
              <a:t>Kozminski</a:t>
            </a:r>
            <a:r>
              <a:rPr lang="en-US" sz="2000" dirty="0"/>
              <a:t> University (Poland) 06.02.2020</a:t>
            </a:r>
            <a:endParaRPr sz="2000" dirty="0"/>
          </a:p>
          <a:p>
            <a:pPr marL="305908" indent="-305908">
              <a:buFont typeface="Arial"/>
              <a:buChar char="•"/>
              <a:defRPr/>
            </a:pPr>
            <a:r>
              <a:rPr lang="en-US" sz="2000" dirty="0"/>
              <a:t>Middle East Technical University (METU) (Turkey) 13.02.2020</a:t>
            </a:r>
            <a:endParaRPr sz="2000" dirty="0"/>
          </a:p>
          <a:p>
            <a:pPr marL="305908" indent="-305908">
              <a:buFont typeface="Arial"/>
              <a:buChar char="•"/>
              <a:defRPr/>
            </a:pPr>
            <a:r>
              <a:rPr lang="en-US" sz="2000" dirty="0"/>
              <a:t>Higher School of Economics St. Petersburg (Russia) 02.04.2020</a:t>
            </a:r>
            <a:endParaRPr sz="2000" dirty="0"/>
          </a:p>
          <a:p>
            <a:pPr marL="305908" indent="-305908">
              <a:buFont typeface="Arial"/>
              <a:buChar char="•"/>
              <a:defRPr/>
            </a:pPr>
            <a:r>
              <a:rPr lang="it-IT" sz="2000" dirty="0"/>
              <a:t>Osservatorio sull’Asia Centrale e sul Caspio (Italy) </a:t>
            </a:r>
            <a:r>
              <a:rPr lang="en-US" sz="2000" dirty="0"/>
              <a:t>12.06.2020</a:t>
            </a:r>
            <a:endParaRPr sz="2000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000" b="1" dirty="0"/>
              <a:t>Under discussion:</a:t>
            </a:r>
            <a:endParaRPr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 European University Institute (Italy)</a:t>
            </a:r>
            <a:endParaRPr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 Russia and Eurasia Program at The Fletcher School of Law and Diplomacy at Tufts University (USA)</a:t>
            </a:r>
            <a:endParaRPr sz="20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14011" y="4043928"/>
            <a:ext cx="1388730" cy="90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5919" y="4054288"/>
            <a:ext cx="900927" cy="900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86594" y="3962437"/>
            <a:ext cx="1598068" cy="1066762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670549" y="4128272"/>
            <a:ext cx="1119563" cy="900927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185319" y="3954295"/>
            <a:ext cx="1011092" cy="990561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58373" y="4054288"/>
            <a:ext cx="1522384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955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International Cooperation: 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975519" y="1807585"/>
            <a:ext cx="10820831" cy="466781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defRPr/>
            </a:pPr>
            <a:r>
              <a:rPr lang="en-US" sz="2200"/>
              <a:t>In 2020 the OSCE Academy was included in 10 applications for KA-1 (Student and Faculty mobility):</a:t>
            </a:r>
            <a:endParaRPr sz="2200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000"/>
              <a:t>... and 1 Application KA 2 (Capacity Building in the field of Higher Education) by Salzburg University as an Associate Partner for the ‘Joint Master Political Science - Integration and Governance (PoSIG).’</a:t>
            </a:r>
            <a:endParaRPr sz="2000"/>
          </a:p>
          <a:p>
            <a:pPr>
              <a:defRPr/>
            </a:pPr>
            <a:endParaRPr lang="en-US"/>
          </a:p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 t="17548" b="46394"/>
          <a:stretch/>
        </p:blipFill>
        <p:spPr bwMode="auto">
          <a:xfrm>
            <a:off x="6647534" y="708706"/>
            <a:ext cx="2633472" cy="502827"/>
          </a:xfrm>
          <a:prstGeom prst="rect">
            <a:avLst/>
          </a:prstGeom>
        </p:spPr>
      </p:pic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975519" y="2860963"/>
          <a:ext cx="9829800" cy="2612159"/>
        </p:xfrm>
        <a:graphic>
          <a:graphicData uri="http://schemas.openxmlformats.org/drawingml/2006/table">
            <a:tbl>
              <a:tblPr firstRow="1" bandRow="1">
                <a:tableStyleId>{618769F2-9037-F4BD-D69B-F15B5D3A9945}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2159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Kozminski University (Poland)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University of Lodz (Poland)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Philipps-Universität Marburg (Germany)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funding received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Riga Graduate School of Law (Latvia)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South East European University (North Macedonia)</a:t>
                      </a:r>
                      <a:endParaRPr sz="2000"/>
                    </a:p>
                    <a:p>
                      <a:pPr>
                        <a:defRPr/>
                      </a:pPr>
                      <a:endParaRPr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National University of Political Studies and Public Administration (Romania)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University of Bamberg (Germany)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University of Freiburg (Germany)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funding received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University of Coimbra (Portugal)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no funding</a:t>
                      </a:r>
                      <a:endParaRPr sz="2000"/>
                    </a:p>
                    <a:p>
                      <a:pPr marL="285750" lvl="0" indent="-285750">
                        <a:buFont typeface="Arial"/>
                        <a:buChar char="•"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University of Macedonia (Greece)</a:t>
                      </a:r>
                      <a:endParaRPr sz="20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18991"/>
            <a:ext cx="9982487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International Cooperation: 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977002" y="1482869"/>
            <a:ext cx="9982200" cy="4667958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2019 funding for Student Mobility is received with the 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University of Political Studies and Public Administration (Romania)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for Faculty Mobility with 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Johan Skytte Institute of Political Studies at the University of Tartu (Estonia)</a:t>
            </a:r>
            <a:endParaRPr lang="en-US" sz="2000"/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/>
              <a:t>	1</a:t>
            </a:r>
            <a:r>
              <a:rPr lang="en-US" sz="2000" baseline="30000"/>
              <a:t>st</a:t>
            </a:r>
            <a:r>
              <a:rPr lang="en-US" sz="2000"/>
              <a:t> Incoming Student                                                            1</a:t>
            </a:r>
            <a:r>
              <a:rPr lang="en-US" sz="2000" baseline="30000"/>
              <a:t>st</a:t>
            </a:r>
            <a:r>
              <a:rPr lang="en-US" sz="2000"/>
              <a:t> Outgoing Student</a:t>
            </a:r>
            <a:endParaRPr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5718" y="3123511"/>
            <a:ext cx="4572000" cy="34602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4513" y="3123511"/>
            <a:ext cx="4722934" cy="36552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EA19A40-BB74-4907-AA65-2FAF5C40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548" b="46394"/>
          <a:stretch/>
        </p:blipFill>
        <p:spPr bwMode="auto">
          <a:xfrm>
            <a:off x="6647534" y="708706"/>
            <a:ext cx="2633472" cy="5028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International Cooperation &amp; Partnerships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646039" y="1317486"/>
            <a:ext cx="10471176" cy="579123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defRPr/>
            </a:pPr>
            <a:r>
              <a:rPr lang="en-US" sz="2000"/>
              <a:t>In January 2020 the MA in Politics and Security welcomed two exchange students within the framework of the cooperation between the OSCE Academy and the </a:t>
            </a:r>
            <a:r>
              <a:rPr lang="en-US" sz="2000" b="1"/>
              <a:t>European School of Political and Social Sciences, Université Catholique de Lille (France),</a:t>
            </a:r>
            <a:r>
              <a:rPr lang="en-US" sz="2000"/>
              <a:t> established in September 2019</a:t>
            </a:r>
            <a:endParaRPr sz="2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 algn="ctr">
              <a:defRPr/>
            </a:pPr>
            <a:endParaRPr lang="en-US" b="1" i="1"/>
          </a:p>
          <a:p>
            <a:pPr algn="ctr">
              <a:defRPr/>
            </a:pPr>
            <a:endParaRPr lang="en-US" b="1" i="1"/>
          </a:p>
          <a:p>
            <a:pPr algn="ctr">
              <a:defRPr/>
            </a:pPr>
            <a:r>
              <a:rPr lang="en-US" b="1" i="1"/>
              <a:t>Ms. Elisa Belaz and Ms. Philippine Raphanaud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99618" y="2611581"/>
            <a:ext cx="5562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8" y="609599"/>
            <a:ext cx="10964310" cy="13106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International Cooperation: Regional Partnerships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899319" y="1829772"/>
            <a:ext cx="11049251" cy="5272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Higher School of Economics, KAZGUU University (Kazakhstan) 06.05.2020</a:t>
            </a:r>
            <a:endParaRPr sz="2000"/>
          </a:p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GIZ in Kyrgyzstan 18.05.2020</a:t>
            </a:r>
            <a:endParaRPr sz="2000"/>
          </a:p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International Ala-Too University (Kyrgyzstan) 08.11.2019</a:t>
            </a:r>
            <a:endParaRPr sz="2000"/>
          </a:p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International University of Central Asia (Kyrgyzstan) 11.12.2019</a:t>
            </a:r>
            <a:endParaRPr sz="2000"/>
          </a:p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Judicial General Council of Mongolia 08.07.2020</a:t>
            </a:r>
            <a:endParaRPr sz="2000"/>
          </a:p>
          <a:p>
            <a:pPr marL="971550" lvl="1" indent="-571500">
              <a:buFont typeface="Arial"/>
              <a:buChar char="•"/>
              <a:defRPr/>
            </a:pPr>
            <a:r>
              <a:rPr lang="en-US" sz="2000"/>
              <a:t>University of Central Asia (Kyrgyzstan) to be signed</a:t>
            </a:r>
            <a:endParaRPr sz="2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endParaRPr lang="en-US" sz="4000"/>
          </a:p>
          <a:p>
            <a:pPr>
              <a:defRPr/>
            </a:pPr>
            <a:r>
              <a:rPr lang="en-US" sz="2000"/>
              <a:t>	</a:t>
            </a:r>
          </a:p>
          <a:p>
            <a:pPr>
              <a:defRPr/>
            </a:pPr>
            <a:r>
              <a:rPr lang="en-US" sz="2000"/>
              <a:t>	</a:t>
            </a:r>
          </a:p>
          <a:p>
            <a:pPr>
              <a:defRPr/>
            </a:pPr>
            <a:r>
              <a:rPr lang="en-US" sz="2000"/>
              <a:t>	Internationalisation Strategy 2020-2025: </a:t>
            </a:r>
            <a:r>
              <a:rPr lang="en-US" sz="2000" u="sng">
                <a:hlinkClick r:id="rId3"/>
              </a:rPr>
              <a:t>http://osce-academy.net/upload/file/IS.pdf</a:t>
            </a:r>
            <a:endParaRPr sz="2000"/>
          </a:p>
          <a:p>
            <a:pPr>
              <a:defRPr/>
            </a:pPr>
            <a:endParaRPr lang="en-US" sz="400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33848" y="4520605"/>
            <a:ext cx="997089" cy="9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75718" y="4343400"/>
            <a:ext cx="2059305" cy="13283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682" y="4580240"/>
            <a:ext cx="1241594" cy="740238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980317" y="4520605"/>
            <a:ext cx="1100602" cy="108059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766719" y="4455384"/>
            <a:ext cx="1081329" cy="1145812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13315" y="4380539"/>
            <a:ext cx="1217608" cy="1217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Budget Projections</a:t>
            </a:r>
            <a:endParaRPr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594519" y="1828800"/>
          <a:ext cx="10529270" cy="1877454"/>
        </p:xfrm>
        <a:graphic>
          <a:graphicData uri="http://schemas.openxmlformats.org/drawingml/2006/table">
            <a:tbl>
              <a:tblPr firstRow="1" firstCol="1" bandRow="1">
                <a:tableStyleId>{618769F2-9037-F4BD-D69B-F15B5D3A9945}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 2020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UB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ExB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NOR MFA / NUPI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EU / Horizon2020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Total: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Planned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480,000 €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672,647 €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533,322 €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10,784 €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1,696,753 €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Revision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/>
                        <a:t>480,000 €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/>
                        <a:t>471,064</a:t>
                      </a:r>
                      <a:r>
                        <a:rPr lang="en-US" sz="1800"/>
                        <a:t> €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533,322 €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13,193 €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1,465,927 €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Available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/>
                        <a:t>480,000 €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/>
                        <a:t>439,412</a:t>
                      </a:r>
                      <a:r>
                        <a:rPr lang="en-US" sz="1800"/>
                        <a:t> €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533,322 €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13,193 €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1,465,927 €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Expenditures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/>
                        <a:t>178,277 €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159,221 €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 203,767 €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-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 537,310 €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/>
        </p:nvGraphicFramePr>
        <p:xfrm>
          <a:off x="605844" y="4229083"/>
          <a:ext cx="10529270" cy="1191654"/>
        </p:xfrm>
        <a:graphic>
          <a:graphicData uri="http://schemas.openxmlformats.org/drawingml/2006/table">
            <a:tbl>
              <a:tblPr firstRow="1" firstCol="1" bandRow="1">
                <a:tableStyleId>{618769F2-9037-F4BD-D69B-F15B5D3A9945}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 2021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UB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ExB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NOR MFA / NUPI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EU / Horizon2020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Total: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Planned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480,000 €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490,450 €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413,278 €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15,000 €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1,398,728 €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Budget Available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480,000 €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(139,319 €)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413,278 €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15,000 €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/>
                        <a:t>929,409 €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Table of Contents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899319" y="1524000"/>
            <a:ext cx="9982272" cy="51663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i="1"/>
              <a:t>Covid-19 response</a:t>
            </a:r>
            <a:endParaRPr/>
          </a:p>
          <a:p>
            <a:pPr marL="571500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800"/>
              <a:t>Post-Graduate Education:</a:t>
            </a:r>
            <a:endParaRPr/>
          </a:p>
          <a:p>
            <a:pPr marL="1028700" lvl="1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400"/>
              <a:t>MA programmes (academic year 2019/2020)</a:t>
            </a:r>
            <a:endParaRPr/>
          </a:p>
          <a:p>
            <a:pPr marL="1028700" lvl="1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400"/>
              <a:t>MA programmes (academic year 2020/2021)</a:t>
            </a:r>
            <a:endParaRPr/>
          </a:p>
          <a:p>
            <a:pPr marL="571500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800"/>
              <a:t>Research &amp; Dialogue Initiatives</a:t>
            </a:r>
            <a:endParaRPr/>
          </a:p>
          <a:p>
            <a:pPr marL="1028700" lvl="1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400"/>
              <a:t>Research Projects</a:t>
            </a:r>
            <a:endParaRPr/>
          </a:p>
          <a:p>
            <a:pPr marL="1028700" lvl="1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400"/>
              <a:t>Publications</a:t>
            </a:r>
            <a:endParaRPr/>
          </a:p>
          <a:p>
            <a:pPr marL="571500" indent="-571500">
              <a:lnSpc>
                <a:spcPct val="114999"/>
              </a:lnSpc>
              <a:buFont typeface="Arial"/>
              <a:buChar char="•"/>
              <a:defRPr/>
            </a:pPr>
            <a:r>
              <a:rPr lang="en-US" sz="2800"/>
              <a:t>International Cooperation &amp; Partnerships</a:t>
            </a:r>
            <a:endParaRPr/>
          </a:p>
          <a:p>
            <a:pPr lvl="1">
              <a:lnSpc>
                <a:spcPct val="150000"/>
              </a:lnSpc>
              <a:defRPr/>
            </a:pPr>
            <a:endParaRPr lang="en-US" sz="2800"/>
          </a:p>
          <a:p>
            <a:pPr lvl="1">
              <a:lnSpc>
                <a:spcPct val="150000"/>
              </a:lnSpc>
              <a:defRPr/>
            </a:pPr>
            <a:r>
              <a:rPr lang="en-US" sz="2800"/>
              <a:t>Appendix: Budget Projections 2020 &amp; 2021</a:t>
            </a:r>
            <a:endParaRPr/>
          </a:p>
        </p:txBody>
      </p:sp>
      <p:grpSp>
        <p:nvGrpSpPr>
          <p:cNvPr id="7" name="Group 9"/>
          <p:cNvGrpSpPr/>
          <p:nvPr/>
        </p:nvGrpSpPr>
        <p:grpSpPr bwMode="auto">
          <a:xfrm>
            <a:off x="7833519" y="2613670"/>
            <a:ext cx="3810000" cy="2555159"/>
            <a:chOff x="7749778" y="1143000"/>
            <a:chExt cx="3810000" cy="2555159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/>
            <a:srcRect b="34444"/>
            <a:stretch/>
          </p:blipFill>
          <p:spPr bwMode="auto">
            <a:xfrm>
              <a:off x="7749778" y="1143000"/>
              <a:ext cx="3810000" cy="24976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366918" y="1693354"/>
              <a:ext cx="3007206" cy="2004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Covid-19 Response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746919" y="1305405"/>
            <a:ext cx="9982200" cy="500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endParaRPr lang="en-US" sz="2000"/>
          </a:p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/>
              <a:t>Orders of </a:t>
            </a:r>
            <a:r>
              <a:rPr lang="en-US" sz="2000" i="1"/>
              <a:t>Ministry of Education and Science of the Kyrgyz Republic</a:t>
            </a:r>
            <a:r>
              <a:rPr lang="en-US" sz="2000"/>
              <a:t>:</a:t>
            </a:r>
            <a:endParaRPr/>
          </a:p>
          <a:p>
            <a:pPr marL="1028700" lvl="1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/>
              <a:t>from 16.03.2020 and 24.03.2020 on distance-learning</a:t>
            </a:r>
            <a:endParaRPr/>
          </a:p>
          <a:p>
            <a:pPr marL="1028700" lvl="1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/>
              <a:t>from 19.03.2020 on faculty and admin management</a:t>
            </a:r>
            <a:endParaRPr/>
          </a:p>
          <a:p>
            <a:pPr lvl="1">
              <a:lnSpc>
                <a:spcPct val="150000"/>
              </a:lnSpc>
              <a:defRPr/>
            </a:pPr>
            <a:endParaRPr lang="en-US" sz="1400"/>
          </a:p>
          <a:p>
            <a:pPr marL="1028700" lvl="1" indent="-571500">
              <a:lnSpc>
                <a:spcPct val="150000"/>
              </a:lnSpc>
              <a:buFont typeface="Wingdings"/>
              <a:buChar char="Ø"/>
              <a:defRPr/>
            </a:pPr>
            <a:r>
              <a:rPr lang="en-US"/>
              <a:t>By 23.03.2020 all courses of Winter semester conducted using distance-learning tools</a:t>
            </a:r>
            <a:endParaRPr/>
          </a:p>
          <a:p>
            <a:pPr marL="1028700" lvl="1" indent="-571500">
              <a:lnSpc>
                <a:spcPct val="150000"/>
              </a:lnSpc>
              <a:buFont typeface="Wingdings"/>
              <a:buChar char="Ø"/>
              <a:defRPr/>
            </a:pPr>
            <a:r>
              <a:rPr lang="en-US"/>
              <a:t>Spring semester (May &amp; June 2020) fully conducted online</a:t>
            </a:r>
            <a:endParaRPr/>
          </a:p>
          <a:p>
            <a:pPr lvl="1">
              <a:lnSpc>
                <a:spcPct val="150000"/>
              </a:lnSpc>
              <a:defRPr/>
            </a:pPr>
            <a:endParaRPr lang="en-US" sz="900"/>
          </a:p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i="1"/>
              <a:t>Admission</a:t>
            </a:r>
            <a:r>
              <a:rPr lang="en-US" sz="2000"/>
              <a:t> process transformed into online formats (online testing, video interviewing)</a:t>
            </a:r>
            <a:endParaRPr/>
          </a:p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i="1"/>
              <a:t>Internships</a:t>
            </a:r>
            <a:r>
              <a:rPr lang="en-US" sz="2000"/>
              <a:t> planned to be conducted online</a:t>
            </a:r>
            <a:endParaRPr/>
          </a:p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i="1"/>
              <a:t>Summer School </a:t>
            </a:r>
            <a:r>
              <a:rPr lang="en-US" sz="2000"/>
              <a:t>in August 2020 implemented online</a:t>
            </a:r>
            <a:endParaRPr/>
          </a:p>
          <a:p>
            <a:pPr marL="571500" indent="-5715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i="1">
                <a:highlight>
                  <a:srgbClr val="FFFFFF"/>
                </a:highlight>
              </a:rPr>
              <a:t>Alumni Chapter meetings </a:t>
            </a:r>
            <a:r>
              <a:rPr lang="en-US" sz="2000">
                <a:highlight>
                  <a:srgbClr val="FFFFFF"/>
                </a:highlight>
              </a:rPr>
              <a:t>replaced by thematic online webinars for graduates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Post-Graduate Education (2019/2020)</a:t>
            </a:r>
            <a:endParaRPr/>
          </a:p>
        </p:txBody>
      </p:sp>
      <p:sp>
        <p:nvSpPr>
          <p:cNvPr id="6" name="TextBox 2"/>
          <p:cNvSpPr>
            <a:spLocks/>
          </p:cNvSpPr>
          <p:nvPr/>
        </p:nvSpPr>
        <p:spPr bwMode="auto">
          <a:xfrm>
            <a:off x="899319" y="1850880"/>
            <a:ext cx="5867435" cy="2500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2200"/>
              <a:t>Student Enrollment Statistics (July 2020):</a:t>
            </a:r>
            <a:endParaRPr sz="2200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graphicFrame>
        <p:nvGraphicFramePr>
          <p:cNvPr id="7" name="Table 4"/>
          <p:cNvGraphicFramePr>
            <a:graphicFrameLocks/>
          </p:cNvGraphicFramePr>
          <p:nvPr/>
        </p:nvGraphicFramePr>
        <p:xfrm>
          <a:off x="945198" y="2438400"/>
          <a:ext cx="4678522" cy="3036330"/>
        </p:xfrm>
        <a:graphic>
          <a:graphicData uri="http://schemas.openxmlformats.org/drawingml/2006/table">
            <a:tbl>
              <a:tblPr firstRow="1" firstCol="1" bandRow="1"/>
              <a:tblGrid>
                <a:gridCol w="167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1600" b="1" u="none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u="none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u="none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</a:rPr>
                        <a:t>Combined</a:t>
                      </a:r>
                      <a:endParaRPr lang="en-US" sz="1600" b="1" u="none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Afghanistan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8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7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15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Kazakhstan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Kyrgyzstan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8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4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Mongolia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Tajikistan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6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6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Turkmenistan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Uzbekistan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4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Total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25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14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/>
                        <a:t>39</a:t>
                      </a: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12598" y="1371600"/>
            <a:ext cx="4072128" cy="2627375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2597" y="4239188"/>
            <a:ext cx="4072127" cy="21855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Post-Graduate Education (2019/2020)</a:t>
            </a:r>
            <a:endParaRPr/>
          </a:p>
        </p:txBody>
      </p:sp>
      <p:sp>
        <p:nvSpPr>
          <p:cNvPr id="6" name="TextBox 9"/>
          <p:cNvSpPr>
            <a:spLocks/>
          </p:cNvSpPr>
          <p:nvPr/>
        </p:nvSpPr>
        <p:spPr bwMode="auto">
          <a:xfrm>
            <a:off x="594519" y="1492479"/>
            <a:ext cx="4724435" cy="10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/>
              <a:t>Internship Preparations (July 2020):</a:t>
            </a:r>
            <a:endParaRPr sz="2200"/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/>
          </a:p>
        </p:txBody>
      </p:sp>
      <p:sp>
        <p:nvSpPr>
          <p:cNvPr id="7" name="TextBox 10"/>
          <p:cNvSpPr>
            <a:spLocks/>
          </p:cNvSpPr>
          <p:nvPr/>
        </p:nvSpPr>
        <p:spPr bwMode="auto">
          <a:xfrm>
            <a:off x="7291562" y="4202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MA Thesis work schedule:</a:t>
            </a:r>
            <a:endParaRPr/>
          </a:p>
        </p:txBody>
      </p:sp>
      <p:graphicFrame>
        <p:nvGraphicFramePr>
          <p:cNvPr id="8" name="Tabl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296605"/>
              </p:ext>
            </p:extLst>
          </p:nvPr>
        </p:nvGraphicFramePr>
        <p:xfrm>
          <a:off x="7305702" y="4635798"/>
          <a:ext cx="4572000" cy="1496392"/>
        </p:xfrm>
        <a:graphic>
          <a:graphicData uri="http://schemas.openxmlformats.org/drawingml/2006/table">
            <a:tbl>
              <a:tblPr firstRow="1" firstCol="1" bandRow="1"/>
              <a:tblGrid>
                <a:gridCol w="223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  <a:latin typeface="+mn-lt"/>
                        </a:rPr>
                        <a:t>Activity</a:t>
                      </a:r>
                      <a:endParaRPr lang="en-US" sz="1600" b="1" u="none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u="none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Dates</a:t>
                      </a:r>
                      <a:endParaRPr/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/>
                        <a:t>Submission of Thesis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16 November 2020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/>
                        <a:t>Evaluation of Thesis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17– 30 November 2020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Thesis defense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/>
                        <a:t>1-4 December 2020 (tbc)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3"/>
          <p:cNvGraphicFramePr>
            <a:graphicFrameLocks/>
          </p:cNvGraphicFramePr>
          <p:nvPr/>
        </p:nvGraphicFramePr>
        <p:xfrm>
          <a:off x="670719" y="2000311"/>
          <a:ext cx="6236334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245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International </a:t>
                      </a:r>
                      <a:endParaRPr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Organization / Institute  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Places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Applications</a:t>
                      </a:r>
                      <a:endParaRPr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(1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;2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;3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choice)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Total number of applications (1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;2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;3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choice)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OSCE Secretariat (in progress)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6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2; 8;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4; 4; </a:t>
                      </a:r>
                      <a:r>
                        <a:rPr lang="ru-RU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6</a:t>
                      </a:r>
                      <a:r>
                        <a:rPr lang="en-US" sz="1600"/>
                        <a:t>; 12;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NUPI (selected)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3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6; 1;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4; 4; </a:t>
                      </a:r>
                      <a:r>
                        <a:rPr lang="ru-RU" sz="1600"/>
                        <a:t>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10; 5;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NHC (selected)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1;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-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1;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GCSP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1; 3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-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1; 3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ASPR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0;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1;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1;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Aleksanteri Institute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 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</a:t>
                      </a:r>
                      <a:r>
                        <a:rPr lang="en-US" sz="1600"/>
                        <a:t>; 0;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0;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2; 0; 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ECMI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2; 1; 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-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2; 1; 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HCNM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2;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-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2; 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OSCE Office in Bishkek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0; 3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0; 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2; 0; 5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OSCE Office in Dushanbe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</a:t>
                      </a:r>
                      <a:r>
                        <a:rPr lang="ru-RU" sz="1600"/>
                        <a:t>0</a:t>
                      </a:r>
                      <a:r>
                        <a:rPr lang="en-US" sz="1600"/>
                        <a:t>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 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1; 0;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OSCE Office in Nur-Sultan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tbc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1; 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0; 4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0; 1; 4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Table 6"/>
          <p:cNvGraphicFramePr>
            <a:graphicFrameLocks/>
          </p:cNvGraphicFramePr>
          <p:nvPr/>
        </p:nvGraphicFramePr>
        <p:xfrm>
          <a:off x="7278714" y="2018214"/>
          <a:ext cx="462597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319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Internships in the region 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Number of selected students 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Agency - Coordinating Body for Afghan Relief and Development, Afghanistan 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2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Academy of Science of Afghanistan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74269"/>
            <a:ext cx="12161837" cy="797331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975519" y="609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</a:rPr>
              <a:t>Post-Graduate Education (2020/2021)</a:t>
            </a:r>
            <a:endParaRPr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746919" y="1406931"/>
            <a:ext cx="11049935" cy="46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800"/>
          </a:p>
          <a:p>
            <a:pPr>
              <a:defRPr/>
            </a:pPr>
            <a:r>
              <a:rPr lang="en-US" sz="2200"/>
              <a:t>Admission Statistics (from July 2020):</a:t>
            </a:r>
            <a:endParaRPr sz="2200"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400"/>
          </a:p>
          <a:p>
            <a:pPr>
              <a:defRPr/>
            </a:pPr>
            <a:r>
              <a:rPr lang="en-US" sz="2200"/>
              <a:t>New in Fall Semester 2020: DAAD German Language Instructor</a:t>
            </a:r>
            <a:endParaRPr sz="2200"/>
          </a:p>
        </p:txBody>
      </p:sp>
      <p:graphicFrame>
        <p:nvGraphicFramePr>
          <p:cNvPr id="7" name="Table 2"/>
          <p:cNvGraphicFramePr>
            <a:graphicFrameLocks/>
          </p:cNvGraphicFramePr>
          <p:nvPr/>
        </p:nvGraphicFramePr>
        <p:xfrm>
          <a:off x="480220" y="2026229"/>
          <a:ext cx="11201396" cy="3030855"/>
        </p:xfrm>
        <a:graphic>
          <a:graphicData uri="http://schemas.openxmlformats.org/drawingml/2006/table">
            <a:tbl>
              <a:tblPr/>
              <a:tblGrid>
                <a:gridCol w="1237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98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997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9900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Total submitted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</a:rPr>
                        <a:t>Submitted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</a:rPr>
                        <a:t>Shortlisted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Participated in tests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Interviewed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Accepted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Combined accepted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0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</a:rPr>
                        <a:t>EGD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C4F8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Afghanistan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 dirty="0"/>
                        <a:t>1184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724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Kazakhstan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Kyrgyzstan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Mongolia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Tajikistan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Turkmenistan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 dirty="0"/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Uzbekistan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 dirty="0"/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Out of region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 dirty="0"/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strike="noStrike"/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1616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705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 dirty="0"/>
                        <a:t>911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154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124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86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/>
                        <a:t>23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u="none" strike="noStrike" dirty="0"/>
                        <a:t>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>
              <a:ln>
                <a:noFill/>
              </a:ln>
              <a:solidFill>
                <a:prstClr val="white"/>
              </a:solidFill>
              <a:latin typeface="Cambria"/>
              <a:ea typeface="Cambria"/>
              <a:cs typeface="+mj-cs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Research and Dialogue – Research Projects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1040198" y="1662593"/>
            <a:ext cx="9849715" cy="4712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Current Research Projects: </a:t>
            </a:r>
            <a:endParaRPr sz="22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Horizon 2020 Grant: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AGRUMIG  - “Leaving something behind” – Migration Governance and Agricultural Rural Change in “home” communities; project duration 2019 - 2021; </a:t>
            </a:r>
            <a:endParaRPr lang="en-US" sz="1800" b="0" i="1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Activities for 2020:</a:t>
            </a: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2-3 policy briefs on impact of COVID-19 on migration policy in KG; </a:t>
            </a:r>
            <a:r>
              <a:rPr lang="en-US" sz="18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organising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policy dialogue on migration governance</a:t>
            </a:r>
            <a:endParaRPr sz="1800" dirty="0"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1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Life with Corona Project: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OSCE Academy is partner of the </a:t>
            </a:r>
            <a:r>
              <a:rPr lang="en-US" sz="1800" b="0" i="0" u="sng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  <a:hlinkClick r:id="rId2"/>
              </a:rPr>
              <a:t>Life with Corona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 project since June 2020; the project collects data on the social and economic impacts of COVID-19</a:t>
            </a:r>
            <a:r>
              <a:rPr sz="1800" dirty="0">
                <a:latin typeface="Calibri"/>
                <a:ea typeface="Calibri"/>
                <a:cs typeface="Calibri"/>
              </a:rPr>
              <a:t> (Lead: ISDC)</a:t>
            </a: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Danish Institute for International Studies – OSCE Academy Research Partnership: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DIIS will fund several research papers to be coordinated  through the OSCE Academy; the research papers (eventually published as policy briefs / collective volume) will focus on the COVID-19 crisis in Post-Soviet Central Asia</a:t>
            </a:r>
            <a:endParaRPr sz="18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>
              <a:ln>
                <a:noFill/>
              </a:ln>
              <a:solidFill>
                <a:prstClr val="white"/>
              </a:solidFill>
              <a:latin typeface="Cambria"/>
              <a:ea typeface="Cambria"/>
              <a:cs typeface="+mj-cs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Research and Dialogue – Research Projects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1040198" y="1623579"/>
            <a:ext cx="9817244" cy="4968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New Research Applications:</a:t>
            </a:r>
            <a:endParaRPr sz="2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Horizon 2020:</a:t>
            </a: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HYDROSTAN </a:t>
            </a:r>
            <a:r>
              <a:rPr lang="en-US" sz="18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en-GB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Hydropower in Central Asia: Demonstrating Innovative and Sustainable Solutions for Unexplored Small-scale Applications; in partnership with Trinity College Dublin; Academy planned as policy dialogue partner; submission planned for September 2020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NED Small Grants Programme: </a:t>
            </a:r>
            <a:r>
              <a:rPr lang="en-GB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Journalism Training (Kyrgyz language) at the Academy; submitted in March 2020; grant amount: USD 50. 000 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The Canada Grant for Local Initiatives:</a:t>
            </a:r>
            <a:r>
              <a:rPr lang="en-GB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Research project planned on education; submitted in June 2020; grant amount: CAN 25 000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OSCE Transnational Threats Department (TNTD) and the Office of the Co-ordinator of OSCE Economic and Environmental Activities (OCEEA):</a:t>
            </a:r>
            <a:r>
              <a:rPr sz="1800" b="0" i="0" u="none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Enhancing youth crime prevention through education on legality</a:t>
            </a:r>
            <a:r>
              <a:rPr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 awareness campaigns addressing threats of organized crime and corruption, duration: 3 years; ExB project: 2,5 million EUR</a:t>
            </a:r>
            <a:endParaRPr lang="en-GB" sz="2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1800"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en-GB" sz="1800"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33400"/>
            <a:ext cx="12161837" cy="75295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0" i="0" u="none" strike="noStrike" cap="none" spc="0">
              <a:ln>
                <a:noFill/>
              </a:ln>
              <a:solidFill>
                <a:prstClr val="white"/>
              </a:solidFill>
              <a:latin typeface="Cambria"/>
              <a:ea typeface="Cambria"/>
              <a:cs typeface="+mj-cs"/>
            </a:endParaRPr>
          </a:p>
        </p:txBody>
      </p:sp>
      <p:sp>
        <p:nvSpPr>
          <p:cNvPr id="5" name="TextBox 3"/>
          <p:cNvSpPr>
            <a:spLocks/>
          </p:cNvSpPr>
          <p:nvPr/>
        </p:nvSpPr>
        <p:spPr bwMode="auto">
          <a:xfrm>
            <a:off x="975519" y="552450"/>
            <a:ext cx="9982451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Research and Dialogue – Research Fellows</a:t>
            </a:r>
            <a:endParaRPr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746918" y="1450397"/>
            <a:ext cx="11277600" cy="54682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NUPI Post-Doc Fellowships, 2020-2022</a:t>
            </a:r>
            <a:endParaRPr sz="2200" b="0"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1658938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 Rahat Sabyrbekov.  </a:t>
            </a:r>
            <a:endParaRPr/>
          </a:p>
          <a:p>
            <a:pPr marL="1658938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Research interests: environmental economics, ecosystem services, natural capital, and natural resource  management.</a:t>
            </a:r>
            <a:endParaRPr/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1">
              <a:defRPr/>
            </a:pPr>
            <a:r>
              <a:rPr lang="en-US" sz="2200" b="0">
                <a:solidFill>
                  <a:prstClr val="black"/>
                </a:solidFill>
              </a:rPr>
              <a:t>Volkswagen Foundation Post-Doc Fellowship grants, 2020-2022</a:t>
            </a:r>
            <a:endParaRPr sz="2200" b="0"/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7641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1604963" lvl="1">
              <a:defRPr/>
            </a:pPr>
            <a:endParaRPr lang="ru-RU">
              <a:solidFill>
                <a:prstClr val="black"/>
              </a:solidFill>
            </a:endParaRPr>
          </a:p>
          <a:p>
            <a:pPr marL="1604963" lvl="1">
              <a:defRPr/>
            </a:pPr>
            <a:r>
              <a:rPr lang="en-US">
                <a:solidFill>
                  <a:prstClr val="black"/>
                </a:solidFill>
              </a:rPr>
              <a:t>Dr. Aijan Sharshenova, Research Project: A Russia’s Soft Power in Kyrgyzstan: A Study of Russian Influence in  Central Asia</a:t>
            </a:r>
            <a:endParaRPr/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 Mirza Sadaqat Huda. </a:t>
            </a: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2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Research interests: Belt and Road Initiative, renewable energy and global climate governance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062163" marR="0" lvl="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Dr. Shairbek Dzhuraev, Research Project: Politics of Foreign Policy Change in Georgia and Kyrgyzstan</a:t>
            </a:r>
            <a:endParaRPr/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rcRect l="28302" r="32075" b="26414"/>
          <a:stretch/>
        </p:blipFill>
        <p:spPr bwMode="auto">
          <a:xfrm>
            <a:off x="911876" y="2008619"/>
            <a:ext cx="1374531" cy="17018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19119" y="2008619"/>
            <a:ext cx="1276350" cy="1701800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/>
          <a:srcRect l="8482" r="7430"/>
          <a:stretch/>
        </p:blipFill>
        <p:spPr bwMode="auto">
          <a:xfrm>
            <a:off x="855404" y="5091013"/>
            <a:ext cx="1431003" cy="170180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5"/>
          <a:srcRect l="4530" r="5917"/>
          <a:stretch/>
        </p:blipFill>
        <p:spPr bwMode="auto">
          <a:xfrm>
            <a:off x="6795293" y="5091013"/>
            <a:ext cx="1524000" cy="170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1736</Words>
  <Application>Microsoft Office PowerPoint</Application>
  <DocSecurity>0</DocSecurity>
  <PresentationFormat>Custom</PresentationFormat>
  <Paragraphs>496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Svetlana</dc:creator>
  <cp:keywords/>
  <dc:description/>
  <cp:lastModifiedBy>Victoria</cp:lastModifiedBy>
  <cp:revision>152</cp:revision>
  <cp:lastPrinted>2020-07-22T06:34:39Z</cp:lastPrinted>
  <dcterms:created xsi:type="dcterms:W3CDTF">2020-02-11T05:47:59Z</dcterms:created>
  <dcterms:modified xsi:type="dcterms:W3CDTF">2020-07-23T08:35:19Z</dcterms:modified>
  <cp:category/>
  <dc:identifier/>
  <cp:contentStatus/>
  <dc:language/>
  <cp:version/>
</cp:coreProperties>
</file>