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5" r:id="rId6"/>
    <p:sldId id="260" r:id="rId7"/>
    <p:sldId id="264" r:id="rId8"/>
    <p:sldId id="266" r:id="rId9"/>
    <p:sldId id="273" r:id="rId10"/>
    <p:sldId id="267" r:id="rId11"/>
    <p:sldId id="269" r:id="rId12"/>
    <p:sldId id="270" r:id="rId13"/>
    <p:sldId id="271" r:id="rId14"/>
    <p:sldId id="272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A89A"/>
    <a:srgbClr val="B3A599"/>
    <a:srgbClr val="6E584A"/>
    <a:srgbClr val="E0D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5ECF7-2BDA-46D6-9724-B696BCA4ECD1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B28D-49AC-456D-8073-472D273B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4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NESA meeting “Difficulties and Opportunities of Connectivity” attended by Emil and Sveta (May, Bangkok),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B28D-49AC-456D-8073-472D273BA8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50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DAB7C4-9CAB-4788-839A-139F679F4E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79" y="-1"/>
            <a:ext cx="12236294" cy="6941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78204-934F-44CF-970C-7410775412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30239" y="3990108"/>
            <a:ext cx="6312131" cy="2101181"/>
          </a:xfrm>
          <a:ln>
            <a:noFill/>
          </a:ln>
        </p:spPr>
        <p:txBody>
          <a:bodyPr anchor="b"/>
          <a:lstStyle>
            <a:lvl1pPr algn="ctr">
              <a:defRPr sz="600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Meeting of the Board of Trustees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6A8B5-4682-4502-8549-19FD22598F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840" y="2547269"/>
            <a:ext cx="1809404" cy="158221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ln>
                  <a:solidFill>
                    <a:srgbClr val="B3A59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29 October 2019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EEB5E5-4ED9-46C9-8D95-0DCBCBCD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9038" y="6275388"/>
            <a:ext cx="3259137" cy="474662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rgbClr val="B8A89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Vienna</a:t>
            </a:r>
          </a:p>
        </p:txBody>
      </p:sp>
    </p:spTree>
    <p:extLst>
      <p:ext uri="{BB962C8B-B14F-4D97-AF65-F5344CB8AC3E}">
        <p14:creationId xmlns:p14="http://schemas.microsoft.com/office/powerpoint/2010/main" val="8567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5C0B39-D5AF-49F9-A61E-48B084DB5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0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D94E7B-2507-40A5-9FA0-400BF7B0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75" y="46095"/>
            <a:ext cx="10515600" cy="105634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0EC6-3B1C-4CD7-9A79-FD5CEFA0D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6E584A"/>
              </a:buClr>
              <a:buFont typeface="Courier New" panose="02070309020205020404" pitchFamily="49" charset="0"/>
              <a:buChar char="o"/>
              <a:defRPr/>
            </a:lvl1pPr>
            <a:lvl2pPr>
              <a:buClr>
                <a:srgbClr val="6E584A"/>
              </a:buClr>
              <a:defRPr/>
            </a:lvl2pPr>
            <a:lvl3pPr>
              <a:buClr>
                <a:srgbClr val="6E584A"/>
              </a:buClr>
              <a:defRPr/>
            </a:lvl3pPr>
            <a:lvl4pPr marL="1600200" indent="-228600">
              <a:buClr>
                <a:srgbClr val="6E584A"/>
              </a:buClr>
              <a:buFont typeface="Wingdings" panose="05000000000000000000" pitchFamily="2" charset="2"/>
              <a:buChar char="§"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6827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5C0B39-D5AF-49F9-A61E-48B084DB5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0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D94E7B-2507-40A5-9FA0-400BF7B0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75" y="46095"/>
            <a:ext cx="10515600" cy="105634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0EC6-3B1C-4CD7-9A79-FD5CEFA0D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6E584A"/>
              </a:buClr>
              <a:buFont typeface="Courier New" panose="02070309020205020404" pitchFamily="49" charset="0"/>
              <a:buChar char="o"/>
              <a:defRPr/>
            </a:lvl1pPr>
            <a:lvl2pPr>
              <a:buClr>
                <a:srgbClr val="6E584A"/>
              </a:buClr>
              <a:defRPr/>
            </a:lvl2pPr>
            <a:lvl3pPr>
              <a:buClr>
                <a:srgbClr val="6E584A"/>
              </a:buClr>
              <a:defRPr/>
            </a:lvl3pPr>
            <a:lvl4pPr marL="1600200" indent="-228600">
              <a:buClr>
                <a:srgbClr val="6E584A"/>
              </a:buClr>
              <a:buFont typeface="Wingdings" panose="05000000000000000000" pitchFamily="2" charset="2"/>
              <a:buChar char="§"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6635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5C0B39-D5AF-49F9-A61E-48B084DB5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0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D94E7B-2507-40A5-9FA0-400BF7B0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75" y="46095"/>
            <a:ext cx="10515600" cy="105634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0EC6-3B1C-4CD7-9A79-FD5CEFA0D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6E584A"/>
              </a:buClr>
              <a:buFont typeface="Courier New" panose="02070309020205020404" pitchFamily="49" charset="0"/>
              <a:buChar char="o"/>
              <a:defRPr/>
            </a:lvl1pPr>
            <a:lvl2pPr>
              <a:buClr>
                <a:srgbClr val="6E584A"/>
              </a:buClr>
              <a:defRPr/>
            </a:lvl2pPr>
            <a:lvl3pPr>
              <a:buClr>
                <a:srgbClr val="6E584A"/>
              </a:buClr>
              <a:defRPr/>
            </a:lvl3pPr>
            <a:lvl4pPr marL="1600200" indent="-228600">
              <a:buClr>
                <a:srgbClr val="6E584A"/>
              </a:buClr>
              <a:buFont typeface="Wingdings" panose="05000000000000000000" pitchFamily="2" charset="2"/>
              <a:buChar char="§"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1372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B6B97-C6D0-4CC3-BCDD-539304E9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7B6E6-723A-40C2-ABA9-5335D5E29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6F407-6621-4B59-8093-1F393F0DB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CB7C3-E9AB-42C2-9212-E98B2B0B61F8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F4ECD-76B2-4CF3-A5AA-7BE0CB4E0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CEF49-B67F-4C92-A831-79F425268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DEAA0-990F-4E2E-AF06-DFEA7D23E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8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367B2-443D-4D7D-8081-4388C89EC9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Meeting of the Board of Trustees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B4D57B-8B10-4737-811C-5342EB8B39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/>
              <a:t>30 </a:t>
            </a:r>
            <a:r>
              <a:rPr lang="en-US" dirty="0"/>
              <a:t>October,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28915-1D81-4A94-AA92-3093A3B75400}"/>
              </a:ext>
            </a:extLst>
          </p:cNvPr>
          <p:cNvSpPr txBox="1"/>
          <p:nvPr/>
        </p:nvSpPr>
        <p:spPr>
          <a:xfrm>
            <a:off x="7386222" y="5965794"/>
            <a:ext cx="33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B8A89A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Vienna</a:t>
            </a:r>
          </a:p>
        </p:txBody>
      </p:sp>
    </p:spTree>
    <p:extLst>
      <p:ext uri="{BB962C8B-B14F-4D97-AF65-F5344CB8AC3E}">
        <p14:creationId xmlns:p14="http://schemas.microsoft.com/office/powerpoint/2010/main" val="68573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FA40-C5F2-4BD5-8ECD-70B580B6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Associate Research Fellowship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C3CB-D2BD-4B99-BBB8-2135B0D53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6EF6AA1-E5BC-4F86-9266-C7A7F7358730}"/>
              </a:ext>
            </a:extLst>
          </p:cNvPr>
          <p:cNvSpPr txBox="1">
            <a:spLocks/>
          </p:cNvSpPr>
          <p:nvPr/>
        </p:nvSpPr>
        <p:spPr>
          <a:xfrm>
            <a:off x="449866" y="1650036"/>
            <a:ext cx="4585475" cy="470128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897565"/>
              </a:buClr>
              <a:buFont typeface="Courier New" panose="02070309020205020404" pitchFamily="49" charset="0"/>
              <a:buChar char="o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9756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9756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57A6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57A6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Mr. Yazid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Suleimani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delivered a Public Lecture on “Belts and Roads Initiative Policy Framework I: Entrepreneurship” on 11 September 2019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Dr. Chiara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Pierobon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delivered a Public Lecture on "EU Prevention of Violent Extremism and Radicalization in Central Asia: A Case Study on Civil Society Engagement in Kyrgyzstan“ on 2 October 2019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Dr. Chiara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Pierobon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conducted research capacity-building training on Preventing Violent Extremism (PVE) on 7 October 2019.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Total number of ARFs reached 20 people.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A4FBAC-8820-4D0C-BBE1-71E7733227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764" y="1468167"/>
            <a:ext cx="6389370" cy="4883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20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FA40-C5F2-4BD5-8ECD-70B580B6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International Cooperation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C3CB-D2BD-4B99-BBB8-2135B0D53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University of Lille (France) </a:t>
            </a:r>
            <a:r>
              <a:rPr lang="en-US" sz="2100" dirty="0"/>
              <a:t>MoU signed on 19 September 2019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Osservatorio</a:t>
            </a:r>
            <a:r>
              <a:rPr lang="en-US" dirty="0"/>
              <a:t> Asia Centrale e </a:t>
            </a:r>
            <a:r>
              <a:rPr lang="en-US" dirty="0" err="1"/>
              <a:t>Caspio</a:t>
            </a:r>
            <a:r>
              <a:rPr lang="en-US" dirty="0"/>
              <a:t> (Italy) </a:t>
            </a:r>
            <a:r>
              <a:rPr lang="en-US" sz="2100" dirty="0"/>
              <a:t>in the process of negotiations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University of Valencia (Spain) </a:t>
            </a:r>
            <a:r>
              <a:rPr lang="en-US" sz="2100" dirty="0"/>
              <a:t>Agreement signed on 1 July 2019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Higher School of Economics / St. Petersburg (Russia) </a:t>
            </a:r>
            <a:r>
              <a:rPr lang="en-US" sz="2100" dirty="0"/>
              <a:t>in the process of negotiations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German Kazakh University (Kazakhstan) </a:t>
            </a:r>
            <a:r>
              <a:rPr lang="en-US" sz="2100" dirty="0"/>
              <a:t>MoU signed on 7 February 2019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Sulkhan</a:t>
            </a:r>
            <a:r>
              <a:rPr lang="en-US" dirty="0"/>
              <a:t>-Saba </a:t>
            </a:r>
            <a:r>
              <a:rPr lang="en-US" dirty="0" err="1"/>
              <a:t>Orbeliani</a:t>
            </a:r>
            <a:r>
              <a:rPr lang="en-US" dirty="0"/>
              <a:t> Teaching University (Georgia) </a:t>
            </a:r>
            <a:r>
              <a:rPr lang="en-US" sz="2100" dirty="0" err="1"/>
              <a:t>MoC</a:t>
            </a:r>
            <a:r>
              <a:rPr lang="en-US" sz="2100" dirty="0"/>
              <a:t> signed on 16 May 2019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90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FA40-C5F2-4BD5-8ECD-70B580B6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Erasmus+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C3CB-D2BD-4B99-BBB8-2135B0D53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 Erasmus+ mobility with National University of Political Studies and Political Administration (Bucharest, Romania)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4 applications submitted in Key Action 1 (mobilities) in February 2019 with partners from Tartu, Riga, Marburg, and Pisa.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All four applications were granted  (TBC)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Around 20 applications in preparation for February 2020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(Unsuccessful) application submitted in Key Action 2 (capacity building) in February 2019 as part of Kyrgyz-European Consortium to create PhD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Head of IO to participate in Erasmus+ training &amp; connectivity event in Riga on 4-8 November 2019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8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FA40-C5F2-4BD5-8ECD-70B580B6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Regional Partnerships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C3CB-D2BD-4B99-BBB8-2135B0D53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38" y="1539022"/>
            <a:ext cx="6681716" cy="467071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Agreement with the Investment Promotion and Protection Agency of the Kyrgyz Republic prolonged on 8 October 2019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Ministry of Economy of the Kyrgyz Republic signed on 23 July 2019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Supreme Court of the Kyrgyz Republic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Ala-Too University in Bishkek to be signed in the beginning of November 2019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Judicial General Council of Mongolia to be signed in the beginning of November 2019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Ministry of Foreign Affairs of Afghanistan renewed on 13 October 2018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UNDP / UN Women / Aga-Khan Development Network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Regional Institute of Central Asia (RICA) signed on 8 October 2019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F9ECE0-54E5-4DED-93DB-4348500414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024" y="1662800"/>
            <a:ext cx="5157470" cy="4828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6265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FA40-C5F2-4BD5-8ECD-70B580B6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Alumni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F493CC-385D-4F86-BFA5-8B3FAFB20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3" b="3010"/>
          <a:stretch/>
        </p:blipFill>
        <p:spPr>
          <a:xfrm>
            <a:off x="426791" y="1501254"/>
            <a:ext cx="11338418" cy="5310651"/>
          </a:xfrm>
        </p:spPr>
      </p:pic>
    </p:spTree>
    <p:extLst>
      <p:ext uri="{BB962C8B-B14F-4D97-AF65-F5344CB8AC3E}">
        <p14:creationId xmlns:p14="http://schemas.microsoft.com/office/powerpoint/2010/main" val="29160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FA40-C5F2-4BD5-8ECD-70B580B6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Budget</a:t>
            </a:r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359F5ED-0D08-4310-9CE2-DBAE181E2F7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940904" y="2480928"/>
          <a:ext cx="10529271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7204">
                  <a:extLst>
                    <a:ext uri="{9D8B030D-6E8A-4147-A177-3AD203B41FA5}">
                      <a16:colId xmlns:a16="http://schemas.microsoft.com/office/drawing/2014/main" val="3716842660"/>
                    </a:ext>
                  </a:extLst>
                </a:gridCol>
                <a:gridCol w="1324156">
                  <a:extLst>
                    <a:ext uri="{9D8B030D-6E8A-4147-A177-3AD203B41FA5}">
                      <a16:colId xmlns:a16="http://schemas.microsoft.com/office/drawing/2014/main" val="1335483460"/>
                    </a:ext>
                  </a:extLst>
                </a:gridCol>
                <a:gridCol w="1397721">
                  <a:extLst>
                    <a:ext uri="{9D8B030D-6E8A-4147-A177-3AD203B41FA5}">
                      <a16:colId xmlns:a16="http://schemas.microsoft.com/office/drawing/2014/main" val="3709689882"/>
                    </a:ext>
                  </a:extLst>
                </a:gridCol>
                <a:gridCol w="2280492">
                  <a:extLst>
                    <a:ext uri="{9D8B030D-6E8A-4147-A177-3AD203B41FA5}">
                      <a16:colId xmlns:a16="http://schemas.microsoft.com/office/drawing/2014/main" val="2920340569"/>
                    </a:ext>
                  </a:extLst>
                </a:gridCol>
                <a:gridCol w="1324156">
                  <a:extLst>
                    <a:ext uri="{9D8B030D-6E8A-4147-A177-3AD203B41FA5}">
                      <a16:colId xmlns:a16="http://schemas.microsoft.com/office/drawing/2014/main" val="2856360133"/>
                    </a:ext>
                  </a:extLst>
                </a:gridCol>
                <a:gridCol w="1765542">
                  <a:extLst>
                    <a:ext uri="{9D8B030D-6E8A-4147-A177-3AD203B41FA5}">
                      <a16:colId xmlns:a16="http://schemas.microsoft.com/office/drawing/2014/main" val="2660462492"/>
                    </a:ext>
                  </a:extLst>
                </a:gridCol>
              </a:tblGrid>
              <a:tr h="322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UB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ExB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 MFA / NUPI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EU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Total: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2547398"/>
                  </a:ext>
                </a:extLst>
              </a:tr>
              <a:tr h="3414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Budget Planned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480,000 €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569,093 €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770,495 €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10,784 €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1,830,372 €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3515250"/>
                  </a:ext>
                </a:extLst>
              </a:tr>
              <a:tr h="3414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Budget Expenditures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274,906 €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258,078 €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396,890 €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3,021 €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932,895 €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659985"/>
                  </a:ext>
                </a:extLst>
              </a:tr>
              <a:tr h="8231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Budget Expenditures / 31 DEC 2019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480,000 €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390,271 €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770,495 €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5,000 €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1,645,766 €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726168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658C98-A8B6-4657-903D-9793D93CB06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40904" y="4584167"/>
          <a:ext cx="10529271" cy="676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727426181"/>
                    </a:ext>
                  </a:extLst>
                </a:gridCol>
                <a:gridCol w="1298362">
                  <a:extLst>
                    <a:ext uri="{9D8B030D-6E8A-4147-A177-3AD203B41FA5}">
                      <a16:colId xmlns:a16="http://schemas.microsoft.com/office/drawing/2014/main" val="2044340077"/>
                    </a:ext>
                  </a:extLst>
                </a:gridCol>
                <a:gridCol w="1388546">
                  <a:extLst>
                    <a:ext uri="{9D8B030D-6E8A-4147-A177-3AD203B41FA5}">
                      <a16:colId xmlns:a16="http://schemas.microsoft.com/office/drawing/2014/main" val="3862308458"/>
                    </a:ext>
                  </a:extLst>
                </a:gridCol>
                <a:gridCol w="2265523">
                  <a:extLst>
                    <a:ext uri="{9D8B030D-6E8A-4147-A177-3AD203B41FA5}">
                      <a16:colId xmlns:a16="http://schemas.microsoft.com/office/drawing/2014/main" val="3104570042"/>
                    </a:ext>
                  </a:extLst>
                </a:gridCol>
                <a:gridCol w="1399915">
                  <a:extLst>
                    <a:ext uri="{9D8B030D-6E8A-4147-A177-3AD203B41FA5}">
                      <a16:colId xmlns:a16="http://schemas.microsoft.com/office/drawing/2014/main" val="2851116440"/>
                    </a:ext>
                  </a:extLst>
                </a:gridCol>
                <a:gridCol w="1738525">
                  <a:extLst>
                    <a:ext uri="{9D8B030D-6E8A-4147-A177-3AD203B41FA5}">
                      <a16:colId xmlns:a16="http://schemas.microsoft.com/office/drawing/2014/main" val="168922478"/>
                    </a:ext>
                  </a:extLst>
                </a:gridCol>
              </a:tblGrid>
              <a:tr h="3384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UB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ExB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 MFA / NUPI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EU / 3</a:t>
                      </a:r>
                      <a:r>
                        <a:rPr lang="en-US" sz="1600" baseline="30000" dirty="0">
                          <a:effectLst/>
                        </a:rPr>
                        <a:t>rd</a:t>
                      </a:r>
                      <a:r>
                        <a:rPr lang="en-US" sz="1600" dirty="0">
                          <a:effectLst/>
                        </a:rPr>
                        <a:t>PF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Total: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2804183"/>
                  </a:ext>
                </a:extLst>
              </a:tr>
              <a:tr h="3384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Budget Planned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480,000 €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672,647 €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484,835 €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50,000 €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1,687,482 €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383055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9941CA2-FDCC-4FA1-8BBC-A45F6DDA39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40904" y="5511818"/>
          <a:ext cx="10529272" cy="676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7204">
                  <a:extLst>
                    <a:ext uri="{9D8B030D-6E8A-4147-A177-3AD203B41FA5}">
                      <a16:colId xmlns:a16="http://schemas.microsoft.com/office/drawing/2014/main" val="16987708"/>
                    </a:ext>
                  </a:extLst>
                </a:gridCol>
                <a:gridCol w="1324156">
                  <a:extLst>
                    <a:ext uri="{9D8B030D-6E8A-4147-A177-3AD203B41FA5}">
                      <a16:colId xmlns:a16="http://schemas.microsoft.com/office/drawing/2014/main" val="1872202658"/>
                    </a:ext>
                  </a:extLst>
                </a:gridCol>
                <a:gridCol w="1397721">
                  <a:extLst>
                    <a:ext uri="{9D8B030D-6E8A-4147-A177-3AD203B41FA5}">
                      <a16:colId xmlns:a16="http://schemas.microsoft.com/office/drawing/2014/main" val="3547993571"/>
                    </a:ext>
                  </a:extLst>
                </a:gridCol>
                <a:gridCol w="2280492">
                  <a:extLst>
                    <a:ext uri="{9D8B030D-6E8A-4147-A177-3AD203B41FA5}">
                      <a16:colId xmlns:a16="http://schemas.microsoft.com/office/drawing/2014/main" val="1188245525"/>
                    </a:ext>
                  </a:extLst>
                </a:gridCol>
                <a:gridCol w="1397721">
                  <a:extLst>
                    <a:ext uri="{9D8B030D-6E8A-4147-A177-3AD203B41FA5}">
                      <a16:colId xmlns:a16="http://schemas.microsoft.com/office/drawing/2014/main" val="3418098034"/>
                    </a:ext>
                  </a:extLst>
                </a:gridCol>
                <a:gridCol w="1691978">
                  <a:extLst>
                    <a:ext uri="{9D8B030D-6E8A-4147-A177-3AD203B41FA5}">
                      <a16:colId xmlns:a16="http://schemas.microsoft.com/office/drawing/2014/main" val="3845784726"/>
                    </a:ext>
                  </a:extLst>
                </a:gridCol>
              </a:tblGrid>
              <a:tr h="3384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UB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ExB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 MFA / NUPI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EU / 3</a:t>
                      </a:r>
                      <a:r>
                        <a:rPr lang="en-US" sz="1600" baseline="30000" dirty="0">
                          <a:effectLst/>
                        </a:rPr>
                        <a:t>rd</a:t>
                      </a:r>
                      <a:r>
                        <a:rPr lang="en-US" sz="1600" dirty="0">
                          <a:effectLst/>
                        </a:rPr>
                        <a:t>PF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Total: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8268756"/>
                  </a:ext>
                </a:extLst>
              </a:tr>
              <a:tr h="3384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Budget Planned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540,000 €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772,280 €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484,835 €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402,900 €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2,200,015 €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1641356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65DB0F32-8CFB-4A83-8D6D-172CC877D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87" y="1529283"/>
            <a:ext cx="508613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 – Budget Implementation (as of 30 SEP 2019)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 – Budget Plan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– Budget Projection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6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BD5A-A282-4299-BBD3-209E288A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Table of Contents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3D6EB-5CE8-4A9C-876B-01098C6AC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Administrative Reforms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Programme Activities: Summer School &amp; MA Programmes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Programme Activities: Admission 2020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Programme Activities: Research &amp; Dialogue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International Cooperation and Partnerships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92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6137A-EFD2-4655-BAD9-AF594ED1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Administration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F52C7-AA5A-4530-9C00-A9DC986F4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administrative staff structure fully established. </a:t>
            </a:r>
            <a:r>
              <a:rPr lang="en-US" b="1" i="1" dirty="0"/>
              <a:t>Since September 2019</a:t>
            </a:r>
            <a:r>
              <a:rPr lang="en-US" dirty="0"/>
              <a:t> Academy Management supported by four managers / heads of units:</a:t>
            </a:r>
          </a:p>
          <a:p>
            <a:pPr marL="0" indent="0">
              <a:buNone/>
            </a:pPr>
            <a:endParaRPr lang="en-US" dirty="0"/>
          </a:p>
          <a:p>
            <a:pPr marL="640080">
              <a:buFont typeface="Arial" panose="020B0604020202020204" pitchFamily="34" charset="0"/>
              <a:buChar char="•"/>
            </a:pPr>
            <a:r>
              <a:rPr lang="en-US" dirty="0"/>
              <a:t>Finance</a:t>
            </a:r>
          </a:p>
          <a:p>
            <a:pPr marL="640080">
              <a:buFont typeface="Arial" panose="020B0604020202020204" pitchFamily="34" charset="0"/>
              <a:buChar char="•"/>
            </a:pPr>
            <a:r>
              <a:rPr lang="en-US" dirty="0"/>
              <a:t>Educational Programmes</a:t>
            </a:r>
          </a:p>
          <a:p>
            <a:pPr marL="640080">
              <a:buFont typeface="Arial" panose="020B0604020202020204" pitchFamily="34" charset="0"/>
              <a:buChar char="•"/>
            </a:pPr>
            <a:r>
              <a:rPr lang="en-US" dirty="0"/>
              <a:t>Research &amp; Training</a:t>
            </a:r>
          </a:p>
          <a:p>
            <a:pPr marL="640080">
              <a:buFont typeface="Arial" panose="020B0604020202020204" pitchFamily="34" charset="0"/>
              <a:buChar char="•"/>
            </a:pPr>
            <a:r>
              <a:rPr lang="en-US" dirty="0"/>
              <a:t>International Office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8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FA40-C5F2-4BD5-8ECD-70B580B6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Structural / Staff Development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C3CB-D2BD-4B99-BBB8-2135B0D53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Heating system renovated to prepare for upcoming Winter season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Re-allocating office rooms to free space for permanent faculty / fellows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Video Conference Equipment to be procured towards end of 2019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Staff trainings including Excel, budget &amp; finance, First Aid,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Staff travels / participation in networking / outreach activities</a:t>
            </a:r>
          </a:p>
        </p:txBody>
      </p:sp>
    </p:spTree>
    <p:extLst>
      <p:ext uri="{BB962C8B-B14F-4D97-AF65-F5344CB8AC3E}">
        <p14:creationId xmlns:p14="http://schemas.microsoft.com/office/powerpoint/2010/main" val="1627560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FA40-C5F2-4BD5-8ECD-70B580B6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Summer School (5-31 August)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5656A5-1B4D-4D04-B2DF-77B9D8754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076" y="1911080"/>
            <a:ext cx="4327298" cy="4335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D0C7C2-96C5-483C-A661-DCF5FD93B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569" y="1973224"/>
            <a:ext cx="5693771" cy="41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12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FA40-C5F2-4BD5-8ECD-70B580B6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MA Programmes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296AEC-25E6-40B6-9E0B-D4E1730A5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274" y="1941035"/>
            <a:ext cx="89842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14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FA40-C5F2-4BD5-8ECD-70B580B6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Admission 2020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C3CB-D2BD-4B99-BBB8-2135B0D53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CfA</a:t>
            </a:r>
            <a:r>
              <a:rPr lang="en-US" dirty="0"/>
              <a:t> moved to mid-September – Deadline: 20 December 2019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Appointing “Academy Ambassadors” to travel CA universities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Including increasing numbers of donors &amp; partners into Admission Committee to enhance transparency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Revising admission tests and interview guides (gender, commitment)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Expectation management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1BFAC-AA7E-4BBF-9E6A-E52809D33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302" y="1825625"/>
            <a:ext cx="6048816" cy="45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82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FA40-C5F2-4BD5-8ECD-70B580B6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Research &amp; Dialogue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C3CB-D2BD-4B99-BBB8-2135B0D53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4" y="1545720"/>
            <a:ext cx="5501236" cy="515988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600" dirty="0"/>
              <a:t>Conference on System Transformation (20-21 September 2019)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600" dirty="0"/>
              <a:t>Conference on Transitional Justice (12 October 2019)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600" dirty="0">
                <a:latin typeface="Cambria" panose="02040503050406030204" pitchFamily="18" charset="0"/>
              </a:rPr>
              <a:t>Exhibition on 30 Years of Peaceful Transition in Germany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600" dirty="0">
                <a:latin typeface="Cambria" panose="02040503050406030204" pitchFamily="18" charset="0"/>
              </a:rPr>
              <a:t>Workshop on Belt &amp; Road Initiative (8 November 2019)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600" dirty="0"/>
              <a:t>Horizon 2020: AGRUMIG engagement (First Meeting for the AGRUMIG consortium held in Vienna on 17-18 June; IOM’s and OSCE’s Tashkent Workshop on Migration Governance on 16-17 September 2019)</a:t>
            </a:r>
            <a:endParaRPr lang="en-US" sz="4600" dirty="0">
              <a:highlight>
                <a:srgbClr val="FFFF00"/>
              </a:highligh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600" dirty="0"/>
              <a:t>	-&gt; Kathmandu on 10-12 December 2019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600" dirty="0"/>
              <a:t>Conference participation of Academy faculty / researchers: NESA  (May, Bangkok), CESS (October, Washington), DKU (27 SEP, Almaty), HSE (19 OCT, St. Petersburg).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F2690F-76C4-45B7-81A5-93C9725624C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97" y="1476221"/>
            <a:ext cx="5998845" cy="504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8842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EE77-1645-4337-BEDF-AED38359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Trainings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9FA10-5727-4703-B735-AE89C66B6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85869"/>
            <a:ext cx="5244548" cy="4351338"/>
          </a:xfrm>
        </p:spPr>
        <p:txBody>
          <a:bodyPr>
            <a:normAutofit/>
          </a:bodyPr>
          <a:lstStyle/>
          <a:p>
            <a:r>
              <a:rPr lang="en-US" sz="2000" dirty="0"/>
              <a:t>Regulatory Impact Analysis</a:t>
            </a:r>
            <a:r>
              <a:rPr lang="ru-RU" sz="2000" dirty="0"/>
              <a:t> </a:t>
            </a:r>
            <a:r>
              <a:rPr lang="en-US" sz="2000" dirty="0"/>
              <a:t>on 24-28 June</a:t>
            </a:r>
          </a:p>
          <a:p>
            <a:r>
              <a:rPr lang="en-US" sz="2000" dirty="0"/>
              <a:t>Feasibility Studies for Investment Projects on 15-19 July</a:t>
            </a:r>
          </a:p>
          <a:p>
            <a:r>
              <a:rPr lang="en-US" sz="2000" dirty="0"/>
              <a:t>International Certificate Training Seminar in Human Rights in an International Context on 9-13 September </a:t>
            </a:r>
          </a:p>
          <a:p>
            <a:r>
              <a:rPr lang="en-US" sz="2000" dirty="0"/>
              <a:t>Policy Paper Writing Seminar on 21-25 October</a:t>
            </a:r>
          </a:p>
          <a:p>
            <a:r>
              <a:rPr lang="en-US" sz="2000" dirty="0"/>
              <a:t>Seminar on analytical writing in Kyrgyz language in November</a:t>
            </a:r>
          </a:p>
          <a:p>
            <a:r>
              <a:rPr lang="en-US" sz="2000" dirty="0"/>
              <a:t>International Certificate Training Programme in Conflict Sensitive Development in November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353037-0D9D-45A7-AEEF-C49E9921FE9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75" y="1565683"/>
            <a:ext cx="5529580" cy="4791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2046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860</Words>
  <Application>Microsoft Office PowerPoint</Application>
  <PresentationFormat>Widescreen</PresentationFormat>
  <Paragraphs>129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Courier New</vt:lpstr>
      <vt:lpstr>Times New Roman</vt:lpstr>
      <vt:lpstr>Wingdings</vt:lpstr>
      <vt:lpstr>Office Theme</vt:lpstr>
      <vt:lpstr>Meeting of the Board of Trustees</vt:lpstr>
      <vt:lpstr>Table of Contents</vt:lpstr>
      <vt:lpstr>Administration</vt:lpstr>
      <vt:lpstr>Structural / Staff Development</vt:lpstr>
      <vt:lpstr>Summer School (5-31 August)</vt:lpstr>
      <vt:lpstr>MA Programmes</vt:lpstr>
      <vt:lpstr>Admission 2020</vt:lpstr>
      <vt:lpstr>Research &amp; Dialogue</vt:lpstr>
      <vt:lpstr>Trainings</vt:lpstr>
      <vt:lpstr>Associate Research Fellowship</vt:lpstr>
      <vt:lpstr>International Cooperation</vt:lpstr>
      <vt:lpstr>Erasmus+</vt:lpstr>
      <vt:lpstr>Regional Partnerships</vt:lpstr>
      <vt:lpstr>Alumni</vt:lpstr>
      <vt:lpstr>Budget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of the Board of Trustees</dc:title>
  <dc:creator>Victoria</dc:creator>
  <cp:lastModifiedBy>Victoria</cp:lastModifiedBy>
  <cp:revision>43</cp:revision>
  <dcterms:created xsi:type="dcterms:W3CDTF">2019-10-23T04:51:28Z</dcterms:created>
  <dcterms:modified xsi:type="dcterms:W3CDTF">2020-02-19T04:55:55Z</dcterms:modified>
</cp:coreProperties>
</file>