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3" r:id="rId7"/>
    <p:sldId id="262" r:id="rId8"/>
    <p:sldId id="264" r:id="rId9"/>
    <p:sldId id="265" r:id="rId10"/>
    <p:sldId id="266" r:id="rId11"/>
    <p:sldId id="267" r:id="rId12"/>
    <p:sldId id="275" r:id="rId13"/>
    <p:sldId id="268" r:id="rId14"/>
    <p:sldId id="269" r:id="rId15"/>
    <p:sldId id="270" r:id="rId16"/>
    <p:sldId id="277" r:id="rId17"/>
    <p:sldId id="271" r:id="rId18"/>
    <p:sldId id="272" r:id="rId19"/>
    <p:sldId id="273" r:id="rId20"/>
    <p:sldId id="274" r:id="rId21"/>
    <p:sldId id="278" r:id="rId22"/>
    <p:sldId id="279"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49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74" d="100"/>
          <a:sy n="74" d="100"/>
        </p:scale>
        <p:origin x="-414"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6" name="Rectangle 5"/>
          <p:cNvSpPr/>
          <p:nvPr/>
        </p:nvSpPr>
        <p:spPr>
          <a:xfrm>
            <a:off x="0" y="0"/>
            <a:ext cx="9144000" cy="1219200"/>
          </a:xfrm>
          <a:prstGeom prst="rect">
            <a:avLst/>
          </a:prstGeom>
          <a:gradFill>
            <a:gsLst>
              <a:gs pos="0">
                <a:srgbClr val="E1DEDB"/>
              </a:gs>
              <a:gs pos="18000">
                <a:srgbClr val="D3C7BF"/>
              </a:gs>
              <a:gs pos="100000">
                <a:srgbClr val="897565"/>
              </a:gs>
            </a:gsLst>
            <a:lin ang="5400000" scaled="0"/>
          </a:gradFill>
          <a:ln w="6350">
            <a:solidFill>
              <a:srgbClr val="8975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357" y="234780"/>
            <a:ext cx="210065" cy="222423"/>
          </a:xfrm>
          <a:prstGeom prst="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2422" y="466728"/>
            <a:ext cx="210065" cy="222423"/>
          </a:xfrm>
          <a:prstGeom prst="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5253" y="12356"/>
            <a:ext cx="210065" cy="222423"/>
          </a:xfrm>
          <a:prstGeom prst="rect">
            <a:avLst/>
          </a:prstGeom>
          <a:solidFill>
            <a:schemeClr val="accent1">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2422" y="689151"/>
            <a:ext cx="210065" cy="222423"/>
          </a:xfrm>
          <a:prstGeom prst="rect">
            <a:avLst/>
          </a:prstGeom>
          <a:solidFill>
            <a:schemeClr val="accent1">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356" y="991113"/>
            <a:ext cx="210065" cy="222423"/>
          </a:xfrm>
          <a:prstGeom prst="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615363" y="6096000"/>
            <a:ext cx="304800" cy="304800"/>
          </a:xfrm>
          <a:prstGeom prst="rect">
            <a:avLst/>
          </a:prstGeom>
          <a:solidFill>
            <a:srgbClr val="E1DEDB"/>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05800" y="6400800"/>
            <a:ext cx="304800" cy="304800"/>
          </a:xfrm>
          <a:prstGeom prst="rect">
            <a:avLst/>
          </a:prstGeom>
          <a:solidFill>
            <a:srgbClr val="E1DEDB"/>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613431" y="6401444"/>
            <a:ext cx="304800" cy="304800"/>
          </a:xfrm>
          <a:prstGeom prst="rect">
            <a:avLst/>
          </a:prstGeom>
          <a:solidFill>
            <a:srgbClr val="A2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6"/>
          <p:cNvSpPr>
            <a:spLocks noGrp="1"/>
          </p:cNvSpPr>
          <p:nvPr>
            <p:ph type="body" sz="quarter" idx="13"/>
          </p:nvPr>
        </p:nvSpPr>
        <p:spPr>
          <a:xfrm>
            <a:off x="609600" y="123825"/>
            <a:ext cx="8005763" cy="977900"/>
          </a:xfrm>
          <a:prstGeom prst="rect">
            <a:avLst/>
          </a:prstGeom>
        </p:spPr>
        <p:txBody>
          <a:bodyPr/>
          <a:lstStyle>
            <a:lvl1pPr marL="0" indent="0">
              <a:buNone/>
              <a:defRPr>
                <a:solidFill>
                  <a:srgbClr val="A20000"/>
                </a:solidFill>
              </a:defRPr>
            </a:lvl1pPr>
          </a:lstStyle>
          <a:p>
            <a:pPr lvl="0"/>
            <a:r>
              <a:rPr lang="en-US"/>
              <a:t>Click to edit Master text styles</a:t>
            </a:r>
          </a:p>
        </p:txBody>
      </p:sp>
      <p:sp>
        <p:nvSpPr>
          <p:cNvPr id="16" name="Text Placeholder 18"/>
          <p:cNvSpPr>
            <a:spLocks noGrp="1"/>
          </p:cNvSpPr>
          <p:nvPr>
            <p:ph type="body" sz="quarter" idx="14"/>
          </p:nvPr>
        </p:nvSpPr>
        <p:spPr>
          <a:xfrm>
            <a:off x="1295400" y="1752600"/>
            <a:ext cx="6248400" cy="4114800"/>
          </a:xfrm>
          <a:prstGeom prst="rect">
            <a:avLst/>
          </a:prstGeom>
        </p:spPr>
        <p:txBody>
          <a:bodyPr/>
          <a:lstStyle>
            <a:lvl1pPr marL="342900" indent="-342900">
              <a:buClr>
                <a:srgbClr val="897565"/>
              </a:buClr>
              <a:buFont typeface="Courier New" panose="02070309020205020404" pitchFamily="49" charset="0"/>
              <a:buChar char="o"/>
              <a:defRPr/>
            </a:lvl1pPr>
            <a:lvl2pPr marL="742950" indent="-285750">
              <a:buClr>
                <a:srgbClr val="897565"/>
              </a:buClr>
              <a:buFont typeface="Arial" panose="020B0604020202020204" pitchFamily="34" charset="0"/>
              <a:buChar char="•"/>
              <a:defRPr/>
            </a:lvl2pPr>
            <a:lvl3pPr>
              <a:buClr>
                <a:srgbClr val="897565"/>
              </a:buCl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6391421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6" name="Rectangle 5"/>
          <p:cNvSpPr/>
          <p:nvPr/>
        </p:nvSpPr>
        <p:spPr>
          <a:xfrm>
            <a:off x="0" y="0"/>
            <a:ext cx="9144000" cy="1219200"/>
          </a:xfrm>
          <a:prstGeom prst="rect">
            <a:avLst/>
          </a:prstGeom>
          <a:gradFill>
            <a:gsLst>
              <a:gs pos="0">
                <a:srgbClr val="E1DEDB"/>
              </a:gs>
              <a:gs pos="18000">
                <a:srgbClr val="D3C7BF"/>
              </a:gs>
              <a:gs pos="100000">
                <a:srgbClr val="897565"/>
              </a:gs>
            </a:gsLst>
            <a:lin ang="5400000" scaled="0"/>
          </a:gradFill>
          <a:ln w="6350">
            <a:solidFill>
              <a:srgbClr val="8975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2357" y="234780"/>
            <a:ext cx="210065" cy="222423"/>
          </a:xfrm>
          <a:prstGeom prst="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2422" y="466728"/>
            <a:ext cx="210065" cy="222423"/>
          </a:xfrm>
          <a:prstGeom prst="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5253" y="12356"/>
            <a:ext cx="210065" cy="222423"/>
          </a:xfrm>
          <a:prstGeom prst="rect">
            <a:avLst/>
          </a:prstGeom>
          <a:solidFill>
            <a:schemeClr val="accent1">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222422" y="689151"/>
            <a:ext cx="210065" cy="222423"/>
          </a:xfrm>
          <a:prstGeom prst="rect">
            <a:avLst/>
          </a:prstGeom>
          <a:solidFill>
            <a:schemeClr val="accent1">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12356" y="991113"/>
            <a:ext cx="210065" cy="222423"/>
          </a:xfrm>
          <a:prstGeom prst="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615363" y="6096000"/>
            <a:ext cx="304800" cy="304800"/>
          </a:xfrm>
          <a:prstGeom prst="rect">
            <a:avLst/>
          </a:prstGeom>
          <a:solidFill>
            <a:srgbClr val="E1DEDB"/>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305800" y="6400800"/>
            <a:ext cx="304800" cy="304800"/>
          </a:xfrm>
          <a:prstGeom prst="rect">
            <a:avLst/>
          </a:prstGeom>
          <a:solidFill>
            <a:srgbClr val="E1DEDB"/>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8613431" y="6401444"/>
            <a:ext cx="304800" cy="304800"/>
          </a:xfrm>
          <a:prstGeom prst="rect">
            <a:avLst/>
          </a:prstGeom>
          <a:solidFill>
            <a:srgbClr val="A2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6"/>
          <p:cNvSpPr>
            <a:spLocks noGrp="1"/>
          </p:cNvSpPr>
          <p:nvPr>
            <p:ph type="body" sz="quarter" idx="13"/>
          </p:nvPr>
        </p:nvSpPr>
        <p:spPr>
          <a:xfrm>
            <a:off x="609600" y="123825"/>
            <a:ext cx="8005763" cy="977900"/>
          </a:xfrm>
          <a:prstGeom prst="rect">
            <a:avLst/>
          </a:prstGeom>
        </p:spPr>
        <p:txBody>
          <a:bodyPr/>
          <a:lstStyle>
            <a:lvl1pPr marL="0" indent="0">
              <a:buNone/>
              <a:defRPr>
                <a:solidFill>
                  <a:srgbClr val="A20000"/>
                </a:solidFill>
              </a:defRPr>
            </a:lvl1pPr>
          </a:lstStyle>
          <a:p>
            <a:pPr lvl="0"/>
            <a:r>
              <a:rPr lang="en-US"/>
              <a:t>Click to edit Master text styles</a:t>
            </a:r>
          </a:p>
        </p:txBody>
      </p:sp>
      <p:sp>
        <p:nvSpPr>
          <p:cNvPr id="16" name="Text Placeholder 18"/>
          <p:cNvSpPr>
            <a:spLocks noGrp="1"/>
          </p:cNvSpPr>
          <p:nvPr>
            <p:ph type="body" sz="quarter" idx="14"/>
          </p:nvPr>
        </p:nvSpPr>
        <p:spPr>
          <a:xfrm>
            <a:off x="1295400" y="1752600"/>
            <a:ext cx="6248400" cy="4114800"/>
          </a:xfrm>
          <a:prstGeom prst="rect">
            <a:avLst/>
          </a:prstGeom>
        </p:spPr>
        <p:txBody>
          <a:bodyPr/>
          <a:lstStyle>
            <a:lvl1pPr marL="342900" indent="-342900">
              <a:buClr>
                <a:srgbClr val="897565"/>
              </a:buClr>
              <a:buFont typeface="Courier New" panose="02070309020205020404" pitchFamily="49" charset="0"/>
              <a:buChar char="o"/>
              <a:defRPr/>
            </a:lvl1pPr>
            <a:lvl2pPr marL="742950" indent="-285750">
              <a:buClr>
                <a:srgbClr val="897565"/>
              </a:buClr>
              <a:buFont typeface="Arial" panose="020B0604020202020204" pitchFamily="34" charset="0"/>
              <a:buChar char="•"/>
              <a:defRPr/>
            </a:lvl2pPr>
            <a:lvl3pPr>
              <a:buClr>
                <a:srgbClr val="897565"/>
              </a:buCl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241709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DAC10B0-C198-4B00-A038-280323244E35}" type="slidenum">
              <a:rPr lang="en-US" smtClean="0"/>
              <a:t>‹#›</a:t>
            </a:fld>
            <a:endParaRPr lang="en-US"/>
          </a:p>
        </p:txBody>
      </p:sp>
      <p:sp>
        <p:nvSpPr>
          <p:cNvPr id="5" name="Rectangle 4"/>
          <p:cNvSpPr/>
          <p:nvPr/>
        </p:nvSpPr>
        <p:spPr>
          <a:xfrm>
            <a:off x="0" y="0"/>
            <a:ext cx="9144000" cy="1219200"/>
          </a:xfrm>
          <a:prstGeom prst="rect">
            <a:avLst/>
          </a:prstGeom>
          <a:gradFill>
            <a:gsLst>
              <a:gs pos="0">
                <a:srgbClr val="E1DEDB"/>
              </a:gs>
              <a:gs pos="18000">
                <a:srgbClr val="D3C7BF"/>
              </a:gs>
              <a:gs pos="100000">
                <a:srgbClr val="897565"/>
              </a:gs>
            </a:gsLst>
            <a:lin ang="5400000" scaled="0"/>
          </a:gradFill>
          <a:ln w="6350">
            <a:solidFill>
              <a:srgbClr val="8975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12357" y="234780"/>
            <a:ext cx="210065" cy="222423"/>
          </a:xfrm>
          <a:prstGeom prst="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22422" y="466728"/>
            <a:ext cx="210065" cy="222423"/>
          </a:xfrm>
          <a:prstGeom prst="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5253" y="12356"/>
            <a:ext cx="210065" cy="222423"/>
          </a:xfrm>
          <a:prstGeom prst="rect">
            <a:avLst/>
          </a:prstGeom>
          <a:solidFill>
            <a:schemeClr val="accent1">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22422" y="689151"/>
            <a:ext cx="210065" cy="222423"/>
          </a:xfrm>
          <a:prstGeom prst="rect">
            <a:avLst/>
          </a:prstGeom>
          <a:solidFill>
            <a:schemeClr val="accent1">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2356" y="991113"/>
            <a:ext cx="210065" cy="222423"/>
          </a:xfrm>
          <a:prstGeom prst="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8615363" y="6096000"/>
            <a:ext cx="304800" cy="304800"/>
          </a:xfrm>
          <a:prstGeom prst="rect">
            <a:avLst/>
          </a:prstGeom>
          <a:solidFill>
            <a:srgbClr val="E1DEDB"/>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8305800" y="6400800"/>
            <a:ext cx="304800" cy="304800"/>
          </a:xfrm>
          <a:prstGeom prst="rect">
            <a:avLst/>
          </a:prstGeom>
          <a:solidFill>
            <a:srgbClr val="E1DEDB"/>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8613431" y="6401444"/>
            <a:ext cx="304800" cy="304800"/>
          </a:xfrm>
          <a:prstGeom prst="rect">
            <a:avLst/>
          </a:prstGeom>
          <a:solidFill>
            <a:srgbClr val="A2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16"/>
          <p:cNvSpPr>
            <a:spLocks noGrp="1"/>
          </p:cNvSpPr>
          <p:nvPr>
            <p:ph type="body" sz="quarter" idx="13"/>
          </p:nvPr>
        </p:nvSpPr>
        <p:spPr>
          <a:xfrm>
            <a:off x="609600" y="123825"/>
            <a:ext cx="8005763" cy="977900"/>
          </a:xfrm>
          <a:prstGeom prst="rect">
            <a:avLst/>
          </a:prstGeom>
        </p:spPr>
        <p:txBody>
          <a:bodyPr/>
          <a:lstStyle>
            <a:lvl1pPr marL="0" indent="0">
              <a:buNone/>
              <a:defRPr>
                <a:solidFill>
                  <a:srgbClr val="A20000"/>
                </a:solidFill>
              </a:defRPr>
            </a:lvl1pPr>
          </a:lstStyle>
          <a:p>
            <a:pPr lvl="0"/>
            <a:r>
              <a:rPr lang="en-US"/>
              <a:t>Click to edit Master text styles</a:t>
            </a:r>
          </a:p>
        </p:txBody>
      </p:sp>
      <p:sp>
        <p:nvSpPr>
          <p:cNvPr id="15" name="Text Placeholder 18"/>
          <p:cNvSpPr>
            <a:spLocks noGrp="1"/>
          </p:cNvSpPr>
          <p:nvPr>
            <p:ph type="body" sz="quarter" idx="14"/>
          </p:nvPr>
        </p:nvSpPr>
        <p:spPr>
          <a:xfrm>
            <a:off x="1295400" y="1752600"/>
            <a:ext cx="6248400" cy="4114800"/>
          </a:xfrm>
          <a:prstGeom prst="rect">
            <a:avLst/>
          </a:prstGeom>
        </p:spPr>
        <p:txBody>
          <a:bodyPr/>
          <a:lstStyle>
            <a:lvl1pPr marL="342900" indent="-342900">
              <a:buClr>
                <a:srgbClr val="897565"/>
              </a:buClr>
              <a:buFont typeface="Courier New" panose="02070309020205020404" pitchFamily="49" charset="0"/>
              <a:buChar char="o"/>
              <a:defRPr/>
            </a:lvl1pPr>
            <a:lvl2pPr marL="742950" indent="-285750">
              <a:buClr>
                <a:srgbClr val="897565"/>
              </a:buClr>
              <a:buFont typeface="Arial" panose="020B0604020202020204" pitchFamily="34" charset="0"/>
              <a:buChar char="•"/>
              <a:defRPr/>
            </a:lvl2pPr>
            <a:lvl3pPr>
              <a:buClr>
                <a:srgbClr val="897565"/>
              </a:buClr>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958523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cSld name="1 page">
    <p:bg>
      <p:bgPr>
        <a:gradFill>
          <a:gsLst>
            <a:gs pos="0">
              <a:srgbClr val="D3C7BF"/>
            </a:gs>
            <a:gs pos="9000">
              <a:srgbClr val="CDBEB3"/>
            </a:gs>
            <a:gs pos="100000">
              <a:srgbClr val="897565"/>
            </a:gs>
          </a:gsLst>
          <a:lin ang="5400000" scaled="1"/>
        </a:gradFill>
        <a:effectLst/>
      </p:bgPr>
    </p:bg>
    <p:spTree>
      <p:nvGrpSpPr>
        <p:cNvPr id="1" name=""/>
        <p:cNvGrpSpPr/>
        <p:nvPr/>
      </p:nvGrpSpPr>
      <p:grpSpPr>
        <a:xfrm>
          <a:off x="0" y="0"/>
          <a:ext cx="0" cy="0"/>
          <a:chOff x="0" y="0"/>
          <a:chExt cx="0" cy="0"/>
        </a:xfrm>
      </p:grpSpPr>
      <p:sp>
        <p:nvSpPr>
          <p:cNvPr id="16" name="Title 1"/>
          <p:cNvSpPr>
            <a:spLocks noGrp="1"/>
          </p:cNvSpPr>
          <p:nvPr>
            <p:ph type="ctrTitle"/>
          </p:nvPr>
        </p:nvSpPr>
        <p:spPr>
          <a:xfrm>
            <a:off x="2570566" y="2351087"/>
            <a:ext cx="6212668" cy="1470025"/>
          </a:xfrm>
          <a:prstGeom prst="rect">
            <a:avLst/>
          </a:prstGeom>
        </p:spPr>
        <p:txBody>
          <a:bodyPr/>
          <a:lstStyle/>
          <a:p>
            <a:r>
              <a:rPr lang="en-US"/>
              <a:t>Click to edit Master title style</a:t>
            </a:r>
          </a:p>
        </p:txBody>
      </p:sp>
      <p:sp>
        <p:nvSpPr>
          <p:cNvPr id="18" name="Subtitle 2"/>
          <p:cNvSpPr>
            <a:spLocks noGrp="1"/>
          </p:cNvSpPr>
          <p:nvPr>
            <p:ph type="subTitle" idx="1"/>
          </p:nvPr>
        </p:nvSpPr>
        <p:spPr>
          <a:xfrm>
            <a:off x="5105400" y="4495800"/>
            <a:ext cx="2667000" cy="609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20" name="Slide Number Placeholder 5"/>
          <p:cNvSpPr txBox="1">
            <a:spLocks/>
          </p:cNvSpPr>
          <p:nvPr/>
        </p:nvSpPr>
        <p:spPr>
          <a:xfrm>
            <a:off x="2667000" y="2819401"/>
            <a:ext cx="6019800" cy="1371600"/>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99156D0-CEF7-4619-8814-E60E74D5A19E}" type="slidenum">
              <a:rPr lang="en-US" smtClean="0"/>
              <a:pPr/>
              <a:t>‹#›</a:t>
            </a:fld>
            <a:endParaRPr lang="en-US" dirty="0"/>
          </a:p>
        </p:txBody>
      </p:sp>
      <p:sp>
        <p:nvSpPr>
          <p:cNvPr id="21" name="Rectangle 20"/>
          <p:cNvSpPr/>
          <p:nvPr/>
        </p:nvSpPr>
        <p:spPr>
          <a:xfrm>
            <a:off x="4551405" y="0"/>
            <a:ext cx="3657600" cy="5334000"/>
          </a:xfrm>
          <a:prstGeom prst="rect">
            <a:avLst/>
          </a:prstGeom>
          <a:solidFill>
            <a:srgbClr val="D7CBC3"/>
          </a:solidFill>
          <a:ln w="34925">
            <a:solidFill>
              <a:srgbClr val="8975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502243" y="2286000"/>
            <a:ext cx="6477000" cy="1600200"/>
          </a:xfrm>
          <a:prstGeom prst="rect">
            <a:avLst/>
          </a:prstGeom>
          <a:solidFill>
            <a:srgbClr val="A20000"/>
          </a:solidFill>
          <a:ln>
            <a:solidFill>
              <a:srgbClr val="857A6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Picture 2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8400" y="1594927"/>
            <a:ext cx="1865871" cy="273661"/>
          </a:xfrm>
          <a:prstGeom prst="rect">
            <a:avLst/>
          </a:prstGeom>
        </p:spPr>
      </p:pic>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11129" y="270908"/>
            <a:ext cx="2288679" cy="304800"/>
          </a:xfrm>
          <a:prstGeom prst="rect">
            <a:avLst/>
          </a:prstGeom>
        </p:spPr>
      </p:pic>
      <p:pic>
        <p:nvPicPr>
          <p:cNvPr id="25" name="Picture 2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18607" y="944454"/>
            <a:ext cx="1773937" cy="261440"/>
          </a:xfrm>
          <a:prstGeom prst="rect">
            <a:avLst/>
          </a:prstGeom>
        </p:spPr>
      </p:pic>
      <p:cxnSp>
        <p:nvCxnSpPr>
          <p:cNvPr id="26" name="Straight Connector 25"/>
          <p:cNvCxnSpPr/>
          <p:nvPr/>
        </p:nvCxnSpPr>
        <p:spPr>
          <a:xfrm>
            <a:off x="4687329" y="5105400"/>
            <a:ext cx="3389871" cy="0"/>
          </a:xfrm>
          <a:prstGeom prst="line">
            <a:avLst/>
          </a:prstGeom>
          <a:ln w="31750">
            <a:solidFill>
              <a:srgbClr val="A20000"/>
            </a:solidFill>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8615363" y="6096000"/>
            <a:ext cx="304800" cy="304800"/>
          </a:xfrm>
          <a:prstGeom prst="rect">
            <a:avLst/>
          </a:prstGeom>
          <a:solidFill>
            <a:srgbClr val="E1DEDB"/>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305800" y="6400800"/>
            <a:ext cx="304800" cy="304800"/>
          </a:xfrm>
          <a:prstGeom prst="rect">
            <a:avLst/>
          </a:prstGeom>
          <a:solidFill>
            <a:srgbClr val="E1DEDB"/>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a:off x="8613431" y="6401444"/>
            <a:ext cx="304800" cy="304800"/>
          </a:xfrm>
          <a:prstGeom prst="rect">
            <a:avLst/>
          </a:prstGeom>
          <a:solidFill>
            <a:srgbClr val="A2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772297"/>
            <a:ext cx="762000" cy="762000"/>
          </a:xfrm>
          <a:prstGeom prst="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775129" y="1547168"/>
            <a:ext cx="762000" cy="762000"/>
          </a:xfrm>
          <a:prstGeom prst="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775129" y="0"/>
            <a:ext cx="762000" cy="762000"/>
          </a:xfrm>
          <a:prstGeom prst="rect">
            <a:avLst/>
          </a:prstGeom>
          <a:solidFill>
            <a:schemeClr val="accent1">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p:nvSpPr>
        <p:spPr>
          <a:xfrm>
            <a:off x="771010" y="2301702"/>
            <a:ext cx="762000" cy="762000"/>
          </a:xfrm>
          <a:prstGeom prst="rect">
            <a:avLst/>
          </a:prstGeom>
          <a:solidFill>
            <a:schemeClr val="accent1">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a:off x="12356" y="2307108"/>
            <a:ext cx="762000" cy="762000"/>
          </a:xfrm>
          <a:prstGeom prst="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a:off x="22654" y="3886200"/>
            <a:ext cx="762000" cy="762000"/>
          </a:xfrm>
          <a:prstGeom prst="rect">
            <a:avLst/>
          </a:prstGeom>
          <a:solidFill>
            <a:srgbClr val="B4CDE6"/>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1780711"/>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38163" y="1427163"/>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7"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Click to edit Master title style</a:t>
            </a:r>
          </a:p>
        </p:txBody>
      </p:sp>
      <p:sp>
        <p:nvSpPr>
          <p:cNvPr id="19" name="Title 1"/>
          <p:cNvSpPr txBox="1">
            <a:spLocks/>
          </p:cNvSpPr>
          <p:nvPr/>
        </p:nvSpPr>
        <p:spPr>
          <a:xfrm>
            <a:off x="457200" y="274638"/>
            <a:ext cx="8229600" cy="1143000"/>
          </a:xfrm>
          <a:prstGeom prst="rect">
            <a:avLst/>
          </a:prstGeom>
        </p:spPr>
        <p:txBody>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t>Click to edit Master title style</a:t>
            </a:r>
          </a:p>
        </p:txBody>
      </p:sp>
      <p:sp>
        <p:nvSpPr>
          <p:cNvPr id="20" name="Rectangle 19"/>
          <p:cNvSpPr/>
          <p:nvPr/>
        </p:nvSpPr>
        <p:spPr>
          <a:xfrm>
            <a:off x="0" y="0"/>
            <a:ext cx="9144000" cy="1219200"/>
          </a:xfrm>
          <a:prstGeom prst="rect">
            <a:avLst/>
          </a:prstGeom>
          <a:gradFill>
            <a:gsLst>
              <a:gs pos="0">
                <a:srgbClr val="E1DEDB"/>
              </a:gs>
              <a:gs pos="18000">
                <a:srgbClr val="D3C7BF"/>
              </a:gs>
              <a:gs pos="100000">
                <a:srgbClr val="897565"/>
              </a:gs>
            </a:gsLst>
            <a:lin ang="5400000" scaled="0"/>
          </a:gradFill>
          <a:ln w="6350">
            <a:solidFill>
              <a:srgbClr val="8975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12357" y="234780"/>
            <a:ext cx="210065" cy="222423"/>
          </a:xfrm>
          <a:prstGeom prst="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22422" y="466728"/>
            <a:ext cx="210065" cy="222423"/>
          </a:xfrm>
          <a:prstGeom prst="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25253" y="12356"/>
            <a:ext cx="210065" cy="222423"/>
          </a:xfrm>
          <a:prstGeom prst="rect">
            <a:avLst/>
          </a:prstGeom>
          <a:solidFill>
            <a:schemeClr val="accent1">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22422" y="689151"/>
            <a:ext cx="210065" cy="222423"/>
          </a:xfrm>
          <a:prstGeom prst="rect">
            <a:avLst/>
          </a:prstGeom>
          <a:solidFill>
            <a:schemeClr val="accent1">
              <a:lumMod val="40000"/>
              <a:lumOff val="6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12356" y="991113"/>
            <a:ext cx="210065" cy="222423"/>
          </a:xfrm>
          <a:prstGeom prst="rect">
            <a:avLst/>
          </a:prstGeom>
          <a:solidFill>
            <a:schemeClr val="accent1">
              <a:lumMod val="20000"/>
              <a:lumOff val="80000"/>
            </a:schemeClr>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8615363" y="6096000"/>
            <a:ext cx="304800" cy="304800"/>
          </a:xfrm>
          <a:prstGeom prst="rect">
            <a:avLst/>
          </a:prstGeom>
          <a:solidFill>
            <a:srgbClr val="E1DEDB"/>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p:cNvSpPr/>
          <p:nvPr/>
        </p:nvSpPr>
        <p:spPr>
          <a:xfrm>
            <a:off x="8305800" y="6400800"/>
            <a:ext cx="304800" cy="304800"/>
          </a:xfrm>
          <a:prstGeom prst="rect">
            <a:avLst/>
          </a:prstGeom>
          <a:solidFill>
            <a:srgbClr val="E1DEDB"/>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8613431" y="6401444"/>
            <a:ext cx="304800" cy="304800"/>
          </a:xfrm>
          <a:prstGeom prst="rect">
            <a:avLst/>
          </a:prstGeom>
          <a:solidFill>
            <a:srgbClr val="A20000"/>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 Placeholder 16"/>
          <p:cNvSpPr txBox="1">
            <a:spLocks/>
          </p:cNvSpPr>
          <p:nvPr/>
        </p:nvSpPr>
        <p:spPr>
          <a:xfrm>
            <a:off x="609600" y="123825"/>
            <a:ext cx="8005763" cy="977900"/>
          </a:xfrm>
          <a:prstGeom prst="rect">
            <a:avLst/>
          </a:prstGeom>
        </p:spPr>
        <p:txBody>
          <a:bodyPr/>
          <a:lstStyle>
            <a:lvl1pPr marL="0" indent="0" algn="l" defTabSz="914400" rtl="0" eaLnBrk="1" latinLnBrk="0" hangingPunct="1">
              <a:spcBef>
                <a:spcPct val="20000"/>
              </a:spcBef>
              <a:buClr>
                <a:srgbClr val="857A69"/>
              </a:buClr>
              <a:buFont typeface="Arial" panose="020B0604020202020204" pitchFamily="34" charset="0"/>
              <a:buNone/>
              <a:defRPr sz="3200" kern="1200">
                <a:solidFill>
                  <a:srgbClr val="A20000"/>
                </a:solidFill>
                <a:latin typeface="+mn-lt"/>
                <a:ea typeface="+mn-ea"/>
                <a:cs typeface="+mn-cs"/>
              </a:defRPr>
            </a:lvl1pPr>
            <a:lvl2pPr marL="742950" indent="-285750" algn="l" defTabSz="914400" rtl="0" eaLnBrk="1" latinLnBrk="0" hangingPunct="1">
              <a:spcBef>
                <a:spcPct val="20000"/>
              </a:spcBef>
              <a:buClr>
                <a:srgbClr val="857A69"/>
              </a:buClr>
              <a:buFont typeface="Wingdings" panose="05000000000000000000" pitchFamily="2" charset="2"/>
              <a:buChar char="Ø"/>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857A69"/>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857A69"/>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857A69"/>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a:t>Click to edit Master text styles</a:t>
            </a:r>
            <a:endParaRPr lang="en-US" dirty="0"/>
          </a:p>
        </p:txBody>
      </p:sp>
    </p:spTree>
    <p:extLst>
      <p:ext uri="{BB962C8B-B14F-4D97-AF65-F5344CB8AC3E}">
        <p14:creationId xmlns:p14="http://schemas.microsoft.com/office/powerpoint/2010/main" val="180175096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Clr>
          <a:srgbClr val="857A69"/>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857A69"/>
        </a:buClr>
        <a:buFont typeface="Wingdings" panose="05000000000000000000" pitchFamily="2" charset="2"/>
        <a:buChar char="Ø"/>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857A69"/>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857A69"/>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857A69"/>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pc="-1" dirty="0">
                <a:solidFill>
                  <a:srgbClr val="FFFFFF"/>
                </a:solidFill>
              </a:rPr>
              <a:t>Presentation to the Board of Trustees</a:t>
            </a:r>
            <a:r>
              <a:rPr lang="en-US" spc="-1" dirty="0">
                <a:solidFill>
                  <a:srgbClr val="000000"/>
                </a:solidFill>
                <a:latin typeface="Century Gothic"/>
              </a:rPr>
              <a:t/>
            </a:r>
            <a:br>
              <a:rPr lang="en-US" spc="-1" dirty="0">
                <a:solidFill>
                  <a:srgbClr val="000000"/>
                </a:solidFill>
                <a:latin typeface="Century Gothic"/>
              </a:rPr>
            </a:br>
            <a:endParaRPr lang="en-US" dirty="0"/>
          </a:p>
        </p:txBody>
      </p:sp>
      <p:sp>
        <p:nvSpPr>
          <p:cNvPr id="3" name="Subtitle 2"/>
          <p:cNvSpPr>
            <a:spLocks noGrp="1"/>
          </p:cNvSpPr>
          <p:nvPr>
            <p:ph type="subTitle" idx="1"/>
          </p:nvPr>
        </p:nvSpPr>
        <p:spPr/>
        <p:txBody>
          <a:bodyPr>
            <a:normAutofit fontScale="62500" lnSpcReduction="20000"/>
          </a:bodyPr>
          <a:lstStyle/>
          <a:p>
            <a:r>
              <a:rPr lang="de-DE" b="1" spc="-1" dirty="0">
                <a:solidFill>
                  <a:srgbClr val="960000"/>
                </a:solidFill>
              </a:rPr>
              <a:t>Vienna, 17 October 2018</a:t>
            </a:r>
            <a:endParaRPr lang="de-DE" spc="-1" dirty="0"/>
          </a:p>
          <a:p>
            <a:endParaRPr lang="en-US" dirty="0"/>
          </a:p>
        </p:txBody>
      </p:sp>
    </p:spTree>
    <p:extLst>
      <p:ext uri="{BB962C8B-B14F-4D97-AF65-F5344CB8AC3E}">
        <p14:creationId xmlns:p14="http://schemas.microsoft.com/office/powerpoint/2010/main" val="1066713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normAutofit fontScale="92500"/>
          </a:bodyPr>
          <a:lstStyle/>
          <a:p>
            <a:pPr algn="ctr"/>
            <a:r>
              <a:rPr lang="en-US" sz="4000" spc="-1" dirty="0"/>
              <a:t>Master </a:t>
            </a:r>
            <a:r>
              <a:rPr lang="en-US" sz="4300" spc="-1" dirty="0" err="1"/>
              <a:t>Programmes</a:t>
            </a:r>
            <a:r>
              <a:rPr lang="en-US" sz="4000" spc="-1" dirty="0"/>
              <a:t> – Admission 2019</a:t>
            </a:r>
            <a:endParaRPr lang="en-US" sz="4000" spc="-1" dirty="0">
              <a:solidFill>
                <a:srgbClr val="000000"/>
              </a:solidFill>
            </a:endParaRPr>
          </a:p>
        </p:txBody>
      </p:sp>
      <p:sp>
        <p:nvSpPr>
          <p:cNvPr id="4" name="Text Placeholder 3"/>
          <p:cNvSpPr>
            <a:spLocks noGrp="1"/>
          </p:cNvSpPr>
          <p:nvPr>
            <p:ph type="body" sz="quarter" idx="14"/>
          </p:nvPr>
        </p:nvSpPr>
        <p:spPr>
          <a:xfrm>
            <a:off x="457201" y="1371600"/>
            <a:ext cx="8158162" cy="5029200"/>
          </a:xfrm>
        </p:spPr>
        <p:txBody>
          <a:bodyPr>
            <a:normAutofit fontScale="55000" lnSpcReduction="20000"/>
          </a:bodyPr>
          <a:lstStyle/>
          <a:p>
            <a:pPr marL="343080" indent="-273960">
              <a:lnSpc>
                <a:spcPct val="120000"/>
              </a:lnSpc>
              <a:spcBef>
                <a:spcPts val="479"/>
              </a:spcBef>
              <a:buClr>
                <a:srgbClr val="A09781"/>
              </a:buClr>
              <a:buSzPct val="76000"/>
              <a:buFont typeface="Wingdings 2" charset="2"/>
              <a:buChar char=""/>
            </a:pPr>
            <a:endParaRPr lang="en-US" sz="3300" spc="-1" dirty="0">
              <a:solidFill>
                <a:srgbClr val="37302A"/>
              </a:solidFill>
            </a:endParaRPr>
          </a:p>
          <a:p>
            <a:pPr marL="343080" indent="-273960">
              <a:lnSpc>
                <a:spcPct val="120000"/>
              </a:lnSpc>
              <a:spcBef>
                <a:spcPts val="479"/>
              </a:spcBef>
              <a:buClr>
                <a:srgbClr val="A09781"/>
              </a:buClr>
              <a:buSzPct val="76000"/>
              <a:buFont typeface="Wingdings 2" charset="2"/>
              <a:buChar char=""/>
            </a:pPr>
            <a:r>
              <a:rPr lang="en-US" sz="3300" spc="-1" dirty="0">
                <a:solidFill>
                  <a:srgbClr val="37302A"/>
                </a:solidFill>
              </a:rPr>
              <a:t>Taking </a:t>
            </a:r>
            <a:r>
              <a:rPr lang="en-US" sz="3300" spc="-1" dirty="0">
                <a:solidFill>
                  <a:srgbClr val="000000"/>
                </a:solidFill>
              </a:rPr>
              <a:t>into consideration the increase in applications and the objective to keep high levels of transparency and meritocracy, the admission process for the academic year 2019/2020 will begin </a:t>
            </a:r>
            <a:r>
              <a:rPr lang="en-US" sz="3300" spc="-1" dirty="0">
                <a:solidFill>
                  <a:srgbClr val="C00000"/>
                </a:solidFill>
              </a:rPr>
              <a:t>October </a:t>
            </a:r>
            <a:r>
              <a:rPr lang="en-US" sz="3300" spc="-1" dirty="0" smtClean="0">
                <a:solidFill>
                  <a:srgbClr val="C00000"/>
                </a:solidFill>
              </a:rPr>
              <a:t>20</a:t>
            </a:r>
            <a:r>
              <a:rPr lang="en-US" sz="3300" spc="-1" dirty="0" smtClean="0">
                <a:solidFill>
                  <a:srgbClr val="000000"/>
                </a:solidFill>
              </a:rPr>
              <a:t> </a:t>
            </a:r>
            <a:r>
              <a:rPr lang="en-US" sz="3300" spc="-1" dirty="0">
                <a:solidFill>
                  <a:srgbClr val="000000"/>
                </a:solidFill>
              </a:rPr>
              <a:t>with the announcement of the Call for Applications</a:t>
            </a:r>
          </a:p>
          <a:p>
            <a:pPr marL="343080" indent="-273960">
              <a:lnSpc>
                <a:spcPct val="120000"/>
              </a:lnSpc>
              <a:spcBef>
                <a:spcPts val="479"/>
              </a:spcBef>
              <a:buClr>
                <a:srgbClr val="A09781"/>
              </a:buClr>
              <a:buSzPct val="76000"/>
              <a:buFont typeface="Wingdings 2" charset="2"/>
              <a:buChar char=""/>
            </a:pPr>
            <a:endParaRPr lang="en-US" spc="-1" dirty="0">
              <a:solidFill>
                <a:srgbClr val="000000"/>
              </a:solidFill>
            </a:endParaRPr>
          </a:p>
          <a:p>
            <a:pPr marL="343080" indent="-273960">
              <a:lnSpc>
                <a:spcPct val="120000"/>
              </a:lnSpc>
              <a:spcBef>
                <a:spcPts val="479"/>
              </a:spcBef>
              <a:buClr>
                <a:srgbClr val="A09781"/>
              </a:buClr>
              <a:buSzPct val="76000"/>
              <a:buFont typeface="Wingdings 2" charset="2"/>
              <a:buChar char=""/>
            </a:pPr>
            <a:r>
              <a:rPr lang="en-US" spc="-1" dirty="0">
                <a:solidFill>
                  <a:srgbClr val="000000"/>
                </a:solidFill>
              </a:rPr>
              <a:t>Admission Schedule:</a:t>
            </a:r>
          </a:p>
          <a:p>
            <a:pPr marL="926370" lvl="1" indent="-457200">
              <a:lnSpc>
                <a:spcPct val="120000"/>
              </a:lnSpc>
              <a:spcBef>
                <a:spcPts val="479"/>
              </a:spcBef>
              <a:buClr>
                <a:srgbClr val="A09781"/>
              </a:buClr>
              <a:buSzPct val="76000"/>
              <a:buFont typeface="Wingdings" panose="05000000000000000000" pitchFamily="2" charset="2"/>
              <a:buChar char="Ø"/>
            </a:pPr>
            <a:r>
              <a:rPr lang="en-US" sz="2900" spc="-1" dirty="0">
                <a:solidFill>
                  <a:srgbClr val="000000"/>
                </a:solidFill>
              </a:rPr>
              <a:t>October </a:t>
            </a:r>
            <a:r>
              <a:rPr lang="en-US" sz="2900" spc="-1" dirty="0" smtClean="0">
                <a:solidFill>
                  <a:srgbClr val="000000"/>
                </a:solidFill>
              </a:rPr>
              <a:t>20 </a:t>
            </a:r>
            <a:r>
              <a:rPr lang="en-US" sz="2900" spc="-1" dirty="0">
                <a:solidFill>
                  <a:srgbClr val="000000"/>
                </a:solidFill>
              </a:rPr>
              <a:t>– Announcement</a:t>
            </a:r>
          </a:p>
          <a:p>
            <a:pPr marL="926370" lvl="1" indent="-457200">
              <a:lnSpc>
                <a:spcPct val="120000"/>
              </a:lnSpc>
              <a:spcBef>
                <a:spcPts val="479"/>
              </a:spcBef>
              <a:buClr>
                <a:srgbClr val="A09781"/>
              </a:buClr>
              <a:buSzPct val="76000"/>
              <a:buFont typeface="Wingdings" panose="05000000000000000000" pitchFamily="2" charset="2"/>
              <a:buChar char="Ø"/>
            </a:pPr>
            <a:r>
              <a:rPr lang="en-US" sz="2900" spc="-1" dirty="0">
                <a:solidFill>
                  <a:srgbClr val="000000"/>
                </a:solidFill>
              </a:rPr>
              <a:t>January 15 – Deadline for submission</a:t>
            </a:r>
          </a:p>
          <a:p>
            <a:pPr marL="926370" lvl="1" indent="-457200">
              <a:lnSpc>
                <a:spcPct val="120000"/>
              </a:lnSpc>
              <a:spcBef>
                <a:spcPts val="479"/>
              </a:spcBef>
              <a:buClr>
                <a:srgbClr val="A09781"/>
              </a:buClr>
              <a:buSzPct val="76000"/>
              <a:buFont typeface="Wingdings" panose="05000000000000000000" pitchFamily="2" charset="2"/>
              <a:buChar char="Ø"/>
            </a:pPr>
            <a:r>
              <a:rPr lang="en-US" sz="2900" spc="-1" dirty="0">
                <a:solidFill>
                  <a:srgbClr val="000000"/>
                </a:solidFill>
              </a:rPr>
              <a:t>February 28 – Shortlisting for Test</a:t>
            </a:r>
          </a:p>
          <a:p>
            <a:pPr marL="926370" lvl="1" indent="-457200">
              <a:lnSpc>
                <a:spcPct val="120000"/>
              </a:lnSpc>
              <a:spcBef>
                <a:spcPts val="479"/>
              </a:spcBef>
              <a:buClr>
                <a:srgbClr val="A09781"/>
              </a:buClr>
              <a:buSzPct val="76000"/>
              <a:buFont typeface="Wingdings" panose="05000000000000000000" pitchFamily="2" charset="2"/>
              <a:buChar char="Ø"/>
            </a:pPr>
            <a:r>
              <a:rPr lang="en-US" sz="2900" spc="-1" dirty="0">
                <a:solidFill>
                  <a:srgbClr val="000000"/>
                </a:solidFill>
              </a:rPr>
              <a:t>March &amp; April – Testing and Interviewing</a:t>
            </a:r>
          </a:p>
          <a:p>
            <a:pPr marL="926370" lvl="1" indent="-457200">
              <a:lnSpc>
                <a:spcPct val="120000"/>
              </a:lnSpc>
              <a:spcBef>
                <a:spcPts val="479"/>
              </a:spcBef>
              <a:buClr>
                <a:srgbClr val="A09781"/>
              </a:buClr>
              <a:buSzPct val="76000"/>
              <a:buFont typeface="Wingdings" panose="05000000000000000000" pitchFamily="2" charset="2"/>
              <a:buChar char="Ø"/>
            </a:pPr>
            <a:r>
              <a:rPr lang="en-US" sz="2900" spc="-1" dirty="0">
                <a:solidFill>
                  <a:srgbClr val="000000"/>
                </a:solidFill>
              </a:rPr>
              <a:t>May 15 – Final selection commission session</a:t>
            </a:r>
          </a:p>
          <a:p>
            <a:pPr marL="469170" lvl="1" indent="0">
              <a:lnSpc>
                <a:spcPct val="120000"/>
              </a:lnSpc>
              <a:spcBef>
                <a:spcPts val="479"/>
              </a:spcBef>
              <a:buClr>
                <a:srgbClr val="A09781"/>
              </a:buClr>
              <a:buSzPct val="76000"/>
              <a:buNone/>
            </a:pPr>
            <a:endParaRPr lang="en-US" spc="-1" dirty="0">
              <a:solidFill>
                <a:srgbClr val="000000"/>
              </a:solidFill>
            </a:endParaRPr>
          </a:p>
          <a:p>
            <a:pPr marL="343080" indent="-273960">
              <a:lnSpc>
                <a:spcPct val="120000"/>
              </a:lnSpc>
              <a:spcBef>
                <a:spcPts val="479"/>
              </a:spcBef>
              <a:buClr>
                <a:srgbClr val="A09781"/>
              </a:buClr>
              <a:buSzPct val="76000"/>
              <a:buFont typeface="Wingdings 2" charset="2"/>
              <a:buChar char=""/>
            </a:pPr>
            <a:r>
              <a:rPr lang="en-US" spc="-1" dirty="0">
                <a:solidFill>
                  <a:srgbClr val="000000"/>
                </a:solidFill>
              </a:rPr>
              <a:t>The Academy seeks to enroll 30+ students per MA </a:t>
            </a:r>
            <a:r>
              <a:rPr lang="en-US" spc="-1" dirty="0" err="1">
                <a:solidFill>
                  <a:srgbClr val="000000"/>
                </a:solidFill>
              </a:rPr>
              <a:t>programme</a:t>
            </a:r>
            <a:r>
              <a:rPr lang="en-US" spc="-1" dirty="0">
                <a:solidFill>
                  <a:srgbClr val="000000"/>
                </a:solidFill>
              </a:rPr>
              <a:t> from its seven </a:t>
            </a:r>
            <a:r>
              <a:rPr lang="en-US" spc="-1" dirty="0" err="1">
                <a:solidFill>
                  <a:srgbClr val="000000"/>
                </a:solidFill>
              </a:rPr>
              <a:t>programme</a:t>
            </a:r>
            <a:r>
              <a:rPr lang="en-US" spc="-1" dirty="0">
                <a:solidFill>
                  <a:srgbClr val="000000"/>
                </a:solidFill>
              </a:rPr>
              <a:t> countries and from outside the region (wider OSCE area)</a:t>
            </a:r>
          </a:p>
          <a:p>
            <a:endParaRPr lang="en-US" dirty="0"/>
          </a:p>
        </p:txBody>
      </p:sp>
    </p:spTree>
    <p:extLst>
      <p:ext uri="{BB962C8B-B14F-4D97-AF65-F5344CB8AC3E}">
        <p14:creationId xmlns:p14="http://schemas.microsoft.com/office/powerpoint/2010/main" val="12721779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lstStyle/>
          <a:p>
            <a:pPr algn="ctr"/>
            <a:r>
              <a:rPr lang="en-US" sz="4000" spc="-1" dirty="0"/>
              <a:t>Master </a:t>
            </a:r>
            <a:r>
              <a:rPr lang="en-US" sz="4000" spc="-1" dirty="0" err="1"/>
              <a:t>Programmes</a:t>
            </a:r>
            <a:r>
              <a:rPr lang="en-US" sz="4000" spc="-1" dirty="0"/>
              <a:t> – Internships</a:t>
            </a:r>
            <a:endParaRPr lang="en-US" sz="4000" spc="-1" dirty="0">
              <a:solidFill>
                <a:srgbClr val="000000"/>
              </a:solidFill>
            </a:endParaRPr>
          </a:p>
        </p:txBody>
      </p:sp>
      <p:sp>
        <p:nvSpPr>
          <p:cNvPr id="4" name="Text Placeholder 3"/>
          <p:cNvSpPr>
            <a:spLocks noGrp="1"/>
          </p:cNvSpPr>
          <p:nvPr>
            <p:ph type="body" sz="quarter" idx="14"/>
          </p:nvPr>
        </p:nvSpPr>
        <p:spPr>
          <a:xfrm>
            <a:off x="457200" y="1447800"/>
            <a:ext cx="8158162" cy="4953000"/>
          </a:xfrm>
        </p:spPr>
        <p:txBody>
          <a:bodyPr>
            <a:normAutofit fontScale="32500" lnSpcReduction="20000"/>
          </a:bodyPr>
          <a:lstStyle/>
          <a:p>
            <a:pPr marL="343080" indent="-273960">
              <a:lnSpc>
                <a:spcPct val="120000"/>
              </a:lnSpc>
              <a:spcBef>
                <a:spcPts val="479"/>
              </a:spcBef>
              <a:buClr>
                <a:srgbClr val="A09781"/>
              </a:buClr>
              <a:buSzPct val="76000"/>
              <a:buFont typeface="Wingdings 2" charset="2"/>
              <a:buChar char=""/>
            </a:pPr>
            <a:r>
              <a:rPr lang="en-US" sz="5500" spc="-1" dirty="0">
                <a:solidFill>
                  <a:srgbClr val="37302A"/>
                </a:solidFill>
              </a:rPr>
              <a:t>Confirmed Partnerships with:</a:t>
            </a:r>
          </a:p>
          <a:p>
            <a:pPr marL="926370" lvl="1" indent="-457200">
              <a:lnSpc>
                <a:spcPct val="120000"/>
              </a:lnSpc>
              <a:spcBef>
                <a:spcPts val="0"/>
              </a:spcBef>
              <a:buClr>
                <a:srgbClr val="A09781"/>
              </a:buClr>
              <a:buSzPct val="76000"/>
              <a:buFont typeface="Wingdings" panose="05000000000000000000" pitchFamily="2" charset="2"/>
              <a:buChar char="Ø"/>
            </a:pPr>
            <a:r>
              <a:rPr lang="en-US" sz="4900" spc="-1" dirty="0">
                <a:solidFill>
                  <a:srgbClr val="960000"/>
                </a:solidFill>
              </a:rPr>
              <a:t>OSCE Secretariat</a:t>
            </a:r>
            <a:r>
              <a:rPr lang="en-US" sz="4900" spc="-1" dirty="0">
                <a:solidFill>
                  <a:srgbClr val="37302A"/>
                </a:solidFill>
              </a:rPr>
              <a:t> in Vienna (up to </a:t>
            </a:r>
            <a:r>
              <a:rPr lang="en-US" sz="4900" spc="-1" dirty="0" smtClean="0">
                <a:solidFill>
                  <a:srgbClr val="37302A"/>
                </a:solidFill>
              </a:rPr>
              <a:t>5 </a:t>
            </a:r>
            <a:r>
              <a:rPr lang="en-US" sz="4900" spc="-1" dirty="0">
                <a:solidFill>
                  <a:srgbClr val="37302A"/>
                </a:solidFill>
              </a:rPr>
              <a:t>positions)</a:t>
            </a:r>
            <a:endParaRPr lang="en-US" sz="4900" spc="-1" dirty="0">
              <a:solidFill>
                <a:srgbClr val="000000"/>
              </a:solidFill>
            </a:endParaRPr>
          </a:p>
          <a:p>
            <a:pPr marL="926370" lvl="1" indent="-457200">
              <a:lnSpc>
                <a:spcPct val="120000"/>
              </a:lnSpc>
              <a:spcBef>
                <a:spcPts val="0"/>
              </a:spcBef>
              <a:buClr>
                <a:srgbClr val="A09781"/>
              </a:buClr>
              <a:buSzPct val="76000"/>
              <a:buFont typeface="Wingdings" panose="05000000000000000000" pitchFamily="2" charset="2"/>
              <a:buChar char="Ø"/>
            </a:pPr>
            <a:r>
              <a:rPr lang="en-US" sz="4900" spc="-1" dirty="0">
                <a:solidFill>
                  <a:srgbClr val="960000"/>
                </a:solidFill>
              </a:rPr>
              <a:t>OSCE HCNM </a:t>
            </a:r>
            <a:r>
              <a:rPr lang="en-US" sz="4900" spc="-1" dirty="0">
                <a:solidFill>
                  <a:srgbClr val="37302A"/>
                </a:solidFill>
              </a:rPr>
              <a:t>in The Hague (1 position)</a:t>
            </a:r>
          </a:p>
          <a:p>
            <a:pPr marL="926370" lvl="1" indent="-457200">
              <a:lnSpc>
                <a:spcPct val="120000"/>
              </a:lnSpc>
              <a:spcBef>
                <a:spcPts val="0"/>
              </a:spcBef>
              <a:buClr>
                <a:srgbClr val="A09781"/>
              </a:buClr>
              <a:buSzPct val="76000"/>
              <a:buFont typeface="Wingdings" panose="05000000000000000000" pitchFamily="2" charset="2"/>
              <a:buChar char="Ø"/>
            </a:pPr>
            <a:r>
              <a:rPr lang="en-US" sz="4900" spc="-1" dirty="0">
                <a:solidFill>
                  <a:srgbClr val="960000"/>
                </a:solidFill>
                <a:ea typeface="Noto Sans CJK SC Regular"/>
              </a:rPr>
              <a:t>NUPI</a:t>
            </a:r>
            <a:r>
              <a:rPr lang="en-US" sz="4900" spc="-1" dirty="0">
                <a:solidFill>
                  <a:srgbClr val="37302A"/>
                </a:solidFill>
                <a:ea typeface="Noto Sans CJK SC Regular"/>
              </a:rPr>
              <a:t> in Oslo (up to 4 positions)</a:t>
            </a:r>
          </a:p>
          <a:p>
            <a:pPr marL="926370" lvl="1" indent="-457200">
              <a:lnSpc>
                <a:spcPct val="120000"/>
              </a:lnSpc>
              <a:spcBef>
                <a:spcPts val="479"/>
              </a:spcBef>
              <a:buClr>
                <a:srgbClr val="A09781"/>
              </a:buClr>
              <a:buSzPct val="76000"/>
              <a:buFont typeface="Wingdings" panose="05000000000000000000" pitchFamily="2" charset="2"/>
              <a:buChar char="Ø"/>
            </a:pPr>
            <a:endParaRPr lang="en-US" spc="-1" dirty="0">
              <a:solidFill>
                <a:srgbClr val="37302A"/>
              </a:solidFill>
              <a:ea typeface="Noto Sans CJK SC Regular"/>
            </a:endParaRPr>
          </a:p>
          <a:p>
            <a:pPr marL="343080" indent="-273960">
              <a:lnSpc>
                <a:spcPct val="120000"/>
              </a:lnSpc>
              <a:spcBef>
                <a:spcPts val="479"/>
              </a:spcBef>
              <a:buClr>
                <a:srgbClr val="A09781"/>
              </a:buClr>
              <a:buSzPct val="76000"/>
              <a:buFont typeface="Wingdings 2" charset="2"/>
              <a:buChar char=""/>
            </a:pPr>
            <a:r>
              <a:rPr lang="en-US" sz="5500" spc="-1" dirty="0">
                <a:solidFill>
                  <a:srgbClr val="111111"/>
                </a:solidFill>
              </a:rPr>
              <a:t>New Partnerships in 2018:</a:t>
            </a:r>
            <a:endParaRPr lang="en-US" sz="5500" spc="-1" dirty="0">
              <a:solidFill>
                <a:srgbClr val="000000"/>
              </a:solidFill>
            </a:endParaRPr>
          </a:p>
          <a:p>
            <a:pPr marL="926370" lvl="1" indent="-457200">
              <a:lnSpc>
                <a:spcPct val="120000"/>
              </a:lnSpc>
              <a:spcBef>
                <a:spcPts val="0"/>
              </a:spcBef>
              <a:buClr>
                <a:srgbClr val="A09781"/>
              </a:buClr>
              <a:buSzPct val="76000"/>
              <a:buFont typeface="Wingdings" panose="05000000000000000000" pitchFamily="2" charset="2"/>
              <a:buChar char="Ø"/>
            </a:pPr>
            <a:r>
              <a:rPr lang="en-US" sz="4900" spc="-1" dirty="0">
                <a:solidFill>
                  <a:srgbClr val="960000"/>
                </a:solidFill>
              </a:rPr>
              <a:t>European Centre for Minority Issues </a:t>
            </a:r>
            <a:r>
              <a:rPr lang="en-US" sz="4900" spc="-1" dirty="0">
                <a:solidFill>
                  <a:srgbClr val="37302A"/>
                </a:solidFill>
              </a:rPr>
              <a:t>in Flensburg (up to 3 positions)</a:t>
            </a:r>
            <a:endParaRPr lang="en-US" sz="4900" spc="-1" dirty="0">
              <a:solidFill>
                <a:srgbClr val="000000"/>
              </a:solidFill>
            </a:endParaRPr>
          </a:p>
          <a:p>
            <a:pPr marL="926370" lvl="1" indent="-457200">
              <a:lnSpc>
                <a:spcPct val="120000"/>
              </a:lnSpc>
              <a:spcBef>
                <a:spcPts val="0"/>
              </a:spcBef>
              <a:buClr>
                <a:srgbClr val="A09781"/>
              </a:buClr>
              <a:buSzPct val="76000"/>
              <a:buFont typeface="Wingdings" panose="05000000000000000000" pitchFamily="2" charset="2"/>
              <a:buChar char="Ø"/>
            </a:pPr>
            <a:r>
              <a:rPr lang="en-US" sz="4900" spc="-1" dirty="0">
                <a:solidFill>
                  <a:srgbClr val="960000"/>
                </a:solidFill>
              </a:rPr>
              <a:t>Geneva Institute for Security Policy </a:t>
            </a:r>
            <a:r>
              <a:rPr lang="en-US" sz="4900" spc="-1" dirty="0">
                <a:solidFill>
                  <a:srgbClr val="37302A"/>
                </a:solidFill>
              </a:rPr>
              <a:t>in Geneva (up to 2 position)</a:t>
            </a:r>
            <a:endParaRPr lang="en-US" sz="4900" spc="-1" dirty="0">
              <a:solidFill>
                <a:srgbClr val="000000"/>
              </a:solidFill>
            </a:endParaRPr>
          </a:p>
          <a:p>
            <a:pPr marL="926370" lvl="1" indent="-457200">
              <a:lnSpc>
                <a:spcPct val="120000"/>
              </a:lnSpc>
              <a:spcBef>
                <a:spcPts val="0"/>
              </a:spcBef>
              <a:buClr>
                <a:srgbClr val="A09781"/>
              </a:buClr>
              <a:buSzPct val="76000"/>
              <a:buFont typeface="Wingdings" panose="05000000000000000000" pitchFamily="2" charset="2"/>
              <a:buChar char="Ø"/>
            </a:pPr>
            <a:r>
              <a:rPr lang="en-US" sz="4900" spc="-1" dirty="0" err="1">
                <a:solidFill>
                  <a:srgbClr val="960000"/>
                </a:solidFill>
              </a:rPr>
              <a:t>Aleksanteri</a:t>
            </a:r>
            <a:r>
              <a:rPr lang="en-US" sz="4900" spc="-1" dirty="0">
                <a:solidFill>
                  <a:srgbClr val="960000"/>
                </a:solidFill>
              </a:rPr>
              <a:t> Institute </a:t>
            </a:r>
            <a:r>
              <a:rPr lang="en-US" sz="4900" spc="-1" dirty="0">
                <a:solidFill>
                  <a:srgbClr val="37302A"/>
                </a:solidFill>
              </a:rPr>
              <a:t>in Helsinki (1 position)</a:t>
            </a:r>
            <a:endParaRPr lang="en-US" sz="4900" spc="-1" dirty="0">
              <a:solidFill>
                <a:srgbClr val="000000"/>
              </a:solidFill>
            </a:endParaRPr>
          </a:p>
          <a:p>
            <a:pPr marL="926370" lvl="1" indent="-457200">
              <a:lnSpc>
                <a:spcPct val="120000"/>
              </a:lnSpc>
              <a:spcBef>
                <a:spcPts val="0"/>
              </a:spcBef>
              <a:buClr>
                <a:srgbClr val="A09781"/>
              </a:buClr>
              <a:buSzPct val="76000"/>
              <a:buFont typeface="Wingdings" panose="05000000000000000000" pitchFamily="2" charset="2"/>
              <a:buChar char="Ø"/>
            </a:pPr>
            <a:r>
              <a:rPr lang="en-US" sz="4900" spc="-1" dirty="0">
                <a:solidFill>
                  <a:srgbClr val="960000"/>
                </a:solidFill>
              </a:rPr>
              <a:t>Austrian Study Centre for Peace and Conflict Resolution </a:t>
            </a:r>
            <a:r>
              <a:rPr lang="en-US" sz="4900" spc="-1" dirty="0">
                <a:solidFill>
                  <a:srgbClr val="37302A"/>
                </a:solidFill>
              </a:rPr>
              <a:t>in </a:t>
            </a:r>
            <a:r>
              <a:rPr lang="en-US" sz="4900" spc="-1" dirty="0" err="1">
                <a:solidFill>
                  <a:srgbClr val="37302A"/>
                </a:solidFill>
              </a:rPr>
              <a:t>Stadtschlaining</a:t>
            </a:r>
            <a:r>
              <a:rPr lang="en-US" sz="4900" spc="-1" dirty="0">
                <a:solidFill>
                  <a:srgbClr val="37302A"/>
                </a:solidFill>
              </a:rPr>
              <a:t> (up to 3 positions</a:t>
            </a:r>
          </a:p>
          <a:p>
            <a:pPr marL="926370" lvl="1" indent="-457200">
              <a:lnSpc>
                <a:spcPct val="120000"/>
              </a:lnSpc>
              <a:spcBef>
                <a:spcPts val="479"/>
              </a:spcBef>
              <a:buClr>
                <a:srgbClr val="A09781"/>
              </a:buClr>
              <a:buSzPct val="76000"/>
              <a:buFont typeface="Wingdings" panose="05000000000000000000" pitchFamily="2" charset="2"/>
              <a:buChar char="Ø"/>
            </a:pPr>
            <a:endParaRPr lang="en-US" spc="-1" dirty="0">
              <a:solidFill>
                <a:srgbClr val="37302A"/>
              </a:solidFill>
            </a:endParaRPr>
          </a:p>
          <a:p>
            <a:pPr marL="343080" indent="-273960">
              <a:lnSpc>
                <a:spcPct val="120000"/>
              </a:lnSpc>
              <a:spcBef>
                <a:spcPts val="479"/>
              </a:spcBef>
              <a:buClr>
                <a:srgbClr val="A09781"/>
              </a:buClr>
              <a:buSzPct val="76000"/>
              <a:buFont typeface="Wingdings 2" charset="2"/>
              <a:buChar char=""/>
            </a:pPr>
            <a:r>
              <a:rPr lang="en-US" sz="5500" spc="-1" dirty="0">
                <a:solidFill>
                  <a:srgbClr val="37302A"/>
                </a:solidFill>
              </a:rPr>
              <a:t>In preparation for 2019:</a:t>
            </a:r>
            <a:endParaRPr lang="en-US" sz="5500" spc="-1" dirty="0">
              <a:solidFill>
                <a:srgbClr val="000000"/>
              </a:solidFill>
            </a:endParaRPr>
          </a:p>
          <a:p>
            <a:pPr marL="926370" lvl="1" indent="-457200">
              <a:lnSpc>
                <a:spcPct val="120000"/>
              </a:lnSpc>
              <a:spcBef>
                <a:spcPts val="0"/>
              </a:spcBef>
              <a:buClr>
                <a:srgbClr val="A09781"/>
              </a:buClr>
              <a:buSzPct val="76000"/>
              <a:buFont typeface="Wingdings" panose="05000000000000000000" pitchFamily="2" charset="2"/>
              <a:buChar char="Ø"/>
            </a:pPr>
            <a:r>
              <a:rPr lang="en-US" sz="4900" spc="-1" dirty="0">
                <a:solidFill>
                  <a:srgbClr val="960000"/>
                </a:solidFill>
              </a:rPr>
              <a:t>German Development Institute </a:t>
            </a:r>
            <a:r>
              <a:rPr lang="en-US" sz="4900" spc="-1" dirty="0">
                <a:solidFill>
                  <a:srgbClr val="37302A"/>
                </a:solidFill>
              </a:rPr>
              <a:t>in Bonn (1 position)</a:t>
            </a:r>
          </a:p>
          <a:p>
            <a:pPr marL="926370" lvl="1" indent="-457200">
              <a:lnSpc>
                <a:spcPct val="120000"/>
              </a:lnSpc>
              <a:spcBef>
                <a:spcPts val="0"/>
              </a:spcBef>
              <a:buClr>
                <a:srgbClr val="A09781"/>
              </a:buClr>
              <a:buSzPct val="76000"/>
              <a:buFont typeface="Wingdings" panose="05000000000000000000" pitchFamily="2" charset="2"/>
              <a:buChar char="Ø"/>
            </a:pPr>
            <a:r>
              <a:rPr lang="en-US" sz="4900" spc="-1" dirty="0">
                <a:solidFill>
                  <a:srgbClr val="960000"/>
                </a:solidFill>
              </a:rPr>
              <a:t>German Institute for International and Security Affairs </a:t>
            </a:r>
            <a:r>
              <a:rPr lang="en-US" sz="4900" spc="-1" dirty="0">
                <a:solidFill>
                  <a:srgbClr val="37302A"/>
                </a:solidFill>
              </a:rPr>
              <a:t>in Berlin via DAAD funding (up to 2 positions)</a:t>
            </a:r>
            <a:endParaRPr lang="en-US" sz="4900" spc="-1" dirty="0">
              <a:solidFill>
                <a:srgbClr val="000000"/>
              </a:solidFill>
            </a:endParaRPr>
          </a:p>
          <a:p>
            <a:pPr marL="926370" lvl="1" indent="-457200">
              <a:lnSpc>
                <a:spcPct val="120000"/>
              </a:lnSpc>
              <a:spcBef>
                <a:spcPts val="0"/>
              </a:spcBef>
              <a:buClr>
                <a:srgbClr val="A09781"/>
              </a:buClr>
              <a:buSzPct val="76000"/>
              <a:buFont typeface="Wingdings" panose="05000000000000000000" pitchFamily="2" charset="2"/>
              <a:buChar char="Ø"/>
            </a:pPr>
            <a:r>
              <a:rPr lang="en-US" sz="4900" spc="-1" dirty="0">
                <a:solidFill>
                  <a:srgbClr val="95231F"/>
                </a:solidFill>
              </a:rPr>
              <a:t>ODIHR Democratization Department</a:t>
            </a:r>
            <a:r>
              <a:rPr lang="en-US" sz="4900" spc="-1" dirty="0">
                <a:solidFill>
                  <a:srgbClr val="37302A"/>
                </a:solidFill>
              </a:rPr>
              <a:t> (up to 2 positions)</a:t>
            </a:r>
            <a:endParaRPr lang="en-US" sz="4900" spc="-1" dirty="0">
              <a:solidFill>
                <a:srgbClr val="000000"/>
              </a:solidFill>
            </a:endParaRPr>
          </a:p>
          <a:p>
            <a:pPr marL="0" indent="0">
              <a:buNone/>
            </a:pPr>
            <a:endParaRPr lang="en-US" dirty="0"/>
          </a:p>
        </p:txBody>
      </p:sp>
    </p:spTree>
    <p:extLst>
      <p:ext uri="{BB962C8B-B14F-4D97-AF65-F5344CB8AC3E}">
        <p14:creationId xmlns:p14="http://schemas.microsoft.com/office/powerpoint/2010/main" val="17269499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lstStyle/>
          <a:p>
            <a:pPr algn="ctr"/>
            <a:r>
              <a:rPr lang="en-US" sz="4000" spc="-1" dirty="0"/>
              <a:t>MA </a:t>
            </a:r>
            <a:r>
              <a:rPr lang="en-US" sz="4000" spc="-1" dirty="0" err="1"/>
              <a:t>Programmes</a:t>
            </a:r>
            <a:r>
              <a:rPr lang="en-US" sz="4000" spc="-1" dirty="0"/>
              <a:t> – Internships 2018</a:t>
            </a:r>
            <a:endParaRPr lang="en-US"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l="6936" r="7159"/>
          <a:stretch/>
        </p:blipFill>
        <p:spPr>
          <a:xfrm>
            <a:off x="68238" y="1976235"/>
            <a:ext cx="4394579" cy="2905530"/>
          </a:xfrm>
          <a:prstGeom prst="rect">
            <a:avLst/>
          </a:prstGeom>
        </p:spPr>
      </p:pic>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079" r="7328"/>
          <a:stretch/>
        </p:blipFill>
        <p:spPr>
          <a:xfrm>
            <a:off x="4378084" y="3124200"/>
            <a:ext cx="4531057" cy="3000794"/>
          </a:xfrm>
          <a:prstGeom prst="rect">
            <a:avLst/>
          </a:prstGeom>
        </p:spPr>
      </p:pic>
      <p:sp>
        <p:nvSpPr>
          <p:cNvPr id="7" name="TextBox 6"/>
          <p:cNvSpPr txBox="1"/>
          <p:nvPr/>
        </p:nvSpPr>
        <p:spPr>
          <a:xfrm>
            <a:off x="5095163" y="2708063"/>
            <a:ext cx="3560925" cy="646331"/>
          </a:xfrm>
          <a:prstGeom prst="rect">
            <a:avLst/>
          </a:prstGeom>
          <a:noFill/>
        </p:spPr>
        <p:txBody>
          <a:bodyPr wrap="square" rtlCol="0">
            <a:spAutoFit/>
          </a:bodyPr>
          <a:lstStyle/>
          <a:p>
            <a:pPr algn="ctr"/>
            <a:r>
              <a:rPr lang="en-US" b="1" dirty="0">
                <a:solidFill>
                  <a:srgbClr val="614935"/>
                </a:solidFill>
              </a:rPr>
              <a:t>MA in Economic Governance and Development</a:t>
            </a:r>
          </a:p>
        </p:txBody>
      </p:sp>
      <p:sp>
        <p:nvSpPr>
          <p:cNvPr id="8" name="TextBox 7"/>
          <p:cNvSpPr txBox="1"/>
          <p:nvPr/>
        </p:nvSpPr>
        <p:spPr>
          <a:xfrm>
            <a:off x="512927" y="1720986"/>
            <a:ext cx="3505200" cy="369332"/>
          </a:xfrm>
          <a:prstGeom prst="rect">
            <a:avLst/>
          </a:prstGeom>
          <a:noFill/>
        </p:spPr>
        <p:txBody>
          <a:bodyPr wrap="square" rtlCol="0">
            <a:spAutoFit/>
          </a:bodyPr>
          <a:lstStyle/>
          <a:p>
            <a:pPr algn="ctr"/>
            <a:r>
              <a:rPr lang="en-US" b="1" dirty="0">
                <a:solidFill>
                  <a:srgbClr val="614935"/>
                </a:solidFill>
              </a:rPr>
              <a:t>MA in Politics and Security</a:t>
            </a:r>
          </a:p>
        </p:txBody>
      </p:sp>
    </p:spTree>
    <p:extLst>
      <p:ext uri="{BB962C8B-B14F-4D97-AF65-F5344CB8AC3E}">
        <p14:creationId xmlns:p14="http://schemas.microsoft.com/office/powerpoint/2010/main" val="19971853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lstStyle/>
          <a:p>
            <a:pPr algn="ctr"/>
            <a:r>
              <a:rPr lang="en-US" sz="4000" spc="-1" dirty="0"/>
              <a:t>Master </a:t>
            </a:r>
            <a:r>
              <a:rPr lang="en-US" sz="4000" spc="-1" dirty="0" err="1"/>
              <a:t>Programmes</a:t>
            </a:r>
            <a:r>
              <a:rPr lang="en-US" sz="4000" spc="-1" dirty="0"/>
              <a:t> – Development</a:t>
            </a:r>
            <a:endParaRPr lang="en-US" sz="4000" spc="-1" dirty="0">
              <a:solidFill>
                <a:srgbClr val="000000"/>
              </a:solidFill>
            </a:endParaRPr>
          </a:p>
        </p:txBody>
      </p:sp>
      <p:sp>
        <p:nvSpPr>
          <p:cNvPr id="4" name="Text Placeholder 3"/>
          <p:cNvSpPr>
            <a:spLocks noGrp="1"/>
          </p:cNvSpPr>
          <p:nvPr>
            <p:ph type="body" sz="quarter" idx="14"/>
          </p:nvPr>
        </p:nvSpPr>
        <p:spPr>
          <a:xfrm>
            <a:off x="457199" y="1371600"/>
            <a:ext cx="8158163" cy="5029200"/>
          </a:xfrm>
        </p:spPr>
        <p:txBody>
          <a:bodyPr>
            <a:normAutofit fontScale="55000" lnSpcReduction="20000"/>
          </a:bodyPr>
          <a:lstStyle/>
          <a:p>
            <a:pPr marL="69120" indent="0">
              <a:lnSpc>
                <a:spcPct val="120000"/>
              </a:lnSpc>
              <a:spcBef>
                <a:spcPts val="479"/>
              </a:spcBef>
              <a:buClr>
                <a:srgbClr val="A09781"/>
              </a:buClr>
              <a:buSzPct val="76000"/>
              <a:buNone/>
            </a:pPr>
            <a:r>
              <a:rPr lang="en-US" spc="-1" dirty="0">
                <a:solidFill>
                  <a:srgbClr val="37302A"/>
                </a:solidFill>
              </a:rPr>
              <a:t>In its effort to improve its educational </a:t>
            </a:r>
            <a:r>
              <a:rPr lang="en-US" spc="-1" dirty="0" err="1">
                <a:solidFill>
                  <a:srgbClr val="37302A"/>
                </a:solidFill>
              </a:rPr>
              <a:t>programmes</a:t>
            </a:r>
            <a:r>
              <a:rPr lang="en-US" spc="-1" dirty="0">
                <a:solidFill>
                  <a:srgbClr val="37302A"/>
                </a:solidFill>
              </a:rPr>
              <a:t> the Academy strives to introduce new modules and seminars and increase its additional activities for students:</a:t>
            </a:r>
          </a:p>
          <a:p>
            <a:pPr marL="69120" indent="0">
              <a:lnSpc>
                <a:spcPct val="120000"/>
              </a:lnSpc>
              <a:spcBef>
                <a:spcPts val="479"/>
              </a:spcBef>
              <a:buClr>
                <a:srgbClr val="A09781"/>
              </a:buClr>
              <a:buSzPct val="76000"/>
              <a:buNone/>
            </a:pPr>
            <a:endParaRPr lang="en-US" spc="-1" dirty="0">
              <a:solidFill>
                <a:srgbClr val="37302A"/>
              </a:solidFill>
            </a:endParaRPr>
          </a:p>
          <a:p>
            <a:pPr marL="343080" indent="-273960">
              <a:lnSpc>
                <a:spcPct val="120000"/>
              </a:lnSpc>
              <a:spcBef>
                <a:spcPts val="479"/>
              </a:spcBef>
              <a:buClr>
                <a:srgbClr val="A09781"/>
              </a:buClr>
              <a:buSzPct val="76000"/>
              <a:buFont typeface="Wingdings 2" charset="2"/>
              <a:buChar char=""/>
            </a:pPr>
            <a:r>
              <a:rPr lang="en-US" spc="-1" dirty="0">
                <a:solidFill>
                  <a:srgbClr val="37302A"/>
                </a:solidFill>
              </a:rPr>
              <a:t>Politics &amp; Security 	</a:t>
            </a:r>
            <a:endParaRPr lang="en-US" spc="-1" dirty="0">
              <a:solidFill>
                <a:srgbClr val="000000"/>
              </a:solidFill>
            </a:endParaRPr>
          </a:p>
          <a:p>
            <a:pPr marL="926370" lvl="1" indent="-457200">
              <a:lnSpc>
                <a:spcPct val="120000"/>
              </a:lnSpc>
              <a:spcBef>
                <a:spcPts val="479"/>
              </a:spcBef>
              <a:buClr>
                <a:srgbClr val="A09781"/>
              </a:buClr>
              <a:buSzPct val="76000"/>
              <a:buFont typeface="Wingdings" panose="05000000000000000000" pitchFamily="2" charset="2"/>
              <a:buChar char="Ø"/>
            </a:pPr>
            <a:r>
              <a:rPr lang="en-US" spc="-1" dirty="0">
                <a:solidFill>
                  <a:srgbClr val="37302A"/>
                </a:solidFill>
              </a:rPr>
              <a:t>Central Asia and China (St. Petersburg University)</a:t>
            </a:r>
            <a:endParaRPr lang="en-US" spc="-1" dirty="0">
              <a:solidFill>
                <a:srgbClr val="000000"/>
              </a:solidFill>
            </a:endParaRPr>
          </a:p>
          <a:p>
            <a:pPr marL="926370" lvl="1" indent="-457200">
              <a:lnSpc>
                <a:spcPct val="120000"/>
              </a:lnSpc>
              <a:spcBef>
                <a:spcPts val="479"/>
              </a:spcBef>
              <a:buClr>
                <a:srgbClr val="A09781"/>
              </a:buClr>
              <a:buSzPct val="76000"/>
              <a:buFont typeface="Wingdings" panose="05000000000000000000" pitchFamily="2" charset="2"/>
              <a:buChar char="Ø"/>
            </a:pPr>
            <a:r>
              <a:rPr lang="en-US" spc="-1" dirty="0">
                <a:solidFill>
                  <a:srgbClr val="37302A"/>
                </a:solidFill>
              </a:rPr>
              <a:t>ODIHR (Democratic Governance Department, ODIHR)</a:t>
            </a:r>
            <a:endParaRPr lang="en-US" spc="-1" dirty="0">
              <a:solidFill>
                <a:srgbClr val="000000"/>
              </a:solidFill>
            </a:endParaRPr>
          </a:p>
          <a:p>
            <a:pPr marL="926370" lvl="1" indent="-457200">
              <a:lnSpc>
                <a:spcPct val="120000"/>
              </a:lnSpc>
              <a:spcBef>
                <a:spcPts val="479"/>
              </a:spcBef>
              <a:buClr>
                <a:srgbClr val="A09781"/>
              </a:buClr>
              <a:buSzPct val="76000"/>
              <a:buFont typeface="Wingdings" panose="05000000000000000000" pitchFamily="2" charset="2"/>
              <a:buChar char="Ø"/>
            </a:pPr>
            <a:r>
              <a:rPr lang="en-US" spc="-1" dirty="0">
                <a:solidFill>
                  <a:srgbClr val="37302A"/>
                </a:solidFill>
              </a:rPr>
              <a:t>Cybersecurity (Erasmus University Rotterdam)</a:t>
            </a:r>
          </a:p>
          <a:p>
            <a:pPr marL="926370" lvl="1" indent="-457200">
              <a:lnSpc>
                <a:spcPct val="120000"/>
              </a:lnSpc>
              <a:spcBef>
                <a:spcPts val="479"/>
              </a:spcBef>
              <a:buClr>
                <a:srgbClr val="A09781"/>
              </a:buClr>
              <a:buSzPct val="76000"/>
              <a:buFont typeface="Wingdings" panose="05000000000000000000" pitchFamily="2" charset="2"/>
              <a:buChar char="Ø"/>
            </a:pPr>
            <a:endParaRPr lang="en-US" spc="-1" dirty="0">
              <a:solidFill>
                <a:srgbClr val="000000"/>
              </a:solidFill>
            </a:endParaRPr>
          </a:p>
          <a:p>
            <a:pPr marL="343080" indent="-273960">
              <a:lnSpc>
                <a:spcPct val="120000"/>
              </a:lnSpc>
              <a:spcBef>
                <a:spcPts val="479"/>
              </a:spcBef>
              <a:buClr>
                <a:srgbClr val="A09781"/>
              </a:buClr>
              <a:buSzPct val="76000"/>
              <a:buFont typeface="Wingdings 2" charset="2"/>
              <a:buChar char=""/>
            </a:pPr>
            <a:r>
              <a:rPr lang="en-US" spc="-1" dirty="0">
                <a:solidFill>
                  <a:srgbClr val="37302A"/>
                </a:solidFill>
              </a:rPr>
              <a:t>Economic Governance &amp; Development</a:t>
            </a:r>
            <a:endParaRPr lang="en-US" spc="-1" dirty="0">
              <a:solidFill>
                <a:srgbClr val="000000"/>
              </a:solidFill>
            </a:endParaRPr>
          </a:p>
          <a:p>
            <a:pPr marL="926370" lvl="1" indent="-457200">
              <a:lnSpc>
                <a:spcPct val="120000"/>
              </a:lnSpc>
              <a:spcBef>
                <a:spcPts val="479"/>
              </a:spcBef>
              <a:buClr>
                <a:srgbClr val="A09781"/>
              </a:buClr>
              <a:buSzPct val="76000"/>
              <a:buFont typeface="Wingdings" panose="05000000000000000000" pitchFamily="2" charset="2"/>
              <a:buChar char="Ø"/>
            </a:pPr>
            <a:r>
              <a:rPr lang="en-US" spc="-1" dirty="0">
                <a:solidFill>
                  <a:srgbClr val="37302A"/>
                </a:solidFill>
              </a:rPr>
              <a:t>Methods in Economic Anthropology (University of Freiburg; UN Women Kyrgyzstan)</a:t>
            </a:r>
          </a:p>
          <a:p>
            <a:pPr marL="926370" lvl="1" indent="-457200">
              <a:lnSpc>
                <a:spcPct val="120000"/>
              </a:lnSpc>
              <a:spcBef>
                <a:spcPts val="479"/>
              </a:spcBef>
              <a:buClr>
                <a:srgbClr val="A09781"/>
              </a:buClr>
              <a:buSzPct val="76000"/>
              <a:buFont typeface="Wingdings" panose="05000000000000000000" pitchFamily="2" charset="2"/>
              <a:buChar char="Ø"/>
            </a:pPr>
            <a:endParaRPr lang="en-US" spc="-1" dirty="0">
              <a:solidFill>
                <a:srgbClr val="37302A"/>
              </a:solidFill>
            </a:endParaRPr>
          </a:p>
          <a:p>
            <a:pPr marL="343080" indent="-273960">
              <a:lnSpc>
                <a:spcPct val="120000"/>
              </a:lnSpc>
              <a:spcBef>
                <a:spcPts val="479"/>
              </a:spcBef>
              <a:buClr>
                <a:srgbClr val="A09781"/>
              </a:buClr>
              <a:buSzPct val="76000"/>
              <a:buFont typeface="Wingdings 2" charset="2"/>
              <a:buChar char=""/>
            </a:pPr>
            <a:r>
              <a:rPr lang="en-US" spc="-1" dirty="0">
                <a:solidFill>
                  <a:srgbClr val="37302A"/>
                </a:solidFill>
              </a:rPr>
              <a:t>Both </a:t>
            </a:r>
            <a:r>
              <a:rPr lang="en-US" spc="-1" dirty="0" err="1">
                <a:solidFill>
                  <a:srgbClr val="37302A"/>
                </a:solidFill>
              </a:rPr>
              <a:t>Programmes</a:t>
            </a:r>
            <a:endParaRPr lang="en-US" spc="-1" dirty="0">
              <a:solidFill>
                <a:srgbClr val="37302A"/>
              </a:solidFill>
            </a:endParaRPr>
          </a:p>
          <a:p>
            <a:pPr marL="926370" lvl="1" indent="-457200">
              <a:lnSpc>
                <a:spcPct val="120000"/>
              </a:lnSpc>
              <a:spcBef>
                <a:spcPts val="479"/>
              </a:spcBef>
              <a:buClr>
                <a:srgbClr val="A09781"/>
              </a:buClr>
              <a:buSzPct val="76000"/>
              <a:buFont typeface="Wingdings" panose="05000000000000000000" pitchFamily="2" charset="2"/>
              <a:buChar char="Ø"/>
            </a:pPr>
            <a:r>
              <a:rPr lang="en-US" spc="-1" dirty="0">
                <a:solidFill>
                  <a:srgbClr val="37302A"/>
                </a:solidFill>
              </a:rPr>
              <a:t>Qualitative Social Research Methods (Georg Eckert Institute for International Textbook Research)</a:t>
            </a:r>
            <a:endParaRPr lang="en-US" spc="-1" dirty="0">
              <a:solidFill>
                <a:srgbClr val="000000"/>
              </a:solidFill>
            </a:endParaRPr>
          </a:p>
          <a:p>
            <a:pPr marL="926370" lvl="1" indent="-457200">
              <a:lnSpc>
                <a:spcPct val="120000"/>
              </a:lnSpc>
              <a:spcBef>
                <a:spcPts val="479"/>
              </a:spcBef>
              <a:buClr>
                <a:srgbClr val="A09781"/>
              </a:buClr>
              <a:buSzPct val="76000"/>
              <a:buFont typeface="Wingdings" panose="05000000000000000000" pitchFamily="2" charset="2"/>
              <a:buChar char="Ø"/>
            </a:pPr>
            <a:r>
              <a:rPr lang="en-US" spc="-1" dirty="0">
                <a:solidFill>
                  <a:srgbClr val="37302A"/>
                </a:solidFill>
              </a:rPr>
              <a:t>UN in Central Asia and Afghanistan (UNAMA)</a:t>
            </a:r>
            <a:endParaRPr lang="en-US" spc="-1" dirty="0">
              <a:solidFill>
                <a:srgbClr val="000000"/>
              </a:solidFill>
            </a:endParaRPr>
          </a:p>
          <a:p>
            <a:endParaRPr lang="en-US" dirty="0"/>
          </a:p>
        </p:txBody>
      </p:sp>
    </p:spTree>
    <p:extLst>
      <p:ext uri="{BB962C8B-B14F-4D97-AF65-F5344CB8AC3E}">
        <p14:creationId xmlns:p14="http://schemas.microsoft.com/office/powerpoint/2010/main" val="415130615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noAutofit/>
          </a:bodyPr>
          <a:lstStyle/>
          <a:p>
            <a:pPr algn="ctr">
              <a:lnSpc>
                <a:spcPct val="100000"/>
              </a:lnSpc>
              <a:spcBef>
                <a:spcPts val="799"/>
              </a:spcBef>
            </a:pPr>
            <a:r>
              <a:rPr lang="en-US" sz="3600" spc="-1" dirty="0"/>
              <a:t>Faculty Development – Full-time Positions</a:t>
            </a:r>
            <a:endParaRPr lang="en-US" sz="3600" spc="-1" dirty="0">
              <a:solidFill>
                <a:srgbClr val="000000"/>
              </a:solidFill>
            </a:endParaRPr>
          </a:p>
        </p:txBody>
      </p:sp>
      <p:sp>
        <p:nvSpPr>
          <p:cNvPr id="4" name="Text Placeholder 3"/>
          <p:cNvSpPr>
            <a:spLocks noGrp="1"/>
          </p:cNvSpPr>
          <p:nvPr>
            <p:ph type="body" sz="quarter" idx="14"/>
          </p:nvPr>
        </p:nvSpPr>
        <p:spPr>
          <a:xfrm>
            <a:off x="457200" y="1371600"/>
            <a:ext cx="8186117" cy="5029200"/>
          </a:xfrm>
        </p:spPr>
        <p:txBody>
          <a:bodyPr>
            <a:normAutofit fontScale="55000" lnSpcReduction="20000"/>
          </a:bodyPr>
          <a:lstStyle/>
          <a:p>
            <a:pPr marL="69120" indent="0">
              <a:lnSpc>
                <a:spcPct val="120000"/>
              </a:lnSpc>
              <a:spcBef>
                <a:spcPts val="479"/>
              </a:spcBef>
              <a:buClr>
                <a:srgbClr val="A09781"/>
              </a:buClr>
              <a:buSzPct val="76000"/>
              <a:buNone/>
            </a:pPr>
            <a:r>
              <a:rPr lang="en-US" spc="-1" dirty="0">
                <a:solidFill>
                  <a:srgbClr val="37302A"/>
                </a:solidFill>
              </a:rPr>
              <a:t>Since June 2018 three full-time positions have been established and successfully filled:</a:t>
            </a:r>
          </a:p>
          <a:p>
            <a:pPr marL="69120" indent="0">
              <a:lnSpc>
                <a:spcPct val="120000"/>
              </a:lnSpc>
              <a:spcBef>
                <a:spcPts val="479"/>
              </a:spcBef>
              <a:buClr>
                <a:srgbClr val="A09781"/>
              </a:buClr>
              <a:buSzPct val="76000"/>
              <a:buNone/>
            </a:pPr>
            <a:endParaRPr lang="en-US" spc="-1" dirty="0">
              <a:solidFill>
                <a:srgbClr val="37302A"/>
              </a:solidFill>
            </a:endParaRPr>
          </a:p>
          <a:p>
            <a:pPr marL="343080" indent="-273960">
              <a:lnSpc>
                <a:spcPct val="120000"/>
              </a:lnSpc>
              <a:spcBef>
                <a:spcPts val="479"/>
              </a:spcBef>
              <a:buClr>
                <a:srgbClr val="A09781"/>
              </a:buClr>
              <a:buSzPct val="76000"/>
              <a:buFont typeface="Wingdings 2" charset="2"/>
              <a:buChar char=""/>
            </a:pPr>
            <a:r>
              <a:rPr lang="en-US" spc="-1" dirty="0">
                <a:solidFill>
                  <a:srgbClr val="37302A"/>
                </a:solidFill>
              </a:rPr>
              <a:t>Regional Scholarship to Dr. Emil </a:t>
            </a:r>
            <a:r>
              <a:rPr lang="en-US" spc="-1" dirty="0" err="1">
                <a:solidFill>
                  <a:srgbClr val="37302A"/>
                </a:solidFill>
              </a:rPr>
              <a:t>Juraev</a:t>
            </a:r>
            <a:r>
              <a:rPr lang="en-US" spc="-1" dirty="0">
                <a:solidFill>
                  <a:srgbClr val="37302A"/>
                </a:solidFill>
              </a:rPr>
              <a:t> (Politics &amp; Security </a:t>
            </a:r>
            <a:r>
              <a:rPr lang="en-US" spc="-1" dirty="0" err="1">
                <a:solidFill>
                  <a:srgbClr val="37302A"/>
                </a:solidFill>
              </a:rPr>
              <a:t>Programme</a:t>
            </a:r>
            <a:r>
              <a:rPr lang="en-US" spc="-1" dirty="0">
                <a:solidFill>
                  <a:srgbClr val="37302A"/>
                </a:solidFill>
              </a:rPr>
              <a:t>)</a:t>
            </a:r>
            <a:endParaRPr lang="en-US" spc="-1" dirty="0">
              <a:solidFill>
                <a:srgbClr val="000000"/>
              </a:solidFill>
            </a:endParaRPr>
          </a:p>
          <a:p>
            <a:pPr marL="926370" lvl="1" indent="-457200">
              <a:lnSpc>
                <a:spcPct val="120000"/>
              </a:lnSpc>
              <a:spcBef>
                <a:spcPts val="479"/>
              </a:spcBef>
              <a:buClr>
                <a:srgbClr val="A09781"/>
              </a:buClr>
              <a:buSzPct val="76000"/>
              <a:buFont typeface="Wingdings" panose="05000000000000000000" pitchFamily="2" charset="2"/>
              <a:buChar char="Ø"/>
            </a:pPr>
            <a:r>
              <a:rPr lang="en-US" spc="-1" dirty="0">
                <a:solidFill>
                  <a:srgbClr val="37302A"/>
                </a:solidFill>
              </a:rPr>
              <a:t>Fields of expertise are democratization theory, constitutionalism, Central Asian politics</a:t>
            </a:r>
            <a:endParaRPr lang="en-US" spc="-1" dirty="0">
              <a:solidFill>
                <a:srgbClr val="000000"/>
              </a:solidFill>
            </a:endParaRPr>
          </a:p>
          <a:p>
            <a:pPr marL="343080" indent="-273960">
              <a:lnSpc>
                <a:spcPct val="120000"/>
              </a:lnSpc>
              <a:spcBef>
                <a:spcPts val="479"/>
              </a:spcBef>
              <a:buClr>
                <a:srgbClr val="A09781"/>
              </a:buClr>
              <a:buSzPct val="76000"/>
              <a:buFont typeface="Wingdings 2" charset="2"/>
              <a:buChar char=""/>
            </a:pPr>
            <a:r>
              <a:rPr lang="en-US" spc="-1" dirty="0">
                <a:solidFill>
                  <a:srgbClr val="37302A"/>
                </a:solidFill>
              </a:rPr>
              <a:t>Regional Scholarship to Dr. Nazgul </a:t>
            </a:r>
            <a:r>
              <a:rPr lang="en-US" spc="-1" dirty="0" err="1">
                <a:solidFill>
                  <a:srgbClr val="37302A"/>
                </a:solidFill>
              </a:rPr>
              <a:t>Zhenish</a:t>
            </a:r>
            <a:r>
              <a:rPr lang="en-US" spc="-1" dirty="0">
                <a:solidFill>
                  <a:srgbClr val="37302A"/>
                </a:solidFill>
              </a:rPr>
              <a:t> (Economic Governance &amp; Development </a:t>
            </a:r>
            <a:r>
              <a:rPr lang="en-US" spc="-1" dirty="0" err="1">
                <a:solidFill>
                  <a:srgbClr val="37302A"/>
                </a:solidFill>
              </a:rPr>
              <a:t>Programme</a:t>
            </a:r>
            <a:r>
              <a:rPr lang="en-US" spc="-1" dirty="0">
                <a:solidFill>
                  <a:srgbClr val="37302A"/>
                </a:solidFill>
              </a:rPr>
              <a:t>)</a:t>
            </a:r>
            <a:endParaRPr lang="en-US" spc="-1" dirty="0">
              <a:solidFill>
                <a:srgbClr val="000000"/>
              </a:solidFill>
            </a:endParaRPr>
          </a:p>
          <a:p>
            <a:pPr marL="926370" lvl="1" indent="-457200">
              <a:lnSpc>
                <a:spcPct val="120000"/>
              </a:lnSpc>
              <a:spcBef>
                <a:spcPts val="479"/>
              </a:spcBef>
              <a:buClr>
                <a:srgbClr val="A09781"/>
              </a:buClr>
              <a:buSzPct val="76000"/>
              <a:buFont typeface="Wingdings" panose="05000000000000000000" pitchFamily="2" charset="2"/>
              <a:buChar char="Ø"/>
            </a:pPr>
            <a:r>
              <a:rPr lang="en-US" spc="-1" dirty="0">
                <a:solidFill>
                  <a:srgbClr val="37302A"/>
                </a:solidFill>
              </a:rPr>
              <a:t>Fields of expertise are econometrics, </a:t>
            </a:r>
            <a:r>
              <a:rPr lang="en-US" spc="-1" dirty="0" smtClean="0">
                <a:solidFill>
                  <a:srgbClr val="37302A"/>
                </a:solidFill>
              </a:rPr>
              <a:t>Entrepreneurship </a:t>
            </a:r>
            <a:r>
              <a:rPr lang="en-US" spc="-1" dirty="0">
                <a:solidFill>
                  <a:srgbClr val="37302A"/>
                </a:solidFill>
              </a:rPr>
              <a:t>in Central Asia, mathematics for economics</a:t>
            </a:r>
            <a:endParaRPr lang="en-US" spc="-1" dirty="0">
              <a:solidFill>
                <a:srgbClr val="000000"/>
              </a:solidFill>
            </a:endParaRPr>
          </a:p>
          <a:p>
            <a:pPr marL="526320" indent="-457200">
              <a:lnSpc>
                <a:spcPct val="120000"/>
              </a:lnSpc>
              <a:spcBef>
                <a:spcPts val="479"/>
              </a:spcBef>
              <a:buClr>
                <a:srgbClr val="A09781"/>
              </a:buClr>
              <a:buSzPct val="76000"/>
              <a:buFont typeface="Wingdings" panose="05000000000000000000" pitchFamily="2" charset="2"/>
              <a:buChar char="v"/>
            </a:pPr>
            <a:r>
              <a:rPr lang="en-US" spc="-1" dirty="0">
                <a:solidFill>
                  <a:srgbClr val="37302A"/>
                </a:solidFill>
              </a:rPr>
              <a:t>Both positions have been made possible with funding from Switzerland for the period until end of March 2021</a:t>
            </a:r>
          </a:p>
          <a:p>
            <a:pPr marL="743130" lvl="1" indent="-273960">
              <a:lnSpc>
                <a:spcPct val="120000"/>
              </a:lnSpc>
              <a:spcBef>
                <a:spcPts val="479"/>
              </a:spcBef>
              <a:buClr>
                <a:srgbClr val="A09781"/>
              </a:buClr>
              <a:buSzPct val="76000"/>
              <a:buFont typeface="Wingdings 2" charset="2"/>
              <a:buChar char=""/>
            </a:pPr>
            <a:endParaRPr lang="en-US" spc="-1" dirty="0">
              <a:solidFill>
                <a:srgbClr val="000000"/>
              </a:solidFill>
            </a:endParaRPr>
          </a:p>
          <a:p>
            <a:pPr marL="343080" indent="-273960">
              <a:lnSpc>
                <a:spcPct val="120000"/>
              </a:lnSpc>
              <a:spcBef>
                <a:spcPts val="479"/>
              </a:spcBef>
              <a:buClr>
                <a:srgbClr val="A09781"/>
              </a:buClr>
              <a:buSzPct val="76000"/>
              <a:buFont typeface="Wingdings 2" charset="2"/>
              <a:buChar char=""/>
            </a:pPr>
            <a:r>
              <a:rPr lang="en-US" spc="-1" dirty="0">
                <a:solidFill>
                  <a:srgbClr val="37302A"/>
                </a:solidFill>
              </a:rPr>
              <a:t>DAAD Visiting Professor Dr. Anja </a:t>
            </a:r>
            <a:r>
              <a:rPr lang="en-US" spc="-1" dirty="0" err="1">
                <a:solidFill>
                  <a:srgbClr val="37302A"/>
                </a:solidFill>
              </a:rPr>
              <a:t>Mihr</a:t>
            </a:r>
            <a:r>
              <a:rPr lang="en-US" spc="-1" dirty="0">
                <a:solidFill>
                  <a:srgbClr val="37302A"/>
                </a:solidFill>
              </a:rPr>
              <a:t> (Politics &amp; Security </a:t>
            </a:r>
            <a:r>
              <a:rPr lang="en-US" spc="-1" dirty="0" err="1">
                <a:solidFill>
                  <a:srgbClr val="37302A"/>
                </a:solidFill>
              </a:rPr>
              <a:t>Programme</a:t>
            </a:r>
            <a:r>
              <a:rPr lang="en-US" spc="-1" dirty="0">
                <a:solidFill>
                  <a:srgbClr val="37302A"/>
                </a:solidFill>
              </a:rPr>
              <a:t>)</a:t>
            </a:r>
            <a:endParaRPr lang="en-US" spc="-1" dirty="0">
              <a:solidFill>
                <a:srgbClr val="000000"/>
              </a:solidFill>
            </a:endParaRPr>
          </a:p>
          <a:p>
            <a:pPr marL="926370" lvl="1" indent="-457200">
              <a:lnSpc>
                <a:spcPct val="120000"/>
              </a:lnSpc>
              <a:spcBef>
                <a:spcPts val="479"/>
              </a:spcBef>
              <a:buClr>
                <a:srgbClr val="A09781"/>
              </a:buClr>
              <a:buSzPct val="76000"/>
              <a:buFont typeface="Wingdings" panose="05000000000000000000" pitchFamily="2" charset="2"/>
              <a:buChar char="Ø"/>
            </a:pPr>
            <a:r>
              <a:rPr lang="en-US" spc="-1" dirty="0">
                <a:solidFill>
                  <a:srgbClr val="37302A"/>
                </a:solidFill>
              </a:rPr>
              <a:t>Fields of expertise are Human Rights, Transitional Justice, </a:t>
            </a:r>
            <a:endParaRPr lang="en-US" spc="-1" dirty="0">
              <a:solidFill>
                <a:srgbClr val="000000"/>
              </a:solidFill>
            </a:endParaRPr>
          </a:p>
          <a:p>
            <a:pPr marL="526320" indent="-457200">
              <a:lnSpc>
                <a:spcPct val="120000"/>
              </a:lnSpc>
              <a:spcBef>
                <a:spcPts val="479"/>
              </a:spcBef>
              <a:buClr>
                <a:srgbClr val="A09781"/>
              </a:buClr>
              <a:buSzPct val="76000"/>
              <a:buFont typeface="Wingdings" panose="05000000000000000000" pitchFamily="2" charset="2"/>
              <a:buChar char="v"/>
            </a:pPr>
            <a:r>
              <a:rPr lang="en-US" spc="-1" dirty="0">
                <a:solidFill>
                  <a:srgbClr val="37302A"/>
                </a:solidFill>
              </a:rPr>
              <a:t>DAAD funds this position for the period for up to five years</a:t>
            </a:r>
            <a:endParaRPr lang="en-US" spc="-1" dirty="0">
              <a:solidFill>
                <a:srgbClr val="000000"/>
              </a:solidFill>
            </a:endParaRPr>
          </a:p>
          <a:p>
            <a:endParaRPr lang="en-US" dirty="0"/>
          </a:p>
        </p:txBody>
      </p:sp>
    </p:spTree>
    <p:extLst>
      <p:ext uri="{BB962C8B-B14F-4D97-AF65-F5344CB8AC3E}">
        <p14:creationId xmlns:p14="http://schemas.microsoft.com/office/powerpoint/2010/main" val="3057297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09600" y="0"/>
            <a:ext cx="8005763" cy="1219199"/>
          </a:xfrm>
        </p:spPr>
        <p:txBody>
          <a:bodyPr anchor="ctr"/>
          <a:lstStyle/>
          <a:p>
            <a:pPr algn="ctr"/>
            <a:r>
              <a:rPr lang="en-US" sz="4000" spc="-1" dirty="0"/>
              <a:t>Faculty Development</a:t>
            </a:r>
            <a:endParaRPr lang="en-US" sz="4000" spc="-1" dirty="0">
              <a:solidFill>
                <a:srgbClr val="000000"/>
              </a:solidFill>
            </a:endParaRPr>
          </a:p>
        </p:txBody>
      </p:sp>
      <p:sp>
        <p:nvSpPr>
          <p:cNvPr id="4" name="Text Placeholder 3"/>
          <p:cNvSpPr>
            <a:spLocks noGrp="1"/>
          </p:cNvSpPr>
          <p:nvPr>
            <p:ph type="body" sz="quarter" idx="14"/>
          </p:nvPr>
        </p:nvSpPr>
        <p:spPr>
          <a:xfrm>
            <a:off x="457199" y="1371600"/>
            <a:ext cx="8158163" cy="5029200"/>
          </a:xfrm>
        </p:spPr>
        <p:txBody>
          <a:bodyPr>
            <a:normAutofit fontScale="25000" lnSpcReduction="20000"/>
          </a:bodyPr>
          <a:lstStyle/>
          <a:p>
            <a:pPr marL="343080" indent="-273960">
              <a:lnSpc>
                <a:spcPct val="120000"/>
              </a:lnSpc>
              <a:spcBef>
                <a:spcPts val="479"/>
              </a:spcBef>
              <a:buClr>
                <a:srgbClr val="A09781"/>
              </a:buClr>
              <a:buSzPct val="76000"/>
              <a:buFont typeface="Wingdings 2" charset="2"/>
              <a:buChar char=""/>
            </a:pPr>
            <a:endParaRPr lang="en-US" spc="-1" dirty="0">
              <a:solidFill>
                <a:srgbClr val="37302A"/>
              </a:solidFill>
            </a:endParaRPr>
          </a:p>
          <a:p>
            <a:pPr marL="343080" indent="-273960">
              <a:lnSpc>
                <a:spcPct val="120000"/>
              </a:lnSpc>
              <a:spcBef>
                <a:spcPts val="479"/>
              </a:spcBef>
              <a:buClr>
                <a:srgbClr val="A09781"/>
              </a:buClr>
              <a:buSzPct val="76000"/>
              <a:buFont typeface="Wingdings 2" charset="2"/>
              <a:buChar char=""/>
            </a:pPr>
            <a:r>
              <a:rPr lang="en-US" sz="7200" spc="-1" dirty="0">
                <a:solidFill>
                  <a:srgbClr val="37302A"/>
                </a:solidFill>
              </a:rPr>
              <a:t>New Visiting Lecturers</a:t>
            </a:r>
          </a:p>
          <a:p>
            <a:pPr marL="926370" lvl="1" indent="-457200">
              <a:lnSpc>
                <a:spcPct val="120000"/>
              </a:lnSpc>
              <a:spcBef>
                <a:spcPts val="0"/>
              </a:spcBef>
              <a:buClr>
                <a:srgbClr val="A09781"/>
              </a:buClr>
              <a:buSzPct val="76000"/>
              <a:buFont typeface="Wingdings" panose="05000000000000000000" pitchFamily="2" charset="2"/>
              <a:buChar char="Ø"/>
            </a:pPr>
            <a:r>
              <a:rPr lang="en-US" sz="5600" spc="-1" dirty="0">
                <a:solidFill>
                  <a:srgbClr val="37302A"/>
                </a:solidFill>
              </a:rPr>
              <a:t>For May &amp; June 2019 visiting professors Dr. Yana </a:t>
            </a:r>
            <a:r>
              <a:rPr lang="en-US" sz="5600" spc="-1" dirty="0" err="1">
                <a:solidFill>
                  <a:srgbClr val="37302A"/>
                </a:solidFill>
              </a:rPr>
              <a:t>Leksyutina</a:t>
            </a:r>
            <a:r>
              <a:rPr lang="en-US" sz="5600" spc="-1" dirty="0">
                <a:solidFill>
                  <a:srgbClr val="37302A"/>
                </a:solidFill>
              </a:rPr>
              <a:t> from St. Petersburg State University and Dr. </a:t>
            </a:r>
            <a:r>
              <a:rPr lang="en-US" sz="5600" spc="-1" dirty="0" err="1">
                <a:solidFill>
                  <a:srgbClr val="37302A"/>
                </a:solidFill>
              </a:rPr>
              <a:t>Yulia</a:t>
            </a:r>
            <a:r>
              <a:rPr lang="en-US" sz="5600" spc="-1" dirty="0">
                <a:solidFill>
                  <a:srgbClr val="37302A"/>
                </a:solidFill>
              </a:rPr>
              <a:t> Nikitina from MGIMO for modules on Central Asian foreign policy (with support from the Gorchakov Foundation)</a:t>
            </a:r>
            <a:endParaRPr lang="en-US" sz="5600" spc="-1" dirty="0">
              <a:solidFill>
                <a:srgbClr val="000000"/>
              </a:solidFill>
            </a:endParaRPr>
          </a:p>
          <a:p>
            <a:pPr marL="926370" lvl="1" indent="-457200">
              <a:lnSpc>
                <a:spcPct val="120000"/>
              </a:lnSpc>
              <a:spcBef>
                <a:spcPts val="0"/>
              </a:spcBef>
              <a:buClr>
                <a:srgbClr val="A09781"/>
              </a:buClr>
              <a:buSzPct val="76000"/>
              <a:buFont typeface="Wingdings" panose="05000000000000000000" pitchFamily="2" charset="2"/>
              <a:buChar char="Ø"/>
            </a:pPr>
            <a:r>
              <a:rPr lang="en-US" sz="5600" spc="-1" dirty="0">
                <a:solidFill>
                  <a:srgbClr val="37302A"/>
                </a:solidFill>
              </a:rPr>
              <a:t>Dr. Philipp </a:t>
            </a:r>
            <a:r>
              <a:rPr lang="en-US" sz="5600" spc="-1" dirty="0" err="1">
                <a:solidFill>
                  <a:srgbClr val="37302A"/>
                </a:solidFill>
              </a:rPr>
              <a:t>Schröder</a:t>
            </a:r>
            <a:r>
              <a:rPr lang="en-US" sz="5600" spc="-1" dirty="0">
                <a:solidFill>
                  <a:srgbClr val="37302A"/>
                </a:solidFill>
              </a:rPr>
              <a:t> from University of Freiburg &amp; UN Women Kyrgyzstan for module on Economic/Entrepreneurial Anthropology </a:t>
            </a:r>
          </a:p>
          <a:p>
            <a:pPr marL="926370" lvl="1" indent="-457200">
              <a:lnSpc>
                <a:spcPct val="120000"/>
              </a:lnSpc>
              <a:spcBef>
                <a:spcPts val="0"/>
              </a:spcBef>
              <a:buClr>
                <a:srgbClr val="A09781"/>
              </a:buClr>
              <a:buSzPct val="76000"/>
              <a:buFont typeface="Wingdings" panose="05000000000000000000" pitchFamily="2" charset="2"/>
              <a:buChar char="Ø"/>
            </a:pPr>
            <a:r>
              <a:rPr lang="en-US" sz="5600" spc="-1" dirty="0">
                <a:solidFill>
                  <a:srgbClr val="37302A"/>
                </a:solidFill>
              </a:rPr>
              <a:t>Dr. Barbara Christophe of the GEI of International Textbook Research for extended module on qualitative social research methods open to both MA </a:t>
            </a:r>
            <a:r>
              <a:rPr lang="en-US" sz="5600" spc="-1" dirty="0" err="1">
                <a:solidFill>
                  <a:srgbClr val="37302A"/>
                </a:solidFill>
              </a:rPr>
              <a:t>programmes</a:t>
            </a:r>
            <a:r>
              <a:rPr lang="en-US" sz="5600" spc="-1" dirty="0">
                <a:solidFill>
                  <a:srgbClr val="37302A"/>
                </a:solidFill>
              </a:rPr>
              <a:t> in Spring semester</a:t>
            </a:r>
          </a:p>
          <a:p>
            <a:pPr marL="926370" lvl="1" indent="-457200">
              <a:lnSpc>
                <a:spcPct val="120000"/>
              </a:lnSpc>
              <a:spcBef>
                <a:spcPts val="479"/>
              </a:spcBef>
              <a:buClr>
                <a:srgbClr val="A09781"/>
              </a:buClr>
              <a:buSzPct val="76000"/>
              <a:buFont typeface="Wingdings" panose="05000000000000000000" pitchFamily="2" charset="2"/>
              <a:buChar char="Ø"/>
            </a:pPr>
            <a:endParaRPr lang="en-US" spc="-1" dirty="0">
              <a:solidFill>
                <a:srgbClr val="000000"/>
              </a:solidFill>
            </a:endParaRPr>
          </a:p>
          <a:p>
            <a:pPr marL="343080" indent="-273960">
              <a:lnSpc>
                <a:spcPct val="120000"/>
              </a:lnSpc>
              <a:spcBef>
                <a:spcPts val="479"/>
              </a:spcBef>
              <a:buClr>
                <a:srgbClr val="A09781"/>
              </a:buClr>
              <a:buSzPct val="76000"/>
              <a:buFont typeface="Wingdings 2" charset="2"/>
              <a:buChar char=""/>
            </a:pPr>
            <a:r>
              <a:rPr lang="en-US" sz="7200" spc="-1" dirty="0">
                <a:solidFill>
                  <a:srgbClr val="37302A"/>
                </a:solidFill>
              </a:rPr>
              <a:t>Capacity Building &amp; PhD </a:t>
            </a:r>
            <a:r>
              <a:rPr lang="en-US" sz="7200" spc="-1" dirty="0" err="1">
                <a:solidFill>
                  <a:srgbClr val="37302A"/>
                </a:solidFill>
              </a:rPr>
              <a:t>Programme</a:t>
            </a:r>
            <a:endParaRPr lang="en-US" sz="7200" spc="-1" dirty="0">
              <a:solidFill>
                <a:srgbClr val="000000"/>
              </a:solidFill>
            </a:endParaRPr>
          </a:p>
          <a:p>
            <a:pPr marL="983520" lvl="1" indent="-514350">
              <a:lnSpc>
                <a:spcPct val="120000"/>
              </a:lnSpc>
              <a:spcBef>
                <a:spcPts val="479"/>
              </a:spcBef>
              <a:buClr>
                <a:srgbClr val="A09781"/>
              </a:buClr>
              <a:buSzPct val="76000"/>
              <a:buFont typeface="Wingdings" panose="05000000000000000000" pitchFamily="2" charset="2"/>
              <a:buChar char="Ø"/>
            </a:pPr>
            <a:r>
              <a:rPr lang="en-US" sz="5600" spc="-1" dirty="0">
                <a:solidFill>
                  <a:srgbClr val="37302A"/>
                </a:solidFill>
              </a:rPr>
              <a:t>Erasmus+ Consortium with AUCA and ADAM University</a:t>
            </a:r>
            <a:r>
              <a:rPr lang="en-US" sz="5600" spc="-1" dirty="0">
                <a:solidFill>
                  <a:srgbClr val="000000"/>
                </a:solidFill>
              </a:rPr>
              <a:t> - </a:t>
            </a:r>
            <a:r>
              <a:rPr lang="en-US" sz="5600" spc="-1" dirty="0">
                <a:solidFill>
                  <a:srgbClr val="37302A"/>
                </a:solidFill>
              </a:rPr>
              <a:t>Academy partner is the Johan </a:t>
            </a:r>
            <a:r>
              <a:rPr lang="en-US" sz="5600" spc="-1" dirty="0" err="1">
                <a:solidFill>
                  <a:srgbClr val="37302A"/>
                </a:solidFill>
              </a:rPr>
              <a:t>Skytte</a:t>
            </a:r>
            <a:r>
              <a:rPr lang="en-US" sz="5600" spc="-1" dirty="0">
                <a:solidFill>
                  <a:srgbClr val="37302A"/>
                </a:solidFill>
              </a:rPr>
              <a:t> Institute of Political Sciences at Tartu University</a:t>
            </a:r>
          </a:p>
          <a:p>
            <a:pPr marL="983520" lvl="1" indent="-514350">
              <a:lnSpc>
                <a:spcPct val="120000"/>
              </a:lnSpc>
              <a:spcBef>
                <a:spcPts val="479"/>
              </a:spcBef>
              <a:buClr>
                <a:srgbClr val="A09781"/>
              </a:buClr>
              <a:buSzPct val="76000"/>
              <a:buFont typeface="Wingdings" panose="05000000000000000000" pitchFamily="2" charset="2"/>
              <a:buChar char="Ø"/>
            </a:pPr>
            <a:endParaRPr lang="en-US" spc="-1" dirty="0">
              <a:solidFill>
                <a:srgbClr val="000000"/>
              </a:solidFill>
            </a:endParaRPr>
          </a:p>
          <a:p>
            <a:pPr marL="343080" indent="-273960">
              <a:lnSpc>
                <a:spcPct val="120000"/>
              </a:lnSpc>
              <a:spcBef>
                <a:spcPts val="479"/>
              </a:spcBef>
              <a:buClr>
                <a:srgbClr val="A09781"/>
              </a:buClr>
              <a:buSzPct val="76000"/>
              <a:buFont typeface="Wingdings 2" charset="2"/>
              <a:buChar char=""/>
            </a:pPr>
            <a:r>
              <a:rPr lang="en-US" sz="7200" spc="-1" dirty="0">
                <a:solidFill>
                  <a:srgbClr val="37302A"/>
                </a:solidFill>
              </a:rPr>
              <a:t>Erasmus+ applications in Key Action 1</a:t>
            </a:r>
            <a:endParaRPr lang="en-US" sz="7200" spc="-1" dirty="0">
              <a:solidFill>
                <a:srgbClr val="000000"/>
              </a:solidFill>
            </a:endParaRPr>
          </a:p>
          <a:p>
            <a:pPr marL="926370" lvl="1" indent="-457200">
              <a:lnSpc>
                <a:spcPct val="120000"/>
              </a:lnSpc>
              <a:spcBef>
                <a:spcPts val="0"/>
              </a:spcBef>
              <a:buClr>
                <a:srgbClr val="A09781"/>
              </a:buClr>
              <a:buSzPct val="76000"/>
              <a:buFont typeface="Wingdings" panose="05000000000000000000" pitchFamily="2" charset="2"/>
              <a:buChar char="Ø"/>
            </a:pPr>
            <a:r>
              <a:rPr lang="en-US" sz="5600" spc="-1" dirty="0">
                <a:solidFill>
                  <a:srgbClr val="37302A"/>
                </a:solidFill>
              </a:rPr>
              <a:t>Erasmus+ application together with NUPSPA in Bucharest for funding in Key Action 1 (Exchange of students and faculty) received positive answer</a:t>
            </a:r>
            <a:endParaRPr lang="en-US" sz="5600" spc="-1" dirty="0">
              <a:solidFill>
                <a:srgbClr val="000000"/>
              </a:solidFill>
            </a:endParaRPr>
          </a:p>
          <a:p>
            <a:pPr marL="926370" lvl="1" indent="-457200">
              <a:lnSpc>
                <a:spcPct val="120000"/>
              </a:lnSpc>
              <a:spcBef>
                <a:spcPts val="0"/>
              </a:spcBef>
              <a:buClr>
                <a:srgbClr val="A09781"/>
              </a:buClr>
              <a:buSzPct val="76000"/>
              <a:buFont typeface="Wingdings" panose="05000000000000000000" pitchFamily="2" charset="2"/>
              <a:buChar char="Ø"/>
            </a:pPr>
            <a:r>
              <a:rPr lang="en-US" sz="5600" spc="-1" dirty="0">
                <a:solidFill>
                  <a:srgbClr val="37302A"/>
                </a:solidFill>
              </a:rPr>
              <a:t>Up to six partnerships with universities in Germany, Estonia, Spain, Romania, Latvia, Poland planned for period 2019/2020</a:t>
            </a:r>
            <a:endParaRPr lang="en-US" sz="5600" spc="-1" dirty="0">
              <a:solidFill>
                <a:srgbClr val="000000"/>
              </a:solidFill>
            </a:endParaRPr>
          </a:p>
          <a:p>
            <a:pPr marL="0" indent="0">
              <a:lnSpc>
                <a:spcPct val="100000"/>
              </a:lnSpc>
              <a:spcBef>
                <a:spcPts val="0"/>
              </a:spcBef>
              <a:buNone/>
            </a:pPr>
            <a:r>
              <a:rPr lang="en-US" sz="5600" spc="-1" dirty="0">
                <a:solidFill>
                  <a:srgbClr val="37302A"/>
                </a:solidFill>
              </a:rPr>
              <a:t>  </a:t>
            </a:r>
            <a:endParaRPr lang="en-US" sz="5600" spc="-1" dirty="0">
              <a:solidFill>
                <a:srgbClr val="000000"/>
              </a:solidFill>
            </a:endParaRPr>
          </a:p>
          <a:p>
            <a:endParaRPr lang="en-US" dirty="0"/>
          </a:p>
        </p:txBody>
      </p:sp>
    </p:spTree>
    <p:extLst>
      <p:ext uri="{BB962C8B-B14F-4D97-AF65-F5344CB8AC3E}">
        <p14:creationId xmlns:p14="http://schemas.microsoft.com/office/powerpoint/2010/main" val="1912908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09600" y="0"/>
            <a:ext cx="8005763" cy="1245357"/>
          </a:xfrm>
        </p:spPr>
        <p:txBody>
          <a:bodyPr anchor="ctr"/>
          <a:lstStyle/>
          <a:p>
            <a:pPr algn="ctr"/>
            <a:r>
              <a:rPr lang="en-US" sz="4000" spc="-1" dirty="0"/>
              <a:t>Faculty Development</a:t>
            </a:r>
            <a:endParaRPr lang="en-US" sz="4000" spc="-1" dirty="0">
              <a:solidFill>
                <a:srgbClr val="00000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1245358"/>
            <a:ext cx="5867400" cy="5307842"/>
          </a:xfrm>
          <a:prstGeom prst="rect">
            <a:avLst/>
          </a:prstGeom>
        </p:spPr>
      </p:pic>
    </p:spTree>
    <p:extLst>
      <p:ext uri="{BB962C8B-B14F-4D97-AF65-F5344CB8AC3E}">
        <p14:creationId xmlns:p14="http://schemas.microsoft.com/office/powerpoint/2010/main" val="29509475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normAutofit/>
          </a:bodyPr>
          <a:lstStyle/>
          <a:p>
            <a:pPr algn="ctr">
              <a:lnSpc>
                <a:spcPct val="100000"/>
              </a:lnSpc>
              <a:spcBef>
                <a:spcPts val="799"/>
              </a:spcBef>
            </a:pPr>
            <a:r>
              <a:rPr lang="en-US" sz="4000" spc="-1" dirty="0"/>
              <a:t>Research &amp; Dialogue - Conferences</a:t>
            </a:r>
            <a:endParaRPr lang="en-US" sz="4000" spc="-1" dirty="0">
              <a:solidFill>
                <a:srgbClr val="000000"/>
              </a:solidFill>
            </a:endParaRPr>
          </a:p>
        </p:txBody>
      </p:sp>
      <p:sp>
        <p:nvSpPr>
          <p:cNvPr id="4" name="Text Placeholder 3"/>
          <p:cNvSpPr>
            <a:spLocks noGrp="1"/>
          </p:cNvSpPr>
          <p:nvPr>
            <p:ph type="body" sz="quarter" idx="14"/>
          </p:nvPr>
        </p:nvSpPr>
        <p:spPr>
          <a:xfrm>
            <a:off x="457199" y="1447800"/>
            <a:ext cx="8158163" cy="4953000"/>
          </a:xfrm>
        </p:spPr>
        <p:txBody>
          <a:bodyPr>
            <a:normAutofit fontScale="47500" lnSpcReduction="20000"/>
          </a:bodyPr>
          <a:lstStyle/>
          <a:p>
            <a:pPr marL="69120" indent="0">
              <a:lnSpc>
                <a:spcPct val="120000"/>
              </a:lnSpc>
              <a:spcBef>
                <a:spcPts val="479"/>
              </a:spcBef>
              <a:buClr>
                <a:srgbClr val="A09781"/>
              </a:buClr>
              <a:buSzPct val="76000"/>
              <a:buNone/>
            </a:pPr>
            <a:r>
              <a:rPr lang="en-US" sz="3800" b="1" i="1" spc="-1" dirty="0">
                <a:solidFill>
                  <a:srgbClr val="C00000"/>
                </a:solidFill>
              </a:rPr>
              <a:t>Dialogue and Research</a:t>
            </a:r>
            <a:r>
              <a:rPr lang="en-US" sz="3800" b="1" i="1" spc="-1" dirty="0">
                <a:solidFill>
                  <a:srgbClr val="000000"/>
                </a:solidFill>
              </a:rPr>
              <a:t> </a:t>
            </a:r>
            <a:r>
              <a:rPr lang="en-US" sz="3800" spc="-1" dirty="0">
                <a:solidFill>
                  <a:srgbClr val="000000"/>
                </a:solidFill>
              </a:rPr>
              <a:t>is part of the mission of the OSCE Academy. Today the institute hosts several regular events to bring scholars together and to support research on security and development in the region:</a:t>
            </a:r>
          </a:p>
          <a:p>
            <a:pPr marL="69120" indent="0">
              <a:lnSpc>
                <a:spcPct val="120000"/>
              </a:lnSpc>
              <a:spcBef>
                <a:spcPts val="479"/>
              </a:spcBef>
              <a:buClr>
                <a:srgbClr val="A09781"/>
              </a:buClr>
              <a:buSzPct val="76000"/>
              <a:buNone/>
            </a:pPr>
            <a:endParaRPr lang="en-US" sz="4000" spc="-1" dirty="0">
              <a:solidFill>
                <a:srgbClr val="000000"/>
              </a:solidFill>
            </a:endParaRPr>
          </a:p>
          <a:p>
            <a:pPr marL="343080" indent="-273960">
              <a:lnSpc>
                <a:spcPct val="120000"/>
              </a:lnSpc>
              <a:spcBef>
                <a:spcPts val="479"/>
              </a:spcBef>
              <a:buClr>
                <a:srgbClr val="A09781"/>
              </a:buClr>
              <a:buSzPct val="76000"/>
              <a:buFont typeface="Wingdings 2" charset="2"/>
              <a:buChar char=""/>
            </a:pPr>
            <a:r>
              <a:rPr lang="en-US" sz="3400" spc="-1" dirty="0">
                <a:solidFill>
                  <a:srgbClr val="000000"/>
                </a:solidFill>
              </a:rPr>
              <a:t>The </a:t>
            </a:r>
            <a:r>
              <a:rPr lang="en-US" sz="3400" spc="-1" dirty="0">
                <a:solidFill>
                  <a:srgbClr val="C00000"/>
                </a:solidFill>
              </a:rPr>
              <a:t>Annual Security Seminar, </a:t>
            </a:r>
            <a:r>
              <a:rPr lang="en-US" sz="3400" spc="-1" dirty="0">
                <a:solidFill>
                  <a:srgbClr val="000000"/>
                </a:solidFill>
              </a:rPr>
              <a:t>held in Fall each year, invites scholars from the region and further afar to discuss topics related to classical questions of regional integration, security, state, and development</a:t>
            </a:r>
          </a:p>
          <a:p>
            <a:pPr marL="926370" lvl="1" indent="-457200">
              <a:lnSpc>
                <a:spcPct val="120000"/>
              </a:lnSpc>
              <a:spcBef>
                <a:spcPts val="479"/>
              </a:spcBef>
              <a:buClr>
                <a:srgbClr val="A09781"/>
              </a:buClr>
              <a:buSzPct val="76000"/>
              <a:buFont typeface="Wingdings" panose="05000000000000000000" pitchFamily="2" charset="2"/>
              <a:buChar char="Ø"/>
            </a:pPr>
            <a:r>
              <a:rPr lang="en-US" spc="-1" dirty="0">
                <a:solidFill>
                  <a:srgbClr val="000000"/>
                </a:solidFill>
              </a:rPr>
              <a:t>Recent ASS held 12-14 October</a:t>
            </a:r>
          </a:p>
          <a:p>
            <a:pPr marL="343080" indent="-273960">
              <a:lnSpc>
                <a:spcPct val="120000"/>
              </a:lnSpc>
              <a:spcBef>
                <a:spcPts val="479"/>
              </a:spcBef>
              <a:buClr>
                <a:srgbClr val="A09781"/>
              </a:buClr>
              <a:buSzPct val="76000"/>
              <a:buFont typeface="Wingdings 2" charset="2"/>
              <a:buChar char=""/>
            </a:pPr>
            <a:r>
              <a:rPr lang="en-US" sz="3400" spc="-1" dirty="0">
                <a:solidFill>
                  <a:srgbClr val="000000"/>
                </a:solidFill>
              </a:rPr>
              <a:t>The “</a:t>
            </a:r>
            <a:r>
              <a:rPr lang="en-US" sz="3400" spc="-1" dirty="0">
                <a:solidFill>
                  <a:srgbClr val="C00000"/>
                </a:solidFill>
              </a:rPr>
              <a:t>Non-Traditional Risks and Challenges to Central Asian Security</a:t>
            </a:r>
            <a:r>
              <a:rPr lang="en-US" sz="3400" spc="-1" dirty="0">
                <a:solidFill>
                  <a:srgbClr val="000000"/>
                </a:solidFill>
              </a:rPr>
              <a:t>” Conference held in May 2018 served as a platform for scholars from Eurasia to discuss alternative views on questions of security and development in Central Asia</a:t>
            </a:r>
          </a:p>
          <a:p>
            <a:pPr marL="926370" lvl="1" indent="-457200">
              <a:lnSpc>
                <a:spcPct val="120000"/>
              </a:lnSpc>
              <a:spcBef>
                <a:spcPts val="479"/>
              </a:spcBef>
              <a:buClr>
                <a:srgbClr val="A09781"/>
              </a:buClr>
              <a:buSzPct val="76000"/>
              <a:buFont typeface="Wingdings" panose="05000000000000000000" pitchFamily="2" charset="2"/>
              <a:buChar char="Ø"/>
            </a:pPr>
            <a:r>
              <a:rPr lang="en-US" spc="-1" dirty="0">
                <a:solidFill>
                  <a:srgbClr val="000000"/>
                </a:solidFill>
              </a:rPr>
              <a:t>Next N-TRC Conference planned for Spring 2019</a:t>
            </a:r>
          </a:p>
          <a:p>
            <a:pPr marL="343080" indent="-273960">
              <a:lnSpc>
                <a:spcPct val="120000"/>
              </a:lnSpc>
              <a:spcBef>
                <a:spcPts val="479"/>
              </a:spcBef>
              <a:buClr>
                <a:srgbClr val="A09781"/>
              </a:buClr>
              <a:buSzPct val="76000"/>
              <a:buFont typeface="Wingdings 2" charset="2"/>
              <a:buChar char=""/>
            </a:pPr>
            <a:r>
              <a:rPr lang="en-US" sz="3400" spc="-1" dirty="0">
                <a:solidFill>
                  <a:srgbClr val="C00000"/>
                </a:solidFill>
              </a:rPr>
              <a:t>Regular visits and presentations </a:t>
            </a:r>
            <a:r>
              <a:rPr lang="en-US" sz="3400" spc="-1" dirty="0">
                <a:solidFill>
                  <a:srgbClr val="000000"/>
                </a:solidFill>
              </a:rPr>
              <a:t>by representatives of OSCE </a:t>
            </a:r>
            <a:r>
              <a:rPr lang="en-US" sz="3400" spc="-1" dirty="0" err="1">
                <a:solidFill>
                  <a:srgbClr val="000000"/>
                </a:solidFill>
              </a:rPr>
              <a:t>pS</a:t>
            </a:r>
            <a:r>
              <a:rPr lang="en-US" sz="3400" spc="-1" dirty="0">
                <a:solidFill>
                  <a:srgbClr val="000000"/>
                </a:solidFill>
              </a:rPr>
              <a:t> and from OSCE institutions offer insights to students and guests of the Academy on various aspects of the security architecture in Central Asia and the wider region.</a:t>
            </a:r>
          </a:p>
          <a:p>
            <a:pPr marL="926370" lvl="1" indent="-457200">
              <a:lnSpc>
                <a:spcPct val="120000"/>
              </a:lnSpc>
              <a:spcBef>
                <a:spcPts val="479"/>
              </a:spcBef>
              <a:buClr>
                <a:srgbClr val="A09781"/>
              </a:buClr>
              <a:buSzPct val="76000"/>
              <a:buFont typeface="Wingdings" panose="05000000000000000000" pitchFamily="2" charset="2"/>
              <a:buChar char="Ø"/>
            </a:pPr>
            <a:r>
              <a:rPr lang="en-US" spc="-1" dirty="0">
                <a:solidFill>
                  <a:srgbClr val="000000"/>
                </a:solidFill>
              </a:rPr>
              <a:t>May 2018: SG </a:t>
            </a:r>
            <a:r>
              <a:rPr lang="en-US" spc="-1" dirty="0" err="1">
                <a:solidFill>
                  <a:srgbClr val="000000"/>
                </a:solidFill>
              </a:rPr>
              <a:t>Greminger</a:t>
            </a:r>
            <a:r>
              <a:rPr lang="en-US" spc="-1" dirty="0">
                <a:solidFill>
                  <a:srgbClr val="000000"/>
                </a:solidFill>
              </a:rPr>
              <a:t>; May 2018: Swedish AMB Camille; July 2018: Afghan AMB (OSCE Del) </a:t>
            </a:r>
            <a:r>
              <a:rPr lang="en-US" spc="-1" dirty="0" err="1">
                <a:solidFill>
                  <a:srgbClr val="000000"/>
                </a:solidFill>
              </a:rPr>
              <a:t>Ebrahimkhel</a:t>
            </a:r>
            <a:r>
              <a:rPr lang="en-US" spc="-1" dirty="0">
                <a:solidFill>
                  <a:srgbClr val="000000"/>
                </a:solidFill>
              </a:rPr>
              <a:t>; Oct 2018: Head of Institute of Diplomacy of Afghan MFA, Dr </a:t>
            </a:r>
            <a:r>
              <a:rPr lang="en-US" spc="-1" dirty="0" err="1">
                <a:solidFill>
                  <a:srgbClr val="000000"/>
                </a:solidFill>
              </a:rPr>
              <a:t>Spinghar</a:t>
            </a:r>
            <a:endParaRPr lang="en-US" spc="-1" dirty="0">
              <a:solidFill>
                <a:srgbClr val="000000"/>
              </a:solidFill>
            </a:endParaRPr>
          </a:p>
          <a:p>
            <a:endParaRPr lang="en-US" dirty="0"/>
          </a:p>
        </p:txBody>
      </p:sp>
    </p:spTree>
    <p:extLst>
      <p:ext uri="{BB962C8B-B14F-4D97-AF65-F5344CB8AC3E}">
        <p14:creationId xmlns:p14="http://schemas.microsoft.com/office/powerpoint/2010/main" val="9852814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lstStyle/>
          <a:p>
            <a:pPr algn="ctr"/>
            <a:r>
              <a:rPr lang="de-DE" sz="4000" spc="-1" dirty="0"/>
              <a:t>Research &amp; Dialogue - Publications</a:t>
            </a:r>
            <a:endParaRPr lang="de-DE" sz="4000" spc="-1" dirty="0">
              <a:latin typeface="Arial"/>
            </a:endParaRPr>
          </a:p>
        </p:txBody>
      </p:sp>
      <p:sp>
        <p:nvSpPr>
          <p:cNvPr id="4" name="Text Placeholder 3"/>
          <p:cNvSpPr>
            <a:spLocks noGrp="1"/>
          </p:cNvSpPr>
          <p:nvPr>
            <p:ph type="body" sz="quarter" idx="14"/>
          </p:nvPr>
        </p:nvSpPr>
        <p:spPr>
          <a:xfrm>
            <a:off x="533400" y="1524000"/>
            <a:ext cx="3581400" cy="5105400"/>
          </a:xfrm>
        </p:spPr>
        <p:txBody>
          <a:bodyPr>
            <a:normAutofit fontScale="40000" lnSpcReduction="20000"/>
          </a:bodyPr>
          <a:lstStyle/>
          <a:p>
            <a:pPr marL="69120" indent="0">
              <a:lnSpc>
                <a:spcPct val="120000"/>
              </a:lnSpc>
              <a:spcBef>
                <a:spcPts val="479"/>
              </a:spcBef>
              <a:buClr>
                <a:srgbClr val="A09781"/>
              </a:buClr>
              <a:buSzPct val="76000"/>
              <a:buNone/>
            </a:pPr>
            <a:r>
              <a:rPr lang="en-US" spc="-1" dirty="0">
                <a:solidFill>
                  <a:srgbClr val="000000"/>
                </a:solidFill>
              </a:rPr>
              <a:t>In the reporting period several new publications were issued in English and Russian:</a:t>
            </a:r>
          </a:p>
          <a:p>
            <a:pPr marL="69120" indent="0">
              <a:lnSpc>
                <a:spcPct val="120000"/>
              </a:lnSpc>
              <a:spcBef>
                <a:spcPts val="479"/>
              </a:spcBef>
              <a:buClr>
                <a:srgbClr val="A09781"/>
              </a:buClr>
              <a:buSzPct val="76000"/>
              <a:buNone/>
            </a:pPr>
            <a:endParaRPr lang="en-US" spc="-1" dirty="0">
              <a:solidFill>
                <a:srgbClr val="000000"/>
              </a:solidFill>
            </a:endParaRPr>
          </a:p>
          <a:p>
            <a:pPr marL="343080" indent="-273960">
              <a:lnSpc>
                <a:spcPct val="120000"/>
              </a:lnSpc>
              <a:spcBef>
                <a:spcPts val="479"/>
              </a:spcBef>
              <a:buClr>
                <a:srgbClr val="A09781"/>
              </a:buClr>
              <a:buSzPct val="76000"/>
              <a:buFont typeface="Wingdings 2" charset="2"/>
              <a:buChar char=""/>
            </a:pPr>
            <a:r>
              <a:rPr lang="en-US" spc="-1" dirty="0">
                <a:solidFill>
                  <a:srgbClr val="000000"/>
                </a:solidFill>
              </a:rPr>
              <a:t>Policy Brief No.48: The Role of Russia in the Central Asian Security Architecture </a:t>
            </a:r>
            <a:r>
              <a:rPr lang="en-US" dirty="0"/>
              <a:t/>
            </a:r>
            <a:br>
              <a:rPr lang="en-US" dirty="0"/>
            </a:br>
            <a:r>
              <a:rPr lang="en-US" spc="-1" dirty="0">
                <a:solidFill>
                  <a:srgbClr val="000000"/>
                </a:solidFill>
              </a:rPr>
              <a:t>By Fabio </a:t>
            </a:r>
            <a:r>
              <a:rPr lang="en-US" spc="-1" dirty="0" err="1">
                <a:solidFill>
                  <a:srgbClr val="000000"/>
                </a:solidFill>
              </a:rPr>
              <a:t>Indeo</a:t>
            </a:r>
            <a:r>
              <a:rPr lang="en-US" dirty="0"/>
              <a:t/>
            </a:r>
            <a:br>
              <a:rPr lang="en-US" dirty="0"/>
            </a:br>
            <a:r>
              <a:rPr lang="en-US" spc="-1" dirty="0">
                <a:solidFill>
                  <a:srgbClr val="000000"/>
                </a:solidFill>
              </a:rPr>
              <a:t>(also in Russian available)</a:t>
            </a:r>
          </a:p>
          <a:p>
            <a:pPr marL="343080" indent="-273960">
              <a:lnSpc>
                <a:spcPct val="120000"/>
              </a:lnSpc>
              <a:spcBef>
                <a:spcPts val="479"/>
              </a:spcBef>
              <a:buClr>
                <a:srgbClr val="A09781"/>
              </a:buClr>
              <a:buSzPct val="76000"/>
              <a:buFont typeface="Wingdings 2" charset="2"/>
              <a:buChar char=""/>
            </a:pPr>
            <a:endParaRPr lang="en-US" spc="-1" dirty="0">
              <a:solidFill>
                <a:srgbClr val="000000"/>
              </a:solidFill>
            </a:endParaRPr>
          </a:p>
          <a:p>
            <a:pPr marL="343080" indent="-273960">
              <a:lnSpc>
                <a:spcPct val="120000"/>
              </a:lnSpc>
              <a:spcBef>
                <a:spcPts val="479"/>
              </a:spcBef>
              <a:buClr>
                <a:srgbClr val="A09781"/>
              </a:buClr>
              <a:buSzPct val="76000"/>
              <a:buFont typeface="Wingdings 2" charset="2"/>
              <a:buChar char=""/>
            </a:pPr>
            <a:r>
              <a:rPr lang="en-US" spc="-1" dirty="0">
                <a:solidFill>
                  <a:srgbClr val="000000"/>
                </a:solidFill>
              </a:rPr>
              <a:t>Policy Brief No.49: Regional Integration as an Energy Security Strategy: Lessons for Central Asia from Europe’s Efforts towards Security of Supply through Regulatory Integration</a:t>
            </a:r>
            <a:r>
              <a:rPr lang="en-US" dirty="0"/>
              <a:t/>
            </a:r>
            <a:br>
              <a:rPr lang="en-US" dirty="0"/>
            </a:br>
            <a:r>
              <a:rPr lang="en-US" spc="-1" dirty="0">
                <a:solidFill>
                  <a:srgbClr val="000000"/>
                </a:solidFill>
              </a:rPr>
              <a:t>By Richard Wheeler</a:t>
            </a:r>
          </a:p>
          <a:p>
            <a:pPr marL="343080" indent="-273960">
              <a:lnSpc>
                <a:spcPct val="120000"/>
              </a:lnSpc>
              <a:spcBef>
                <a:spcPts val="479"/>
              </a:spcBef>
              <a:buClr>
                <a:srgbClr val="A09781"/>
              </a:buClr>
              <a:buSzPct val="76000"/>
              <a:buFont typeface="Wingdings 2" charset="2"/>
              <a:buChar char=""/>
            </a:pPr>
            <a:endParaRPr lang="en-US" spc="-1" dirty="0">
              <a:solidFill>
                <a:srgbClr val="000000"/>
              </a:solidFill>
            </a:endParaRPr>
          </a:p>
          <a:p>
            <a:pPr marL="343080" indent="-273960">
              <a:lnSpc>
                <a:spcPct val="120000"/>
              </a:lnSpc>
              <a:spcBef>
                <a:spcPts val="479"/>
              </a:spcBef>
              <a:buClr>
                <a:srgbClr val="A09781"/>
              </a:buClr>
              <a:buSzPct val="76000"/>
              <a:buFont typeface="Wingdings 2" charset="2"/>
              <a:buChar char=""/>
            </a:pPr>
            <a:r>
              <a:rPr lang="ru-RU" spc="-1" dirty="0">
                <a:solidFill>
                  <a:srgbClr val="000000"/>
                </a:solidFill>
              </a:rPr>
              <a:t>Ежегодный сборник аналитических статей</a:t>
            </a:r>
            <a:endParaRPr lang="en-US" spc="-1" dirty="0">
              <a:solidFill>
                <a:srgbClr val="000000"/>
              </a:solidFill>
            </a:endParaRPr>
          </a:p>
          <a:p>
            <a:pPr marL="343080" indent="-273960">
              <a:lnSpc>
                <a:spcPct val="120000"/>
              </a:lnSpc>
              <a:spcBef>
                <a:spcPts val="479"/>
              </a:spcBef>
              <a:buClr>
                <a:srgbClr val="A09781"/>
              </a:buClr>
              <a:buSzPct val="76000"/>
              <a:buFont typeface="Wingdings 2" charset="2"/>
              <a:buChar char=""/>
            </a:pPr>
            <a:endParaRPr lang="en-US" spc="-1" dirty="0">
              <a:solidFill>
                <a:srgbClr val="000000"/>
              </a:solidFill>
            </a:endParaRPr>
          </a:p>
          <a:p>
            <a:pPr marL="343080" indent="-273960">
              <a:lnSpc>
                <a:spcPct val="120000"/>
              </a:lnSpc>
              <a:spcBef>
                <a:spcPts val="479"/>
              </a:spcBef>
              <a:buClr>
                <a:srgbClr val="A09781"/>
              </a:buClr>
              <a:buSzPct val="76000"/>
              <a:buFont typeface="Wingdings 2" charset="2"/>
              <a:buChar char=""/>
            </a:pPr>
            <a:r>
              <a:rPr lang="en-US" spc="-1" dirty="0">
                <a:solidFill>
                  <a:srgbClr val="000000"/>
                </a:solidFill>
              </a:rPr>
              <a:t>Academy Papers #2, «</a:t>
            </a:r>
            <a:r>
              <a:rPr lang="ru-RU" spc="-1" dirty="0">
                <a:solidFill>
                  <a:srgbClr val="000000"/>
                </a:solidFill>
              </a:rPr>
              <a:t>Утечка или приток мозгов? Образование, миграция и развитие в Центральной Азии»</a:t>
            </a:r>
            <a:r>
              <a:rPr lang="ru-RU" dirty="0"/>
              <a:t/>
            </a:r>
            <a:br>
              <a:rPr lang="ru-RU" dirty="0"/>
            </a:br>
            <a:endParaRPr lang="ru-RU" spc="-1" dirty="0">
              <a:solidFill>
                <a:srgbClr val="000000"/>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72000" y="1382430"/>
            <a:ext cx="1537714" cy="2171191"/>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44430" y="4592738"/>
            <a:ext cx="1535665" cy="2171191"/>
          </a:xfrm>
          <a:prstGeom prst="rect">
            <a:avLst/>
          </a:prstGeom>
        </p:spPr>
      </p:pic>
      <p:pic>
        <p:nvPicPr>
          <p:cNvPr id="2050" name="Picture 2" descr="http://osce-academy.net/upload/image/Brain_drain_rus.jpg">
            <a:extLst>
              <a:ext uri="{FF2B5EF4-FFF2-40B4-BE49-F238E27FC236}">
                <a16:creationId xmlns="" xmlns:a16="http://schemas.microsoft.com/office/drawing/2014/main" id="{F5FBA514-7360-4B22-BA5A-21B00FFE185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8964" y="2361116"/>
            <a:ext cx="1724378"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osce-academy.net/upload/image/Brain_drain_eng.jpg">
            <a:extLst>
              <a:ext uri="{FF2B5EF4-FFF2-40B4-BE49-F238E27FC236}">
                <a16:creationId xmlns="" xmlns:a16="http://schemas.microsoft.com/office/drawing/2014/main" id="{23133A41-F963-43E6-BF94-214EE1FEA87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23031" y="4209987"/>
            <a:ext cx="1725490" cy="243997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33474" y="2844492"/>
            <a:ext cx="1562637" cy="2209800"/>
          </a:xfrm>
          <a:prstGeom prst="rect">
            <a:avLst/>
          </a:prstGeom>
        </p:spPr>
      </p:pic>
      <p:pic>
        <p:nvPicPr>
          <p:cNvPr id="2" name="Picture 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37347" y="1325025"/>
            <a:ext cx="1477438" cy="2286000"/>
          </a:xfrm>
          <a:prstGeom prst="rect">
            <a:avLst/>
          </a:prstGeom>
        </p:spPr>
      </p:pic>
    </p:spTree>
    <p:extLst>
      <p:ext uri="{BB962C8B-B14F-4D97-AF65-F5344CB8AC3E}">
        <p14:creationId xmlns:p14="http://schemas.microsoft.com/office/powerpoint/2010/main" val="21449508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lstStyle/>
          <a:p>
            <a:pPr algn="ctr"/>
            <a:r>
              <a:rPr lang="en-US" sz="4000" spc="-1" dirty="0"/>
              <a:t>Research &amp; Dialogue - Developments</a:t>
            </a:r>
            <a:endParaRPr lang="en-US" sz="4000" spc="-1" dirty="0">
              <a:solidFill>
                <a:srgbClr val="000000"/>
              </a:solidFill>
            </a:endParaRPr>
          </a:p>
        </p:txBody>
      </p:sp>
      <p:sp>
        <p:nvSpPr>
          <p:cNvPr id="4" name="Text Placeholder 3"/>
          <p:cNvSpPr>
            <a:spLocks noGrp="1"/>
          </p:cNvSpPr>
          <p:nvPr>
            <p:ph type="body" sz="quarter" idx="14"/>
          </p:nvPr>
        </p:nvSpPr>
        <p:spPr>
          <a:xfrm>
            <a:off x="457200" y="1447800"/>
            <a:ext cx="8158163" cy="4953000"/>
          </a:xfrm>
        </p:spPr>
        <p:txBody>
          <a:bodyPr>
            <a:normAutofit lnSpcReduction="10000"/>
          </a:bodyPr>
          <a:lstStyle/>
          <a:p>
            <a:pPr marL="343080" indent="-273960">
              <a:lnSpc>
                <a:spcPct val="120000"/>
              </a:lnSpc>
              <a:spcBef>
                <a:spcPts val="479"/>
              </a:spcBef>
              <a:buClr>
                <a:srgbClr val="A09781"/>
              </a:buClr>
              <a:buSzPct val="76000"/>
              <a:buFont typeface="Wingdings 2" charset="2"/>
              <a:buChar char=""/>
            </a:pPr>
            <a:r>
              <a:rPr lang="en-US" sz="1900" spc="-1" dirty="0">
                <a:solidFill>
                  <a:srgbClr val="37302A"/>
                </a:solidFill>
              </a:rPr>
              <a:t>Associate Research Fellowships</a:t>
            </a:r>
            <a:endParaRPr lang="en-US" sz="1900" spc="-1" dirty="0">
              <a:solidFill>
                <a:srgbClr val="000000"/>
              </a:solidFill>
            </a:endParaRPr>
          </a:p>
          <a:p>
            <a:pPr marL="754920" lvl="1">
              <a:lnSpc>
                <a:spcPct val="120000"/>
              </a:lnSpc>
              <a:spcBef>
                <a:spcPts val="479"/>
              </a:spcBef>
              <a:buClr>
                <a:srgbClr val="A09781"/>
              </a:buClr>
              <a:buSzPct val="76000"/>
              <a:buFont typeface="Wingdings" panose="05000000000000000000" pitchFamily="2" charset="2"/>
              <a:buChar char="Ø"/>
            </a:pPr>
            <a:r>
              <a:rPr lang="en-US" sz="1500" spc="-1" dirty="0">
                <a:solidFill>
                  <a:srgbClr val="37302A"/>
                </a:solidFill>
              </a:rPr>
              <a:t>Academy as place to conduct research / organize field studies in Central Asia </a:t>
            </a:r>
            <a:endParaRPr lang="en-US" sz="1500" spc="-1" dirty="0">
              <a:solidFill>
                <a:srgbClr val="000000"/>
              </a:solidFill>
            </a:endParaRPr>
          </a:p>
          <a:p>
            <a:pPr marL="754920" lvl="1">
              <a:lnSpc>
                <a:spcPct val="120000"/>
              </a:lnSpc>
              <a:spcBef>
                <a:spcPts val="479"/>
              </a:spcBef>
              <a:buClr>
                <a:srgbClr val="A09781"/>
              </a:buClr>
              <a:buSzPct val="76000"/>
              <a:buFont typeface="Wingdings" panose="05000000000000000000" pitchFamily="2" charset="2"/>
              <a:buChar char="Ø"/>
            </a:pPr>
            <a:r>
              <a:rPr lang="en-US" sz="1500" spc="-1" dirty="0">
                <a:solidFill>
                  <a:srgbClr val="C00000"/>
                </a:solidFill>
              </a:rPr>
              <a:t>Five</a:t>
            </a:r>
            <a:r>
              <a:rPr lang="en-US" sz="1500" spc="-1" dirty="0">
                <a:solidFill>
                  <a:srgbClr val="37302A"/>
                </a:solidFill>
              </a:rPr>
              <a:t> Associate Research Fellows since December 2017</a:t>
            </a:r>
          </a:p>
          <a:p>
            <a:pPr marL="754920" lvl="1">
              <a:lnSpc>
                <a:spcPct val="120000"/>
              </a:lnSpc>
              <a:spcBef>
                <a:spcPts val="479"/>
              </a:spcBef>
              <a:buClr>
                <a:srgbClr val="A09781"/>
              </a:buClr>
              <a:buSzPct val="76000"/>
              <a:buFont typeface="Wingdings" panose="05000000000000000000" pitchFamily="2" charset="2"/>
              <a:buChar char="Ø"/>
            </a:pPr>
            <a:endParaRPr lang="en-US" sz="1500" spc="-1" dirty="0">
              <a:solidFill>
                <a:srgbClr val="000000"/>
              </a:solidFill>
            </a:endParaRPr>
          </a:p>
          <a:p>
            <a:pPr marL="343080" indent="-273960">
              <a:lnSpc>
                <a:spcPct val="120000"/>
              </a:lnSpc>
              <a:spcBef>
                <a:spcPts val="479"/>
              </a:spcBef>
              <a:buClr>
                <a:srgbClr val="A09781"/>
              </a:buClr>
              <a:buSzPct val="76000"/>
              <a:buFont typeface="Wingdings 2" charset="2"/>
              <a:buChar char=""/>
            </a:pPr>
            <a:r>
              <a:rPr lang="en-US" sz="1900" spc="-1" dirty="0">
                <a:solidFill>
                  <a:srgbClr val="37302A"/>
                </a:solidFill>
              </a:rPr>
              <a:t>Horizon 2020</a:t>
            </a:r>
          </a:p>
          <a:p>
            <a:pPr marL="812070" lvl="1">
              <a:lnSpc>
                <a:spcPct val="120000"/>
              </a:lnSpc>
              <a:spcBef>
                <a:spcPts val="479"/>
              </a:spcBef>
              <a:buClr>
                <a:srgbClr val="A09781"/>
              </a:buClr>
              <a:buSzPct val="76000"/>
              <a:buFont typeface="Wingdings" panose="05000000000000000000" pitchFamily="2" charset="2"/>
              <a:buChar char="Ø"/>
            </a:pPr>
            <a:r>
              <a:rPr lang="en-US" sz="1500" spc="-1" dirty="0">
                <a:solidFill>
                  <a:srgbClr val="37302A"/>
                </a:solidFill>
              </a:rPr>
              <a:t>Academy is part of a consortium (lead by SOAS/</a:t>
            </a:r>
            <a:r>
              <a:rPr lang="en-US" sz="1500" spc="-1" dirty="0" err="1">
                <a:solidFill>
                  <a:srgbClr val="37302A"/>
                </a:solidFill>
              </a:rPr>
              <a:t>UoL</a:t>
            </a:r>
            <a:r>
              <a:rPr lang="en-US" sz="1500" spc="-1" dirty="0">
                <a:solidFill>
                  <a:srgbClr val="37302A"/>
                </a:solidFill>
              </a:rPr>
              <a:t>) that successfully applied with research project </a:t>
            </a:r>
            <a:r>
              <a:rPr lang="en-US" sz="1500" spc="-1" dirty="0">
                <a:solidFill>
                  <a:srgbClr val="C00000"/>
                </a:solidFill>
              </a:rPr>
              <a:t>AGRUMIG</a:t>
            </a:r>
            <a:r>
              <a:rPr lang="en-US" sz="1500" spc="-1" dirty="0">
                <a:solidFill>
                  <a:srgbClr val="37302A"/>
                </a:solidFill>
              </a:rPr>
              <a:t> – studying the interrelation between agriculture &amp; migration</a:t>
            </a:r>
          </a:p>
          <a:p>
            <a:pPr marL="1212120" lvl="2">
              <a:lnSpc>
                <a:spcPct val="120000"/>
              </a:lnSpc>
              <a:spcBef>
                <a:spcPts val="479"/>
              </a:spcBef>
              <a:buClr>
                <a:srgbClr val="A09781"/>
              </a:buClr>
              <a:buSzPct val="76000"/>
              <a:buFont typeface="Wingdings" panose="05000000000000000000" pitchFamily="2" charset="2"/>
              <a:buChar char="Ø"/>
            </a:pPr>
            <a:r>
              <a:rPr lang="en-US" sz="1400" spc="-1" dirty="0">
                <a:solidFill>
                  <a:srgbClr val="37302A"/>
                </a:solidFill>
              </a:rPr>
              <a:t>Academy acts as policy impact partner</a:t>
            </a:r>
          </a:p>
          <a:p>
            <a:pPr marL="1212120" lvl="2">
              <a:lnSpc>
                <a:spcPct val="120000"/>
              </a:lnSpc>
              <a:spcBef>
                <a:spcPts val="479"/>
              </a:spcBef>
              <a:buClr>
                <a:srgbClr val="A09781"/>
              </a:buClr>
              <a:buSzPct val="76000"/>
              <a:buFont typeface="Wingdings" panose="05000000000000000000" pitchFamily="2" charset="2"/>
              <a:buChar char="Ø"/>
            </a:pPr>
            <a:endParaRPr lang="en-US" sz="1900" spc="-1" dirty="0">
              <a:solidFill>
                <a:srgbClr val="37302A"/>
              </a:solidFill>
            </a:endParaRPr>
          </a:p>
          <a:p>
            <a:pPr marL="343080" indent="-273960">
              <a:lnSpc>
                <a:spcPct val="120000"/>
              </a:lnSpc>
              <a:spcBef>
                <a:spcPts val="479"/>
              </a:spcBef>
              <a:buClr>
                <a:srgbClr val="A09781"/>
              </a:buClr>
              <a:buSzPct val="76000"/>
              <a:buFont typeface="Wingdings 2" charset="2"/>
              <a:buChar char=""/>
            </a:pPr>
            <a:r>
              <a:rPr lang="en-US" sz="1900" spc="-1" dirty="0">
                <a:solidFill>
                  <a:srgbClr val="37302A"/>
                </a:solidFill>
              </a:rPr>
              <a:t>Upcoming Projects</a:t>
            </a:r>
            <a:endParaRPr lang="en-US" sz="1900" spc="-1" dirty="0">
              <a:solidFill>
                <a:srgbClr val="000000"/>
              </a:solidFill>
            </a:endParaRPr>
          </a:p>
          <a:p>
            <a:pPr marL="812070" lvl="1">
              <a:lnSpc>
                <a:spcPct val="120000"/>
              </a:lnSpc>
              <a:spcBef>
                <a:spcPts val="479"/>
              </a:spcBef>
              <a:buClr>
                <a:srgbClr val="A09781"/>
              </a:buClr>
              <a:buSzPct val="76000"/>
              <a:buFont typeface="Wingdings" panose="05000000000000000000" pitchFamily="2" charset="2"/>
              <a:buChar char="Ø"/>
            </a:pPr>
            <a:r>
              <a:rPr lang="en-US" sz="1500" spc="-1" dirty="0">
                <a:solidFill>
                  <a:srgbClr val="C00000"/>
                </a:solidFill>
              </a:rPr>
              <a:t>Marburg University </a:t>
            </a:r>
            <a:r>
              <a:rPr lang="en-US" sz="1500" spc="-1" dirty="0">
                <a:solidFill>
                  <a:srgbClr val="37302A"/>
                </a:solidFill>
              </a:rPr>
              <a:t>– Consortium to apply for research with LOEWE project (Regions of Conflict in Eastern Europe)</a:t>
            </a:r>
          </a:p>
          <a:p>
            <a:pPr marL="812070" lvl="1">
              <a:lnSpc>
                <a:spcPct val="120000"/>
              </a:lnSpc>
              <a:spcBef>
                <a:spcPts val="479"/>
              </a:spcBef>
              <a:buClr>
                <a:srgbClr val="A09781"/>
              </a:buClr>
              <a:buSzPct val="76000"/>
              <a:buFont typeface="Wingdings" panose="05000000000000000000" pitchFamily="2" charset="2"/>
              <a:buChar char="Ø"/>
            </a:pPr>
            <a:r>
              <a:rPr lang="en-US" sz="1500" spc="-1" dirty="0">
                <a:solidFill>
                  <a:srgbClr val="C00000"/>
                </a:solidFill>
              </a:rPr>
              <a:t>OSCE Network </a:t>
            </a:r>
            <a:r>
              <a:rPr lang="en-US" sz="1500" spc="-1" dirty="0">
                <a:solidFill>
                  <a:srgbClr val="37302A"/>
                </a:solidFill>
              </a:rPr>
              <a:t>– Workshop on Human Rights / Democratization</a:t>
            </a:r>
          </a:p>
          <a:p>
            <a:pPr marL="812070" lvl="1">
              <a:lnSpc>
                <a:spcPct val="120000"/>
              </a:lnSpc>
              <a:spcBef>
                <a:spcPts val="479"/>
              </a:spcBef>
              <a:buClr>
                <a:srgbClr val="A09781"/>
              </a:buClr>
              <a:buSzPct val="76000"/>
              <a:buFont typeface="Wingdings" panose="05000000000000000000" pitchFamily="2" charset="2"/>
              <a:buChar char="Ø"/>
            </a:pPr>
            <a:r>
              <a:rPr lang="en-US" sz="1500" spc="-1" dirty="0">
                <a:solidFill>
                  <a:srgbClr val="37302A"/>
                </a:solidFill>
              </a:rPr>
              <a:t>‘Global Issues / Integrating Different Perspectives on Social Inequality’ (Volkswagen Foundation; </a:t>
            </a:r>
            <a:r>
              <a:rPr lang="en-US" sz="1500" spc="-1" dirty="0" err="1">
                <a:solidFill>
                  <a:srgbClr val="37302A"/>
                </a:solidFill>
              </a:rPr>
              <a:t>novonodirsk</a:t>
            </a:r>
            <a:r>
              <a:rPr lang="en-US" sz="1500" spc="-1" dirty="0">
                <a:solidFill>
                  <a:srgbClr val="37302A"/>
                </a:solidFill>
              </a:rPr>
              <a:t> </a:t>
            </a:r>
            <a:r>
              <a:rPr lang="en-US" sz="1500" spc="-1" dirty="0" err="1">
                <a:solidFill>
                  <a:srgbClr val="37302A"/>
                </a:solidFill>
              </a:rPr>
              <a:t>fonden</a:t>
            </a:r>
            <a:r>
              <a:rPr lang="en-US" sz="1500" spc="-1" dirty="0">
                <a:solidFill>
                  <a:srgbClr val="37302A"/>
                </a:solidFill>
              </a:rPr>
              <a:t>; </a:t>
            </a:r>
            <a:r>
              <a:rPr lang="en-US" sz="1500" spc="-1" dirty="0" err="1">
                <a:solidFill>
                  <a:srgbClr val="37302A"/>
                </a:solidFill>
              </a:rPr>
              <a:t>Riksbankens</a:t>
            </a:r>
            <a:r>
              <a:rPr lang="en-US" sz="1500" spc="-1" dirty="0">
                <a:solidFill>
                  <a:srgbClr val="37302A"/>
                </a:solidFill>
              </a:rPr>
              <a:t> </a:t>
            </a:r>
            <a:r>
              <a:rPr lang="en-US" sz="1500" spc="-1" dirty="0" err="1">
                <a:solidFill>
                  <a:srgbClr val="37302A"/>
                </a:solidFill>
              </a:rPr>
              <a:t>Jubileumsfond</a:t>
            </a:r>
            <a:r>
              <a:rPr lang="en-US" sz="1500" spc="-1" dirty="0">
                <a:solidFill>
                  <a:srgbClr val="37302A"/>
                </a:solidFill>
              </a:rPr>
              <a:t>; </a:t>
            </a:r>
            <a:r>
              <a:rPr lang="en-US" sz="1500" spc="-1" dirty="0" err="1">
                <a:solidFill>
                  <a:srgbClr val="37302A"/>
                </a:solidFill>
              </a:rPr>
              <a:t>Compagnia</a:t>
            </a:r>
            <a:r>
              <a:rPr lang="en-US" sz="1500" spc="-1" dirty="0">
                <a:solidFill>
                  <a:srgbClr val="37302A"/>
                </a:solidFill>
              </a:rPr>
              <a:t> di </a:t>
            </a:r>
            <a:r>
              <a:rPr lang="en-US" sz="1500" spc="-1" dirty="0" err="1">
                <a:solidFill>
                  <a:srgbClr val="37302A"/>
                </a:solidFill>
              </a:rPr>
              <a:t>SanPaolo</a:t>
            </a:r>
            <a:r>
              <a:rPr lang="en-US" sz="1500" spc="-1" dirty="0">
                <a:solidFill>
                  <a:srgbClr val="37302A"/>
                </a:solidFill>
              </a:rPr>
              <a:t>)</a:t>
            </a:r>
            <a:endParaRPr lang="en-US" sz="1500" spc="-1" dirty="0">
              <a:solidFill>
                <a:srgbClr val="000000"/>
              </a:solidFill>
            </a:endParaRPr>
          </a:p>
          <a:p>
            <a:endParaRPr lang="en-US" dirty="0"/>
          </a:p>
        </p:txBody>
      </p:sp>
    </p:spTree>
    <p:extLst>
      <p:ext uri="{BB962C8B-B14F-4D97-AF65-F5344CB8AC3E}">
        <p14:creationId xmlns:p14="http://schemas.microsoft.com/office/powerpoint/2010/main" val="16025408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09600" y="0"/>
            <a:ext cx="8005763" cy="1219200"/>
          </a:xfrm>
        </p:spPr>
        <p:txBody>
          <a:bodyPr anchor="ctr"/>
          <a:lstStyle/>
          <a:p>
            <a:pPr algn="ctr"/>
            <a:r>
              <a:rPr lang="en-US" sz="4000" spc="-1" dirty="0">
                <a:solidFill>
                  <a:srgbClr val="960000"/>
                </a:solidFill>
                <a:latin typeface="+mj-lt"/>
              </a:rPr>
              <a:t>Introduction</a:t>
            </a:r>
            <a:endParaRPr lang="en-US" sz="4000" spc="-1" dirty="0">
              <a:solidFill>
                <a:srgbClr val="000000"/>
              </a:solidFill>
              <a:latin typeface="+mj-lt"/>
            </a:endParaRPr>
          </a:p>
        </p:txBody>
      </p:sp>
      <p:sp>
        <p:nvSpPr>
          <p:cNvPr id="4" name="Text Placeholder 3"/>
          <p:cNvSpPr>
            <a:spLocks noGrp="1"/>
          </p:cNvSpPr>
          <p:nvPr>
            <p:ph type="body" sz="quarter" idx="14"/>
          </p:nvPr>
        </p:nvSpPr>
        <p:spPr>
          <a:xfrm>
            <a:off x="457201" y="1524000"/>
            <a:ext cx="8158162" cy="4876800"/>
          </a:xfrm>
        </p:spPr>
        <p:txBody>
          <a:bodyPr>
            <a:normAutofit fontScale="70000" lnSpcReduction="20000"/>
          </a:bodyPr>
          <a:lstStyle/>
          <a:p>
            <a:pPr marL="343080" indent="-273960">
              <a:lnSpc>
                <a:spcPct val="120000"/>
              </a:lnSpc>
              <a:spcBef>
                <a:spcPts val="479"/>
              </a:spcBef>
              <a:buClr>
                <a:srgbClr val="A09781"/>
              </a:buClr>
              <a:buSzPct val="76000"/>
              <a:buFont typeface="Wingdings 2" charset="2"/>
              <a:buChar char=""/>
            </a:pPr>
            <a:r>
              <a:rPr lang="en-US" sz="2400" spc="-1" dirty="0">
                <a:solidFill>
                  <a:srgbClr val="37302A"/>
                </a:solidFill>
              </a:rPr>
              <a:t>Funding</a:t>
            </a:r>
          </a:p>
          <a:p>
            <a:pPr marL="640080" lvl="1" indent="-273960">
              <a:lnSpc>
                <a:spcPct val="120000"/>
              </a:lnSpc>
              <a:spcBef>
                <a:spcPts val="439"/>
              </a:spcBef>
              <a:buClr>
                <a:srgbClr val="A09781"/>
              </a:buClr>
              <a:buSzPct val="76000"/>
              <a:buFont typeface="Wingdings" charset="2"/>
              <a:buChar char=""/>
            </a:pPr>
            <a:r>
              <a:rPr lang="en-US" sz="2200" spc="-1" dirty="0">
                <a:solidFill>
                  <a:srgbClr val="37302A"/>
                </a:solidFill>
              </a:rPr>
              <a:t>Budget 2018; Unified Budget; Extra-budgetary Funding; Third-Party Funding</a:t>
            </a:r>
          </a:p>
          <a:p>
            <a:pPr marL="343080" indent="-273960">
              <a:lnSpc>
                <a:spcPct val="120000"/>
              </a:lnSpc>
              <a:spcBef>
                <a:spcPts val="479"/>
              </a:spcBef>
              <a:buClr>
                <a:srgbClr val="A09781"/>
              </a:buClr>
              <a:buSzPct val="76000"/>
              <a:buFont typeface="Wingdings 2" charset="2"/>
              <a:buChar char=""/>
            </a:pPr>
            <a:r>
              <a:rPr lang="en-US" sz="2400" spc="-1" dirty="0">
                <a:solidFill>
                  <a:srgbClr val="37302A"/>
                </a:solidFill>
              </a:rPr>
              <a:t>Administrative Reforms</a:t>
            </a:r>
          </a:p>
          <a:p>
            <a:pPr marL="640080" lvl="1" indent="-273960">
              <a:lnSpc>
                <a:spcPct val="120000"/>
              </a:lnSpc>
              <a:spcBef>
                <a:spcPts val="439"/>
              </a:spcBef>
              <a:buClr>
                <a:srgbClr val="A09781"/>
              </a:buClr>
              <a:buSzPct val="76000"/>
              <a:buFont typeface="Wingdings" charset="2"/>
              <a:buChar char=""/>
            </a:pPr>
            <a:r>
              <a:rPr lang="en-US" sz="2200" spc="-1" dirty="0">
                <a:solidFill>
                  <a:srgbClr val="37302A"/>
                </a:solidFill>
              </a:rPr>
              <a:t>Accounting Policy; HR policy; Charter of the Academy</a:t>
            </a:r>
          </a:p>
          <a:p>
            <a:pPr marL="343080" indent="-273960">
              <a:lnSpc>
                <a:spcPct val="120000"/>
              </a:lnSpc>
              <a:spcBef>
                <a:spcPts val="479"/>
              </a:spcBef>
              <a:buClr>
                <a:srgbClr val="A09781"/>
              </a:buClr>
              <a:buSzPct val="76000"/>
              <a:buFont typeface="Wingdings 2" charset="2"/>
              <a:buChar char=""/>
            </a:pPr>
            <a:r>
              <a:rPr lang="en-US" sz="2400" spc="-1" dirty="0">
                <a:solidFill>
                  <a:srgbClr val="37302A"/>
                </a:solidFill>
              </a:rPr>
              <a:t>Master </a:t>
            </a:r>
            <a:r>
              <a:rPr lang="en-US" sz="2400" spc="-1" dirty="0" err="1">
                <a:solidFill>
                  <a:srgbClr val="37302A"/>
                </a:solidFill>
              </a:rPr>
              <a:t>Programmes</a:t>
            </a:r>
            <a:endParaRPr lang="en-US" sz="2400" spc="-1" dirty="0">
              <a:solidFill>
                <a:srgbClr val="37302A"/>
              </a:solidFill>
            </a:endParaRPr>
          </a:p>
          <a:p>
            <a:pPr marL="640080" lvl="1" indent="-273960">
              <a:lnSpc>
                <a:spcPct val="120000"/>
              </a:lnSpc>
              <a:spcBef>
                <a:spcPts val="439"/>
              </a:spcBef>
              <a:buClr>
                <a:srgbClr val="A09781"/>
              </a:buClr>
              <a:buSzPct val="76000"/>
              <a:buFont typeface="Wingdings" charset="2"/>
              <a:buChar char=""/>
            </a:pPr>
            <a:r>
              <a:rPr lang="en-US" sz="2200" spc="-1" dirty="0">
                <a:solidFill>
                  <a:srgbClr val="37302A"/>
                </a:solidFill>
              </a:rPr>
              <a:t>Applications &amp; Enrollment; Summer School; Admission 2019; Internships; </a:t>
            </a:r>
            <a:r>
              <a:rPr lang="en-US" sz="2200" spc="-1" dirty="0" err="1">
                <a:solidFill>
                  <a:srgbClr val="37302A"/>
                </a:solidFill>
              </a:rPr>
              <a:t>Programme</a:t>
            </a:r>
            <a:r>
              <a:rPr lang="en-US" sz="2200" spc="-1" dirty="0">
                <a:solidFill>
                  <a:srgbClr val="37302A"/>
                </a:solidFill>
              </a:rPr>
              <a:t> Development</a:t>
            </a:r>
          </a:p>
          <a:p>
            <a:pPr marL="343080" indent="-273960">
              <a:lnSpc>
                <a:spcPct val="120000"/>
              </a:lnSpc>
              <a:spcBef>
                <a:spcPts val="479"/>
              </a:spcBef>
              <a:buClr>
                <a:srgbClr val="A09781"/>
              </a:buClr>
              <a:buSzPct val="76000"/>
              <a:buFont typeface="Wingdings 2" charset="2"/>
              <a:buChar char=""/>
            </a:pPr>
            <a:r>
              <a:rPr lang="en-US" sz="2400" spc="-1" dirty="0">
                <a:solidFill>
                  <a:srgbClr val="37302A"/>
                </a:solidFill>
              </a:rPr>
              <a:t>Faculty Development</a:t>
            </a:r>
          </a:p>
          <a:p>
            <a:pPr marL="640080" lvl="1" indent="-273960">
              <a:lnSpc>
                <a:spcPct val="120000"/>
              </a:lnSpc>
              <a:spcBef>
                <a:spcPts val="439"/>
              </a:spcBef>
              <a:buClr>
                <a:srgbClr val="A09781"/>
              </a:buClr>
              <a:buSzPct val="76000"/>
              <a:buFont typeface="Wingdings" charset="2"/>
              <a:buChar char=""/>
            </a:pPr>
            <a:r>
              <a:rPr lang="en-US" sz="2200" spc="-1" dirty="0">
                <a:solidFill>
                  <a:srgbClr val="37302A"/>
                </a:solidFill>
              </a:rPr>
              <a:t>Full-time positions; Visiting Lecturers; Capacity building &amp; PhD </a:t>
            </a:r>
            <a:r>
              <a:rPr lang="en-US" sz="2200" spc="-1" dirty="0" err="1">
                <a:solidFill>
                  <a:srgbClr val="37302A"/>
                </a:solidFill>
              </a:rPr>
              <a:t>programme</a:t>
            </a:r>
            <a:endParaRPr lang="en-US" sz="2200" spc="-1" dirty="0">
              <a:solidFill>
                <a:srgbClr val="37302A"/>
              </a:solidFill>
            </a:endParaRPr>
          </a:p>
          <a:p>
            <a:pPr marL="343080" indent="-273960">
              <a:lnSpc>
                <a:spcPct val="120000"/>
              </a:lnSpc>
              <a:spcBef>
                <a:spcPts val="479"/>
              </a:spcBef>
              <a:buClr>
                <a:srgbClr val="A09781"/>
              </a:buClr>
              <a:buSzPct val="76000"/>
              <a:buFont typeface="Wingdings 2" charset="2"/>
              <a:buChar char=""/>
            </a:pPr>
            <a:r>
              <a:rPr lang="en-US" sz="2400" spc="-1" dirty="0">
                <a:solidFill>
                  <a:srgbClr val="37302A"/>
                </a:solidFill>
              </a:rPr>
              <a:t>Research &amp; Dialogue</a:t>
            </a:r>
          </a:p>
          <a:p>
            <a:pPr marL="640080" lvl="1" indent="-273960">
              <a:lnSpc>
                <a:spcPct val="120000"/>
              </a:lnSpc>
              <a:spcBef>
                <a:spcPts val="439"/>
              </a:spcBef>
              <a:buClr>
                <a:srgbClr val="A09781"/>
              </a:buClr>
              <a:buSzPct val="76000"/>
              <a:buFont typeface="Wingdings" charset="2"/>
              <a:buChar char=""/>
            </a:pPr>
            <a:r>
              <a:rPr lang="en-US" sz="2200" spc="-1" dirty="0">
                <a:solidFill>
                  <a:srgbClr val="37302A"/>
                </a:solidFill>
              </a:rPr>
              <a:t>Conferences; Publications; ARF; Horizon 2020; Upcoming Projects</a:t>
            </a:r>
          </a:p>
          <a:p>
            <a:pPr marL="343080" indent="-273960">
              <a:lnSpc>
                <a:spcPct val="120000"/>
              </a:lnSpc>
              <a:spcBef>
                <a:spcPts val="479"/>
              </a:spcBef>
              <a:buClr>
                <a:srgbClr val="A09781"/>
              </a:buClr>
              <a:buSzPct val="76000"/>
              <a:buFont typeface="Wingdings 2" charset="2"/>
              <a:buChar char=""/>
            </a:pPr>
            <a:r>
              <a:rPr lang="en-US" sz="2400" spc="-1" dirty="0">
                <a:solidFill>
                  <a:srgbClr val="37302A"/>
                </a:solidFill>
              </a:rPr>
              <a:t>Professional Trainings &amp; Workshops</a:t>
            </a:r>
          </a:p>
          <a:p>
            <a:pPr marL="640080" lvl="1" indent="-273960">
              <a:lnSpc>
                <a:spcPct val="120000"/>
              </a:lnSpc>
              <a:spcBef>
                <a:spcPts val="439"/>
              </a:spcBef>
              <a:buClr>
                <a:srgbClr val="A09781"/>
              </a:buClr>
              <a:buSzPct val="76000"/>
              <a:buFont typeface="Wingdings" charset="2"/>
              <a:buChar char=""/>
            </a:pPr>
            <a:r>
              <a:rPr lang="en-US" sz="2200" spc="-1" dirty="0">
                <a:solidFill>
                  <a:srgbClr val="37302A"/>
                </a:solidFill>
              </a:rPr>
              <a:t>Cooperation with IWPR; Masterclass; Upcoming Projects</a:t>
            </a:r>
          </a:p>
          <a:p>
            <a:pPr marL="343080" indent="-273960">
              <a:lnSpc>
                <a:spcPct val="120000"/>
              </a:lnSpc>
              <a:spcBef>
                <a:spcPts val="479"/>
              </a:spcBef>
              <a:buClr>
                <a:srgbClr val="A09781"/>
              </a:buClr>
              <a:buSzPct val="76000"/>
              <a:buFont typeface="Wingdings 2" charset="2"/>
              <a:buChar char=""/>
            </a:pPr>
            <a:r>
              <a:rPr lang="en-US" sz="2400" spc="-1" dirty="0">
                <a:solidFill>
                  <a:srgbClr val="37302A"/>
                </a:solidFill>
              </a:rPr>
              <a:t>Alumni Affairs</a:t>
            </a:r>
          </a:p>
          <a:p>
            <a:pPr marL="640080" lvl="1" indent="-273960">
              <a:lnSpc>
                <a:spcPct val="120000"/>
              </a:lnSpc>
              <a:spcBef>
                <a:spcPts val="439"/>
              </a:spcBef>
              <a:buClr>
                <a:srgbClr val="A09781"/>
              </a:buClr>
              <a:buSzPct val="76000"/>
              <a:buFont typeface="Wingdings" charset="2"/>
              <a:buChar char=""/>
            </a:pPr>
            <a:r>
              <a:rPr lang="en-US" sz="2200" spc="-1" dirty="0">
                <a:solidFill>
                  <a:srgbClr val="37302A"/>
                </a:solidFill>
              </a:rPr>
              <a:t>Statistics; Travel Grants; Alumni Meetings &amp; Conferences</a:t>
            </a:r>
            <a:endParaRPr lang="en-US" dirty="0"/>
          </a:p>
        </p:txBody>
      </p:sp>
    </p:spTree>
    <p:extLst>
      <p:ext uri="{BB962C8B-B14F-4D97-AF65-F5344CB8AC3E}">
        <p14:creationId xmlns:p14="http://schemas.microsoft.com/office/powerpoint/2010/main" val="1970971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lstStyle/>
          <a:p>
            <a:pPr algn="ctr"/>
            <a:r>
              <a:rPr lang="en-US" sz="4000" spc="-1" dirty="0"/>
              <a:t>Professional Trainings &amp; Workshops</a:t>
            </a:r>
            <a:endParaRPr lang="en-US" sz="4000" spc="-1" dirty="0">
              <a:solidFill>
                <a:srgbClr val="000000"/>
              </a:solidFill>
            </a:endParaRPr>
          </a:p>
        </p:txBody>
      </p:sp>
      <p:sp>
        <p:nvSpPr>
          <p:cNvPr id="4" name="Text Placeholder 3"/>
          <p:cNvSpPr>
            <a:spLocks noGrp="1"/>
          </p:cNvSpPr>
          <p:nvPr>
            <p:ph type="body" sz="quarter" idx="14"/>
          </p:nvPr>
        </p:nvSpPr>
        <p:spPr>
          <a:xfrm>
            <a:off x="457200" y="1371600"/>
            <a:ext cx="8158162" cy="5029200"/>
          </a:xfrm>
        </p:spPr>
        <p:txBody>
          <a:bodyPr>
            <a:normAutofit fontScale="40000" lnSpcReduction="20000"/>
          </a:bodyPr>
          <a:lstStyle/>
          <a:p>
            <a:pPr marL="69120" indent="0">
              <a:lnSpc>
                <a:spcPct val="120000"/>
              </a:lnSpc>
              <a:spcBef>
                <a:spcPts val="479"/>
              </a:spcBef>
              <a:buClr>
                <a:srgbClr val="A09781"/>
              </a:buClr>
              <a:buSzPct val="76000"/>
              <a:buNone/>
            </a:pPr>
            <a:r>
              <a:rPr lang="en-US" sz="4400" b="1" i="1" spc="-1" dirty="0">
                <a:solidFill>
                  <a:srgbClr val="C00000"/>
                </a:solidFill>
              </a:rPr>
              <a:t>Professional Trainings</a:t>
            </a:r>
            <a:r>
              <a:rPr lang="en-US" sz="4400" spc="-1" dirty="0">
                <a:solidFill>
                  <a:srgbClr val="000000"/>
                </a:solidFill>
              </a:rPr>
              <a:t> are an integral part of the OSCE Academy programmatic activities. Several trainings are being offered on a regular basis:</a:t>
            </a:r>
          </a:p>
          <a:p>
            <a:pPr marL="343080" indent="-273960">
              <a:lnSpc>
                <a:spcPct val="120000"/>
              </a:lnSpc>
              <a:spcBef>
                <a:spcPts val="479"/>
              </a:spcBef>
              <a:buClr>
                <a:srgbClr val="A09781"/>
              </a:buClr>
              <a:buSzPct val="76000"/>
              <a:buFont typeface="Wingdings 2" charset="2"/>
              <a:buChar char=""/>
            </a:pPr>
            <a:endParaRPr lang="en-US" sz="4400" spc="-1" dirty="0">
              <a:solidFill>
                <a:srgbClr val="000000"/>
              </a:solidFill>
            </a:endParaRPr>
          </a:p>
          <a:p>
            <a:pPr marL="343080" indent="-273960">
              <a:lnSpc>
                <a:spcPct val="120000"/>
              </a:lnSpc>
              <a:spcBef>
                <a:spcPts val="479"/>
              </a:spcBef>
              <a:buClr>
                <a:srgbClr val="A09781"/>
              </a:buClr>
              <a:buSzPct val="76000"/>
              <a:buFont typeface="Wingdings 2" charset="2"/>
              <a:buChar char=""/>
            </a:pPr>
            <a:r>
              <a:rPr lang="en-US" sz="4500" spc="-1" dirty="0">
                <a:solidFill>
                  <a:srgbClr val="37302A"/>
                </a:solidFill>
              </a:rPr>
              <a:t>Certificate </a:t>
            </a:r>
            <a:r>
              <a:rPr lang="en-US" sz="4500" spc="-1" dirty="0" err="1">
                <a:solidFill>
                  <a:srgbClr val="37302A"/>
                </a:solidFill>
              </a:rPr>
              <a:t>Programmes</a:t>
            </a:r>
            <a:endParaRPr lang="en-US" sz="4500" spc="-1" dirty="0">
              <a:solidFill>
                <a:srgbClr val="000000"/>
              </a:solidFill>
            </a:endParaRPr>
          </a:p>
          <a:p>
            <a:pPr marL="743130" lvl="1" indent="-273960">
              <a:lnSpc>
                <a:spcPct val="120000"/>
              </a:lnSpc>
              <a:spcBef>
                <a:spcPts val="0"/>
              </a:spcBef>
              <a:buClr>
                <a:srgbClr val="A09781"/>
              </a:buClr>
              <a:buSzPct val="76000"/>
              <a:buFont typeface="Wingdings 2" charset="2"/>
              <a:buChar char=""/>
            </a:pPr>
            <a:r>
              <a:rPr lang="en-US" sz="3500" spc="-1" dirty="0">
                <a:solidFill>
                  <a:srgbClr val="960000"/>
                </a:solidFill>
              </a:rPr>
              <a:t>Certificate </a:t>
            </a:r>
            <a:r>
              <a:rPr lang="en-US" sz="3500" spc="-1" dirty="0" err="1">
                <a:solidFill>
                  <a:srgbClr val="960000"/>
                </a:solidFill>
              </a:rPr>
              <a:t>Programme</a:t>
            </a:r>
            <a:r>
              <a:rPr lang="en-US" sz="3500" spc="-1" dirty="0">
                <a:solidFill>
                  <a:srgbClr val="960000"/>
                </a:solidFill>
              </a:rPr>
              <a:t> on Human Rights and Conflict Sensitivity</a:t>
            </a:r>
            <a:r>
              <a:rPr lang="en-US" sz="3500" spc="-1" dirty="0">
                <a:solidFill>
                  <a:srgbClr val="37302A"/>
                </a:solidFill>
              </a:rPr>
              <a:t> &amp; </a:t>
            </a:r>
            <a:r>
              <a:rPr lang="en-US" sz="3500" spc="-1" dirty="0">
                <a:solidFill>
                  <a:srgbClr val="960000"/>
                </a:solidFill>
              </a:rPr>
              <a:t>Policy Paper Writing Seminar</a:t>
            </a:r>
            <a:endParaRPr lang="en-US" sz="3500" spc="-1" dirty="0">
              <a:solidFill>
                <a:srgbClr val="000000"/>
              </a:solidFill>
            </a:endParaRPr>
          </a:p>
          <a:p>
            <a:pPr marL="926370" lvl="1" indent="-457200">
              <a:lnSpc>
                <a:spcPct val="120000"/>
              </a:lnSpc>
              <a:spcBef>
                <a:spcPts val="0"/>
              </a:spcBef>
              <a:buClr>
                <a:srgbClr val="A09781"/>
              </a:buClr>
              <a:buSzPct val="76000"/>
              <a:buFont typeface="Wingdings" panose="05000000000000000000" pitchFamily="2" charset="2"/>
              <a:buChar char="Ø"/>
            </a:pPr>
            <a:r>
              <a:rPr lang="en-US" sz="3500" spc="-1" dirty="0">
                <a:solidFill>
                  <a:srgbClr val="37302A"/>
                </a:solidFill>
              </a:rPr>
              <a:t>CP 2017: 14P; PPWS 2017: 12P; PPWS 2018:12P; CP 2018: 24 </a:t>
            </a:r>
          </a:p>
          <a:p>
            <a:pPr marL="743130" lvl="1" indent="-273960">
              <a:lnSpc>
                <a:spcPct val="120000"/>
              </a:lnSpc>
              <a:spcBef>
                <a:spcPts val="479"/>
              </a:spcBef>
              <a:buClr>
                <a:srgbClr val="A09781"/>
              </a:buClr>
              <a:buSzPct val="76000"/>
              <a:buFont typeface="Wingdings 2" charset="2"/>
              <a:buChar char=""/>
            </a:pPr>
            <a:endParaRPr lang="en-US" spc="-1" dirty="0">
              <a:solidFill>
                <a:srgbClr val="37302A"/>
              </a:solidFill>
            </a:endParaRPr>
          </a:p>
          <a:p>
            <a:pPr marL="343080" indent="-273960">
              <a:lnSpc>
                <a:spcPct val="120000"/>
              </a:lnSpc>
              <a:spcBef>
                <a:spcPts val="479"/>
              </a:spcBef>
              <a:buClr>
                <a:srgbClr val="A09781"/>
              </a:buClr>
              <a:buSzPct val="76000"/>
              <a:buFont typeface="Wingdings 2" charset="2"/>
              <a:buChar char=""/>
            </a:pPr>
            <a:r>
              <a:rPr lang="en-US" sz="4500" spc="-1" dirty="0">
                <a:solidFill>
                  <a:srgbClr val="37302A"/>
                </a:solidFill>
              </a:rPr>
              <a:t>Feasibility Studies </a:t>
            </a:r>
            <a:r>
              <a:rPr lang="en-US" sz="4500" spc="-1" dirty="0" err="1">
                <a:solidFill>
                  <a:srgbClr val="37302A"/>
                </a:solidFill>
              </a:rPr>
              <a:t>Programme</a:t>
            </a:r>
            <a:endParaRPr lang="en-US" sz="4500" spc="-1" dirty="0">
              <a:solidFill>
                <a:srgbClr val="000000"/>
              </a:solidFill>
            </a:endParaRPr>
          </a:p>
          <a:p>
            <a:pPr marL="743130" lvl="1" indent="-273960">
              <a:lnSpc>
                <a:spcPct val="120000"/>
              </a:lnSpc>
              <a:spcBef>
                <a:spcPts val="0"/>
              </a:spcBef>
              <a:buClr>
                <a:srgbClr val="A09781"/>
              </a:buClr>
              <a:buSzPct val="76000"/>
              <a:buFont typeface="Wingdings 2" charset="2"/>
              <a:buChar char=""/>
            </a:pPr>
            <a:r>
              <a:rPr lang="en-US" sz="3500" spc="-1" dirty="0">
                <a:solidFill>
                  <a:srgbClr val="960000"/>
                </a:solidFill>
              </a:rPr>
              <a:t>Regulatory Impact Analysis </a:t>
            </a:r>
            <a:r>
              <a:rPr lang="en-US" sz="3500" spc="-1" dirty="0">
                <a:solidFill>
                  <a:srgbClr val="37302A"/>
                </a:solidFill>
              </a:rPr>
              <a:t>&amp; </a:t>
            </a:r>
            <a:r>
              <a:rPr lang="en-US" sz="3500" spc="-1" dirty="0">
                <a:solidFill>
                  <a:srgbClr val="960000"/>
                </a:solidFill>
              </a:rPr>
              <a:t>Feasibility Studies for Investment Projects</a:t>
            </a:r>
            <a:endParaRPr lang="en-US" sz="3500" spc="-1" dirty="0">
              <a:solidFill>
                <a:srgbClr val="000000"/>
              </a:solidFill>
            </a:endParaRPr>
          </a:p>
          <a:p>
            <a:pPr marL="926370" lvl="1" indent="-457200">
              <a:lnSpc>
                <a:spcPct val="120000"/>
              </a:lnSpc>
              <a:spcBef>
                <a:spcPts val="0"/>
              </a:spcBef>
              <a:buClr>
                <a:srgbClr val="A09781"/>
              </a:buClr>
              <a:buSzPct val="76000"/>
              <a:buFont typeface="Wingdings" panose="05000000000000000000" pitchFamily="2" charset="2"/>
              <a:buChar char="Ø"/>
            </a:pPr>
            <a:r>
              <a:rPr lang="en-US" sz="3500" spc="-1" dirty="0">
                <a:solidFill>
                  <a:srgbClr val="37302A"/>
                </a:solidFill>
              </a:rPr>
              <a:t>RIA 2017: 13; RIA 2018: 21; FS 2017: 28; FS 2018: 19</a:t>
            </a:r>
          </a:p>
          <a:p>
            <a:pPr marL="743130" lvl="1" indent="-273960">
              <a:lnSpc>
                <a:spcPct val="120000"/>
              </a:lnSpc>
              <a:spcBef>
                <a:spcPts val="479"/>
              </a:spcBef>
              <a:buClr>
                <a:srgbClr val="A09781"/>
              </a:buClr>
              <a:buSzPct val="76000"/>
              <a:buFont typeface="Wingdings 2" charset="2"/>
              <a:buChar char=""/>
            </a:pPr>
            <a:endParaRPr lang="en-US" spc="-1" dirty="0">
              <a:solidFill>
                <a:srgbClr val="000000"/>
              </a:solidFill>
            </a:endParaRPr>
          </a:p>
          <a:p>
            <a:pPr marL="343080" indent="-273960">
              <a:lnSpc>
                <a:spcPct val="120000"/>
              </a:lnSpc>
              <a:spcBef>
                <a:spcPts val="479"/>
              </a:spcBef>
              <a:buClr>
                <a:srgbClr val="A09781"/>
              </a:buClr>
              <a:buSzPct val="76000"/>
              <a:buFont typeface="Wingdings 2" charset="2"/>
              <a:buChar char=""/>
            </a:pPr>
            <a:r>
              <a:rPr lang="en-US" sz="4500" spc="-1" dirty="0">
                <a:solidFill>
                  <a:srgbClr val="37302A"/>
                </a:solidFill>
              </a:rPr>
              <a:t>Journalism Training with IWPR</a:t>
            </a:r>
            <a:endParaRPr lang="en-US" sz="4500" spc="-1" dirty="0">
              <a:solidFill>
                <a:srgbClr val="000000"/>
              </a:solidFill>
            </a:endParaRPr>
          </a:p>
          <a:p>
            <a:pPr marL="743130" lvl="1" indent="-273960">
              <a:lnSpc>
                <a:spcPct val="120000"/>
              </a:lnSpc>
              <a:spcBef>
                <a:spcPts val="0"/>
              </a:spcBef>
              <a:buClr>
                <a:srgbClr val="A09781"/>
              </a:buClr>
              <a:buSzPct val="76000"/>
              <a:buFont typeface="Wingdings 2" charset="2"/>
              <a:buChar char=""/>
            </a:pPr>
            <a:r>
              <a:rPr lang="en-US" sz="3500" spc="-1" dirty="0">
                <a:solidFill>
                  <a:srgbClr val="960000"/>
                </a:solidFill>
              </a:rPr>
              <a:t>Investigative and Analytical Journalism </a:t>
            </a:r>
            <a:r>
              <a:rPr lang="en-US" sz="3500" spc="-1" dirty="0">
                <a:solidFill>
                  <a:srgbClr val="37302A"/>
                </a:solidFill>
              </a:rPr>
              <a:t>IWPR/OSCE Academy Workshop &amp; </a:t>
            </a:r>
            <a:r>
              <a:rPr lang="en-US" sz="3500" spc="-1" dirty="0">
                <a:solidFill>
                  <a:srgbClr val="960000"/>
                </a:solidFill>
              </a:rPr>
              <a:t>Policy Brief Writing </a:t>
            </a:r>
            <a:r>
              <a:rPr lang="en-US" sz="3500" spc="-1" dirty="0">
                <a:solidFill>
                  <a:srgbClr val="37302A"/>
                </a:solidFill>
              </a:rPr>
              <a:t>IWPR/OSCE Academy  Workshop</a:t>
            </a:r>
            <a:endParaRPr lang="en-US" sz="3500" spc="-1" dirty="0">
              <a:solidFill>
                <a:srgbClr val="000000"/>
              </a:solidFill>
            </a:endParaRPr>
          </a:p>
          <a:p>
            <a:pPr marL="926370" lvl="1" indent="-457200">
              <a:lnSpc>
                <a:spcPct val="120000"/>
              </a:lnSpc>
              <a:spcBef>
                <a:spcPts val="0"/>
              </a:spcBef>
              <a:buClr>
                <a:srgbClr val="A09781"/>
              </a:buClr>
              <a:buSzPct val="76000"/>
              <a:buFont typeface="Wingdings" panose="05000000000000000000" pitchFamily="2" charset="2"/>
              <a:buChar char="Ø"/>
            </a:pPr>
            <a:r>
              <a:rPr lang="en-US" sz="3500" spc="-1" dirty="0">
                <a:solidFill>
                  <a:srgbClr val="37302A"/>
                </a:solidFill>
              </a:rPr>
              <a:t>IAJ 2018: 28; PBW 2018 : 20</a:t>
            </a:r>
          </a:p>
          <a:p>
            <a:pPr marL="743130" lvl="1" indent="-273960">
              <a:lnSpc>
                <a:spcPct val="120000"/>
              </a:lnSpc>
              <a:spcBef>
                <a:spcPts val="479"/>
              </a:spcBef>
              <a:buClr>
                <a:srgbClr val="A09781"/>
              </a:buClr>
              <a:buSzPct val="76000"/>
              <a:buFont typeface="Wingdings 2" charset="2"/>
              <a:buChar char=""/>
            </a:pPr>
            <a:endParaRPr lang="en-US" spc="-1" dirty="0">
              <a:solidFill>
                <a:srgbClr val="000000"/>
              </a:solidFill>
            </a:endParaRPr>
          </a:p>
          <a:p>
            <a:pPr marL="343080" indent="-273960">
              <a:lnSpc>
                <a:spcPct val="120000"/>
              </a:lnSpc>
              <a:spcBef>
                <a:spcPts val="479"/>
              </a:spcBef>
              <a:buClr>
                <a:srgbClr val="A09781"/>
              </a:buClr>
              <a:buSzPct val="76000"/>
              <a:buFont typeface="Wingdings 2" charset="2"/>
              <a:buChar char=""/>
            </a:pPr>
            <a:r>
              <a:rPr lang="en-US" sz="4500" spc="-1" dirty="0">
                <a:solidFill>
                  <a:srgbClr val="37302A"/>
                </a:solidFill>
              </a:rPr>
              <a:t>Advanced Training </a:t>
            </a:r>
            <a:r>
              <a:rPr lang="en-US" sz="4500" spc="-1" dirty="0" err="1">
                <a:solidFill>
                  <a:srgbClr val="37302A"/>
                </a:solidFill>
              </a:rPr>
              <a:t>Programme</a:t>
            </a:r>
            <a:endParaRPr lang="en-US" sz="4500" spc="-1" dirty="0">
              <a:solidFill>
                <a:srgbClr val="000000"/>
              </a:solidFill>
            </a:endParaRPr>
          </a:p>
          <a:p>
            <a:pPr marL="743130" lvl="1" indent="-273960">
              <a:lnSpc>
                <a:spcPct val="120000"/>
              </a:lnSpc>
              <a:spcBef>
                <a:spcPts val="0"/>
              </a:spcBef>
              <a:buClr>
                <a:srgbClr val="A09781"/>
              </a:buClr>
              <a:buSzPct val="76000"/>
              <a:buFont typeface="Wingdings 2" charset="2"/>
              <a:buChar char=""/>
            </a:pPr>
            <a:r>
              <a:rPr lang="en-US" sz="3500" spc="-1" dirty="0">
                <a:solidFill>
                  <a:srgbClr val="37302A"/>
                </a:solidFill>
              </a:rPr>
              <a:t>Pilot </a:t>
            </a:r>
            <a:r>
              <a:rPr lang="en-US" sz="3500" spc="-1" dirty="0" err="1">
                <a:solidFill>
                  <a:srgbClr val="37302A"/>
                </a:solidFill>
              </a:rPr>
              <a:t>Programme</a:t>
            </a:r>
            <a:r>
              <a:rPr lang="en-US" sz="3500" spc="-1" dirty="0">
                <a:solidFill>
                  <a:srgbClr val="37302A"/>
                </a:solidFill>
              </a:rPr>
              <a:t> - </a:t>
            </a:r>
            <a:r>
              <a:rPr lang="en-US" sz="3500" spc="-1" dirty="0">
                <a:solidFill>
                  <a:srgbClr val="960000"/>
                </a:solidFill>
              </a:rPr>
              <a:t>Masterclass: Interviews as Method in the Social Sciences &amp; Humanities</a:t>
            </a:r>
            <a:endParaRPr lang="en-US" sz="3500" spc="-1" dirty="0">
              <a:solidFill>
                <a:srgbClr val="000000"/>
              </a:solidFill>
            </a:endParaRPr>
          </a:p>
          <a:p>
            <a:pPr marL="926370" lvl="1" indent="-457200">
              <a:lnSpc>
                <a:spcPct val="120000"/>
              </a:lnSpc>
              <a:spcBef>
                <a:spcPts val="0"/>
              </a:spcBef>
              <a:buClr>
                <a:srgbClr val="A09781"/>
              </a:buClr>
              <a:buSzPct val="76000"/>
              <a:buFont typeface="Wingdings" panose="05000000000000000000" pitchFamily="2" charset="2"/>
              <a:buChar char="Ø"/>
            </a:pPr>
            <a:r>
              <a:rPr lang="en-US" sz="3500" spc="-1" dirty="0">
                <a:solidFill>
                  <a:srgbClr val="37302A"/>
                </a:solidFill>
              </a:rPr>
              <a:t>MC 2018: 10 </a:t>
            </a:r>
            <a:endParaRPr lang="en-US" sz="3500" spc="-1" dirty="0">
              <a:solidFill>
                <a:srgbClr val="000000"/>
              </a:solidFill>
            </a:endParaRPr>
          </a:p>
          <a:p>
            <a:endParaRPr lang="en-US" dirty="0"/>
          </a:p>
        </p:txBody>
      </p:sp>
    </p:spTree>
    <p:extLst>
      <p:ext uri="{BB962C8B-B14F-4D97-AF65-F5344CB8AC3E}">
        <p14:creationId xmlns:p14="http://schemas.microsoft.com/office/powerpoint/2010/main" val="1156991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normAutofit/>
          </a:bodyPr>
          <a:lstStyle/>
          <a:p>
            <a:pPr algn="ctr"/>
            <a:r>
              <a:rPr lang="en-US" sz="4000" dirty="0" err="1"/>
              <a:t>Programmes</a:t>
            </a:r>
            <a:r>
              <a:rPr lang="en-US" sz="4400" dirty="0"/>
              <a:t> - Alumni</a:t>
            </a:r>
          </a:p>
        </p:txBody>
      </p:sp>
      <p:sp>
        <p:nvSpPr>
          <p:cNvPr id="8" name="Content Placeholder 2"/>
          <p:cNvSpPr txBox="1">
            <a:spLocks/>
          </p:cNvSpPr>
          <p:nvPr/>
        </p:nvSpPr>
        <p:spPr>
          <a:xfrm>
            <a:off x="457200" y="1371600"/>
            <a:ext cx="8158163" cy="5029200"/>
          </a:xfrm>
          <a:prstGeom prst="rect">
            <a:avLst/>
          </a:prstGeom>
        </p:spPr>
        <p:txBody>
          <a:bodyPr>
            <a:normAutofit fontScale="92500" lnSpcReduction="10000"/>
          </a:bodyPr>
          <a:lstStyle>
            <a:lvl1pPr marL="342900" indent="-342900" algn="l" defTabSz="914400" rtl="0" eaLnBrk="1" latinLnBrk="0" hangingPunct="1">
              <a:spcBef>
                <a:spcPct val="20000"/>
              </a:spcBef>
              <a:buClr>
                <a:srgbClr val="857A69"/>
              </a:buClr>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Clr>
                <a:srgbClr val="857A69"/>
              </a:buClr>
              <a:buFont typeface="Wingdings" panose="05000000000000000000" pitchFamily="2" charset="2"/>
              <a:buChar char="Ø"/>
              <a:defRPr sz="2800" kern="1200">
                <a:solidFill>
                  <a:schemeClr val="tx1"/>
                </a:solidFill>
                <a:latin typeface="+mn-lt"/>
                <a:ea typeface="+mn-ea"/>
                <a:cs typeface="+mn-cs"/>
              </a:defRPr>
            </a:lvl2pPr>
            <a:lvl3pPr marL="1143000" indent="-228600" algn="l" defTabSz="914400" rtl="0" eaLnBrk="1" latinLnBrk="0" hangingPunct="1">
              <a:spcBef>
                <a:spcPct val="20000"/>
              </a:spcBef>
              <a:buClr>
                <a:srgbClr val="857A69"/>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857A69"/>
              </a:buClr>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Clr>
                <a:srgbClr val="857A69"/>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68580" indent="0">
              <a:buFont typeface="Arial" panose="020B0604020202020204" pitchFamily="34" charset="0"/>
              <a:buNone/>
            </a:pPr>
            <a:r>
              <a:rPr lang="en-US" sz="1900" dirty="0"/>
              <a:t>The Alumni community of the OSCE Academy is steadily growing and the relations between the Academy and its graduates increasingly begins to materialize in form of new projects and educational initiatives</a:t>
            </a:r>
          </a:p>
          <a:p>
            <a:pPr marL="68580" indent="0">
              <a:buFont typeface="Arial" panose="020B0604020202020204" pitchFamily="34" charset="0"/>
              <a:buNone/>
            </a:pPr>
            <a:r>
              <a:rPr lang="en-US" sz="1900" dirty="0">
                <a:solidFill>
                  <a:srgbClr val="C00000"/>
                </a:solidFill>
              </a:rPr>
              <a:t>Statistics of Academy Alumni | </a:t>
            </a:r>
            <a:r>
              <a:rPr lang="en-US" sz="1900" b="1" dirty="0">
                <a:solidFill>
                  <a:srgbClr val="C00000"/>
                </a:solidFill>
              </a:rPr>
              <a:t>numbering 427</a:t>
            </a:r>
          </a:p>
          <a:p>
            <a:pPr marL="68580" indent="0">
              <a:buClr>
                <a:srgbClr val="A09781"/>
              </a:buClr>
              <a:buFont typeface="Arial" panose="020B0604020202020204" pitchFamily="34" charset="0"/>
              <a:buNone/>
            </a:pPr>
            <a:endParaRPr lang="en-US" sz="700" dirty="0">
              <a:solidFill>
                <a:srgbClr val="37302A"/>
              </a:solidFill>
            </a:endParaRPr>
          </a:p>
          <a:p>
            <a:pPr marL="68580" indent="0">
              <a:buClr>
                <a:srgbClr val="A09781"/>
              </a:buClr>
              <a:buFont typeface="Arial" panose="020B0604020202020204" pitchFamily="34" charset="0"/>
              <a:buNone/>
            </a:pPr>
            <a:r>
              <a:rPr lang="en-US" sz="1500" dirty="0">
                <a:solidFill>
                  <a:srgbClr val="37302A"/>
                </a:solidFill>
              </a:rPr>
              <a:t> </a:t>
            </a:r>
            <a:r>
              <a:rPr lang="en-US" sz="1500" u="sng" dirty="0">
                <a:solidFill>
                  <a:srgbClr val="37302A"/>
                </a:solidFill>
              </a:rPr>
              <a:t>Geography of Residence</a:t>
            </a:r>
            <a:r>
              <a:rPr lang="en-US" sz="1500" dirty="0">
                <a:solidFill>
                  <a:srgbClr val="37302A"/>
                </a:solidFill>
              </a:rPr>
              <a:t>                                                           </a:t>
            </a:r>
            <a:r>
              <a:rPr lang="en-US" sz="1500" u="sng" dirty="0">
                <a:solidFill>
                  <a:srgbClr val="37302A"/>
                </a:solidFill>
              </a:rPr>
              <a:t>Employment by Sectors</a:t>
            </a:r>
          </a:p>
          <a:p>
            <a:pPr marL="68580" indent="0">
              <a:buClr>
                <a:srgbClr val="A09781"/>
              </a:buClr>
              <a:buFont typeface="Arial" panose="020B0604020202020204" pitchFamily="34" charset="0"/>
              <a:buNone/>
            </a:pPr>
            <a:endParaRPr lang="en-US" sz="1500" dirty="0">
              <a:solidFill>
                <a:srgbClr val="37302A"/>
              </a:solidFill>
            </a:endParaRPr>
          </a:p>
          <a:p>
            <a:pPr marL="68580" indent="0">
              <a:buClr>
                <a:srgbClr val="A09781"/>
              </a:buClr>
              <a:buFont typeface="Arial" panose="020B0604020202020204" pitchFamily="34" charset="0"/>
              <a:buNone/>
            </a:pPr>
            <a:endParaRPr lang="en-US" sz="1500" dirty="0">
              <a:solidFill>
                <a:srgbClr val="37302A"/>
              </a:solidFill>
            </a:endParaRPr>
          </a:p>
          <a:p>
            <a:pPr marL="68580" indent="0">
              <a:buClr>
                <a:srgbClr val="A09781"/>
              </a:buClr>
              <a:buFont typeface="Arial" panose="020B0604020202020204" pitchFamily="34" charset="0"/>
              <a:buNone/>
            </a:pPr>
            <a:endParaRPr lang="en-US" sz="1500" dirty="0">
              <a:solidFill>
                <a:srgbClr val="37302A"/>
              </a:solidFill>
            </a:endParaRPr>
          </a:p>
          <a:p>
            <a:pPr marL="68580" indent="0">
              <a:buClr>
                <a:srgbClr val="A09781"/>
              </a:buClr>
              <a:buFont typeface="Arial" panose="020B0604020202020204" pitchFamily="34" charset="0"/>
              <a:buNone/>
            </a:pPr>
            <a:endParaRPr lang="en-US" sz="1500" dirty="0">
              <a:solidFill>
                <a:srgbClr val="37302A"/>
              </a:solidFill>
            </a:endParaRPr>
          </a:p>
          <a:p>
            <a:pPr marL="68580" indent="0">
              <a:buClr>
                <a:srgbClr val="A09781"/>
              </a:buClr>
              <a:buFont typeface="Arial" panose="020B0604020202020204" pitchFamily="34" charset="0"/>
              <a:buNone/>
            </a:pPr>
            <a:endParaRPr lang="en-US" sz="1500" dirty="0">
              <a:solidFill>
                <a:srgbClr val="37302A"/>
              </a:solidFill>
            </a:endParaRPr>
          </a:p>
          <a:p>
            <a:pPr marL="68580" indent="0">
              <a:buClr>
                <a:srgbClr val="A09781"/>
              </a:buClr>
              <a:buFont typeface="Arial" panose="020B0604020202020204" pitchFamily="34" charset="0"/>
              <a:buNone/>
            </a:pPr>
            <a:endParaRPr lang="en-US" sz="1500" dirty="0">
              <a:solidFill>
                <a:srgbClr val="37302A"/>
              </a:solidFill>
            </a:endParaRPr>
          </a:p>
          <a:p>
            <a:pPr marL="68580" indent="0">
              <a:buClr>
                <a:srgbClr val="A09781"/>
              </a:buClr>
              <a:buFont typeface="Arial" panose="020B0604020202020204" pitchFamily="34" charset="0"/>
              <a:buNone/>
            </a:pPr>
            <a:endParaRPr lang="en-US" sz="1500" dirty="0">
              <a:solidFill>
                <a:srgbClr val="37302A"/>
              </a:solidFill>
            </a:endParaRPr>
          </a:p>
          <a:p>
            <a:pPr marL="68580" indent="0">
              <a:buClr>
                <a:srgbClr val="A09781"/>
              </a:buClr>
              <a:buFont typeface="Arial" panose="020B0604020202020204" pitchFamily="34" charset="0"/>
              <a:buNone/>
            </a:pPr>
            <a:endParaRPr lang="en-US" sz="1500" dirty="0">
              <a:solidFill>
                <a:srgbClr val="37302A"/>
              </a:solidFill>
            </a:endParaRPr>
          </a:p>
          <a:p>
            <a:pPr marL="68580" indent="0">
              <a:buClr>
                <a:srgbClr val="A09781"/>
              </a:buClr>
              <a:buFont typeface="Arial" panose="020B0604020202020204" pitchFamily="34" charset="0"/>
              <a:buNone/>
            </a:pPr>
            <a:endParaRPr lang="en-US" sz="1500" dirty="0">
              <a:solidFill>
                <a:srgbClr val="37302A"/>
              </a:solidFill>
            </a:endParaRPr>
          </a:p>
          <a:p>
            <a:pPr marL="68580" indent="0">
              <a:buClr>
                <a:srgbClr val="A09781"/>
              </a:buClr>
              <a:buFont typeface="Arial" panose="020B0604020202020204" pitchFamily="34" charset="0"/>
              <a:buNone/>
            </a:pPr>
            <a:endParaRPr lang="en-US" sz="1500" dirty="0">
              <a:solidFill>
                <a:srgbClr val="37302A"/>
              </a:solidFill>
            </a:endParaRPr>
          </a:p>
          <a:p>
            <a:pPr marL="68580" indent="0">
              <a:buClr>
                <a:srgbClr val="A09781"/>
              </a:buClr>
              <a:buFont typeface="Arial" panose="020B0604020202020204" pitchFamily="34" charset="0"/>
              <a:buNone/>
            </a:pPr>
            <a:endParaRPr lang="en-US" sz="1500" dirty="0">
              <a:solidFill>
                <a:srgbClr val="37302A"/>
              </a:solidFill>
            </a:endParaRPr>
          </a:p>
          <a:p>
            <a:pPr marL="68580" indent="0">
              <a:buClr>
                <a:srgbClr val="A09781"/>
              </a:buClr>
              <a:buFont typeface="Arial" panose="020B0604020202020204" pitchFamily="34" charset="0"/>
              <a:buNone/>
            </a:pPr>
            <a:endParaRPr lang="en-US" sz="1500" dirty="0">
              <a:solidFill>
                <a:srgbClr val="37302A"/>
              </a:solidFill>
            </a:endParaRPr>
          </a:p>
          <a:p>
            <a:pPr marL="68580" indent="0">
              <a:buClr>
                <a:srgbClr val="A09781"/>
              </a:buClr>
              <a:buFont typeface="Arial" panose="020B0604020202020204" pitchFamily="34" charset="0"/>
              <a:buNone/>
            </a:pPr>
            <a:r>
              <a:rPr lang="en-US" sz="1500" dirty="0">
                <a:solidFill>
                  <a:srgbClr val="37302A"/>
                </a:solidFill>
              </a:rPr>
              <a:t>				</a:t>
            </a:r>
            <a:endParaRPr lang="en-US" sz="1400" i="1" u="sng" dirty="0">
              <a:solidFill>
                <a:srgbClr val="960000"/>
              </a:solidFill>
            </a:endParaRPr>
          </a:p>
          <a:p>
            <a:pPr marL="68580" indent="0">
              <a:buClr>
                <a:srgbClr val="A09781"/>
              </a:buClr>
              <a:buFont typeface="Arial" panose="020B0604020202020204" pitchFamily="34" charset="0"/>
              <a:buNone/>
            </a:pPr>
            <a:r>
              <a:rPr lang="en-US" sz="1400" dirty="0"/>
              <a:t>				                      </a:t>
            </a:r>
          </a:p>
          <a:p>
            <a:pPr marL="68580" indent="0">
              <a:buClr>
                <a:srgbClr val="A09781"/>
              </a:buClr>
              <a:buFont typeface="Arial" panose="020B0604020202020204" pitchFamily="34" charset="0"/>
              <a:buNone/>
            </a:pPr>
            <a:r>
              <a:rPr lang="en-US" sz="1400" dirty="0"/>
              <a:t>					(</a:t>
            </a:r>
            <a:r>
              <a:rPr lang="en-US" sz="1400" i="1" u="sng" dirty="0">
                <a:solidFill>
                  <a:srgbClr val="960000"/>
                </a:solidFill>
              </a:rPr>
              <a:t>Currently 26 Alumni are pursuing PhD!</a:t>
            </a:r>
            <a:r>
              <a:rPr lang="en-US" sz="1400" dirty="0"/>
              <a:t>)</a:t>
            </a:r>
            <a:endParaRPr lang="en-US" sz="1500" dirty="0">
              <a:solidFill>
                <a:srgbClr val="37302A"/>
              </a:solidFill>
            </a:endParaRPr>
          </a:p>
          <a:p>
            <a:pPr marL="68580" indent="0">
              <a:buFont typeface="Arial" panose="020B0604020202020204" pitchFamily="34" charset="0"/>
              <a:buNone/>
            </a:pPr>
            <a:endParaRPr lang="en-US" sz="2600" dirty="0"/>
          </a:p>
        </p:txBody>
      </p:sp>
      <p:pic>
        <p:nvPicPr>
          <p:cNvPr id="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971800"/>
            <a:ext cx="3886200" cy="3012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04551" y="2992029"/>
            <a:ext cx="3514726" cy="2992091"/>
          </a:xfrm>
          <a:prstGeom prst="rect">
            <a:avLst/>
          </a:prstGeom>
        </p:spPr>
      </p:pic>
    </p:spTree>
    <p:extLst>
      <p:ext uri="{BB962C8B-B14F-4D97-AF65-F5344CB8AC3E}">
        <p14:creationId xmlns:p14="http://schemas.microsoft.com/office/powerpoint/2010/main" val="12568266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nchor="ctr">
            <a:normAutofit/>
          </a:bodyPr>
          <a:lstStyle/>
          <a:p>
            <a:pPr algn="ctr"/>
            <a:r>
              <a:rPr lang="en-US" sz="4400" dirty="0"/>
              <a:t>Alumni Affairs - Developments</a:t>
            </a:r>
          </a:p>
        </p:txBody>
      </p:sp>
      <p:sp>
        <p:nvSpPr>
          <p:cNvPr id="4" name="Text Placeholder 3"/>
          <p:cNvSpPr>
            <a:spLocks noGrp="1"/>
          </p:cNvSpPr>
          <p:nvPr>
            <p:ph type="body" sz="quarter" idx="14"/>
          </p:nvPr>
        </p:nvSpPr>
        <p:spPr>
          <a:xfrm>
            <a:off x="457200" y="1371600"/>
            <a:ext cx="8158162" cy="5029200"/>
          </a:xfrm>
        </p:spPr>
        <p:txBody>
          <a:bodyPr>
            <a:normAutofit fontScale="92500" lnSpcReduction="10000"/>
          </a:bodyPr>
          <a:lstStyle/>
          <a:p>
            <a:pPr marL="343080" indent="-273960">
              <a:lnSpc>
                <a:spcPct val="120000"/>
              </a:lnSpc>
              <a:spcBef>
                <a:spcPts val="479"/>
              </a:spcBef>
              <a:buClr>
                <a:srgbClr val="A09781"/>
              </a:buClr>
              <a:buSzPct val="76000"/>
              <a:buFont typeface="Wingdings 2" charset="2"/>
              <a:buChar char=""/>
            </a:pPr>
            <a:r>
              <a:rPr lang="en-US" sz="1900" dirty="0">
                <a:solidFill>
                  <a:srgbClr val="37302A"/>
                </a:solidFill>
              </a:rPr>
              <a:t>Workshops / Chapter Meetings</a:t>
            </a:r>
          </a:p>
          <a:p>
            <a:pPr marL="754920" lvl="1">
              <a:lnSpc>
                <a:spcPct val="120000"/>
              </a:lnSpc>
              <a:spcBef>
                <a:spcPts val="0"/>
              </a:spcBef>
              <a:buClr>
                <a:srgbClr val="A09781"/>
              </a:buClr>
              <a:buSzPct val="76000"/>
              <a:buFont typeface="Wingdings" panose="05000000000000000000" pitchFamily="2" charset="2"/>
              <a:buChar char="Ø"/>
            </a:pPr>
            <a:r>
              <a:rPr lang="en-US" sz="1500" dirty="0">
                <a:solidFill>
                  <a:srgbClr val="37302A"/>
                </a:solidFill>
              </a:rPr>
              <a:t>Alumni Workshop on Gender Issues (Feb 2018)</a:t>
            </a:r>
          </a:p>
          <a:p>
            <a:pPr marL="754920" lvl="1">
              <a:lnSpc>
                <a:spcPct val="120000"/>
              </a:lnSpc>
              <a:spcBef>
                <a:spcPts val="0"/>
              </a:spcBef>
              <a:buClr>
                <a:srgbClr val="A09781"/>
              </a:buClr>
              <a:buSzPct val="76000"/>
              <a:buFont typeface="Wingdings" panose="05000000000000000000" pitchFamily="2" charset="2"/>
              <a:buChar char="Ø"/>
            </a:pPr>
            <a:r>
              <a:rPr lang="en-US" sz="1500" dirty="0">
                <a:solidFill>
                  <a:srgbClr val="37302A"/>
                </a:solidFill>
              </a:rPr>
              <a:t>Chapter Meeting in Dushanbe (Apr 2018)</a:t>
            </a:r>
          </a:p>
          <a:p>
            <a:pPr marL="754920" lvl="1">
              <a:lnSpc>
                <a:spcPct val="120000"/>
              </a:lnSpc>
              <a:spcBef>
                <a:spcPts val="0"/>
              </a:spcBef>
              <a:buClr>
                <a:srgbClr val="A09781"/>
              </a:buClr>
              <a:buSzPct val="76000"/>
              <a:buFont typeface="Wingdings" panose="05000000000000000000" pitchFamily="2" charset="2"/>
              <a:buChar char="Ø"/>
            </a:pPr>
            <a:r>
              <a:rPr lang="en-US" sz="1500" dirty="0">
                <a:solidFill>
                  <a:srgbClr val="960000"/>
                </a:solidFill>
              </a:rPr>
              <a:t>Chapter Meeting in Kabul </a:t>
            </a:r>
            <a:r>
              <a:rPr lang="en-US" sz="1500" dirty="0">
                <a:solidFill>
                  <a:srgbClr val="37302A"/>
                </a:solidFill>
              </a:rPr>
              <a:t>(May 2018)</a:t>
            </a:r>
          </a:p>
          <a:p>
            <a:pPr marL="343080" indent="-273960">
              <a:lnSpc>
                <a:spcPct val="120000"/>
              </a:lnSpc>
              <a:spcBef>
                <a:spcPts val="479"/>
              </a:spcBef>
              <a:buClr>
                <a:srgbClr val="A09781"/>
              </a:buClr>
              <a:buSzPct val="76000"/>
              <a:buFont typeface="Wingdings 2" charset="2"/>
              <a:buChar char=""/>
            </a:pPr>
            <a:endParaRPr lang="en-US" sz="1700" dirty="0">
              <a:solidFill>
                <a:srgbClr val="37302A"/>
              </a:solidFill>
            </a:endParaRPr>
          </a:p>
          <a:p>
            <a:pPr marL="343080" indent="-273960">
              <a:lnSpc>
                <a:spcPct val="120000"/>
              </a:lnSpc>
              <a:spcBef>
                <a:spcPts val="479"/>
              </a:spcBef>
              <a:buClr>
                <a:srgbClr val="A09781"/>
              </a:buClr>
              <a:buSzPct val="76000"/>
              <a:buFont typeface="Wingdings 2" charset="2"/>
              <a:buChar char=""/>
            </a:pPr>
            <a:r>
              <a:rPr lang="en-US" sz="1900" i="1" u="sng" dirty="0">
                <a:solidFill>
                  <a:srgbClr val="960000"/>
                </a:solidFill>
              </a:rPr>
              <a:t>Academy Alumni Meeting</a:t>
            </a:r>
            <a:r>
              <a:rPr lang="en-US" sz="1900" dirty="0">
                <a:solidFill>
                  <a:srgbClr val="960000"/>
                </a:solidFill>
              </a:rPr>
              <a:t> </a:t>
            </a:r>
            <a:r>
              <a:rPr lang="en-US" sz="1900" dirty="0">
                <a:solidFill>
                  <a:srgbClr val="37302A"/>
                </a:solidFill>
              </a:rPr>
              <a:t>in Vienna (June 2018)</a:t>
            </a:r>
          </a:p>
          <a:p>
            <a:pPr marL="343080" indent="-273960">
              <a:lnSpc>
                <a:spcPct val="120000"/>
              </a:lnSpc>
              <a:spcBef>
                <a:spcPts val="479"/>
              </a:spcBef>
              <a:buClr>
                <a:srgbClr val="A09781"/>
              </a:buClr>
              <a:buSzPct val="76000"/>
              <a:buFont typeface="Wingdings 2" charset="2"/>
              <a:buChar char=""/>
            </a:pPr>
            <a:endParaRPr lang="en-US" sz="1900" dirty="0">
              <a:solidFill>
                <a:srgbClr val="37302A"/>
              </a:solidFill>
            </a:endParaRPr>
          </a:p>
          <a:p>
            <a:pPr marL="343080" indent="-273960">
              <a:lnSpc>
                <a:spcPct val="120000"/>
              </a:lnSpc>
              <a:spcBef>
                <a:spcPts val="479"/>
              </a:spcBef>
              <a:buClr>
                <a:srgbClr val="A09781"/>
              </a:buClr>
              <a:buSzPct val="76000"/>
              <a:buFont typeface="Wingdings 2" charset="2"/>
              <a:buChar char=""/>
            </a:pPr>
            <a:r>
              <a:rPr lang="en-US" sz="1900" dirty="0">
                <a:solidFill>
                  <a:srgbClr val="37302A"/>
                </a:solidFill>
              </a:rPr>
              <a:t>Travel Grants</a:t>
            </a:r>
          </a:p>
          <a:p>
            <a:pPr marL="754920" lvl="1">
              <a:lnSpc>
                <a:spcPct val="120000"/>
              </a:lnSpc>
              <a:spcBef>
                <a:spcPts val="0"/>
              </a:spcBef>
              <a:buClr>
                <a:srgbClr val="A09781"/>
              </a:buClr>
              <a:buSzPct val="76000"/>
              <a:buFont typeface="Wingdings" panose="05000000000000000000" pitchFamily="2" charset="2"/>
              <a:buChar char="Ø"/>
            </a:pPr>
            <a:r>
              <a:rPr lang="en-US" sz="1500" dirty="0" err="1">
                <a:solidFill>
                  <a:srgbClr val="37302A"/>
                </a:solidFill>
              </a:rPr>
              <a:t>Assel</a:t>
            </a:r>
            <a:r>
              <a:rPr lang="en-US" sz="1500" dirty="0">
                <a:solidFill>
                  <a:srgbClr val="37302A"/>
                </a:solidFill>
              </a:rPr>
              <a:t> </a:t>
            </a:r>
            <a:r>
              <a:rPr lang="en-US" sz="1500" dirty="0" err="1">
                <a:solidFill>
                  <a:srgbClr val="37302A"/>
                </a:solidFill>
              </a:rPr>
              <a:t>Mussagaliyeva</a:t>
            </a:r>
            <a:r>
              <a:rPr lang="en-US" sz="1500" dirty="0">
                <a:solidFill>
                  <a:srgbClr val="37302A"/>
                </a:solidFill>
              </a:rPr>
              <a:t> '05 PS for attending “Sustain and Retain: The Place of Sustainability within Conservation”, Workshop at Cambridge University | March 2018. </a:t>
            </a:r>
          </a:p>
          <a:p>
            <a:pPr marL="754920" lvl="1">
              <a:lnSpc>
                <a:spcPct val="120000"/>
              </a:lnSpc>
              <a:spcBef>
                <a:spcPts val="0"/>
              </a:spcBef>
              <a:buClr>
                <a:srgbClr val="A09781"/>
              </a:buClr>
              <a:buSzPct val="76000"/>
              <a:buFont typeface="Wingdings" panose="05000000000000000000" pitchFamily="2" charset="2"/>
              <a:buChar char="Ø"/>
            </a:pPr>
            <a:r>
              <a:rPr lang="en-US" sz="1500" dirty="0" err="1">
                <a:solidFill>
                  <a:srgbClr val="37302A"/>
                </a:solidFill>
              </a:rPr>
              <a:t>Aigerim</a:t>
            </a:r>
            <a:r>
              <a:rPr lang="en-US" sz="1500" dirty="0">
                <a:solidFill>
                  <a:srgbClr val="37302A"/>
                </a:solidFill>
              </a:rPr>
              <a:t> </a:t>
            </a:r>
            <a:r>
              <a:rPr lang="en-US" sz="1500" dirty="0" err="1">
                <a:solidFill>
                  <a:srgbClr val="37302A"/>
                </a:solidFill>
              </a:rPr>
              <a:t>Almazova</a:t>
            </a:r>
            <a:r>
              <a:rPr lang="en-US" sz="1500" dirty="0">
                <a:solidFill>
                  <a:srgbClr val="37302A"/>
                </a:solidFill>
              </a:rPr>
              <a:t> '17 EGD for travel to Geneva for internship at WTO Headquarters | March 2018</a:t>
            </a:r>
          </a:p>
          <a:p>
            <a:pPr marL="754920" lvl="1">
              <a:lnSpc>
                <a:spcPct val="120000"/>
              </a:lnSpc>
              <a:spcBef>
                <a:spcPts val="0"/>
              </a:spcBef>
              <a:buClr>
                <a:srgbClr val="A09781"/>
              </a:buClr>
              <a:buSzPct val="76000"/>
              <a:buFont typeface="Wingdings" panose="05000000000000000000" pitchFamily="2" charset="2"/>
              <a:buChar char="Ø"/>
            </a:pPr>
            <a:r>
              <a:rPr lang="en-US" sz="1500" dirty="0" err="1">
                <a:solidFill>
                  <a:srgbClr val="37302A"/>
                </a:solidFill>
              </a:rPr>
              <a:t>Arzu</a:t>
            </a:r>
            <a:r>
              <a:rPr lang="en-US" sz="1500" dirty="0">
                <a:solidFill>
                  <a:srgbClr val="37302A"/>
                </a:solidFill>
              </a:rPr>
              <a:t> </a:t>
            </a:r>
            <a:r>
              <a:rPr lang="en-US" sz="1500" dirty="0" err="1">
                <a:solidFill>
                  <a:srgbClr val="37302A"/>
                </a:solidFill>
              </a:rPr>
              <a:t>Sheranova</a:t>
            </a:r>
            <a:r>
              <a:rPr lang="en-US" sz="1500" dirty="0">
                <a:solidFill>
                  <a:srgbClr val="37302A"/>
                </a:solidFill>
              </a:rPr>
              <a:t> ‘15 PS for attending international seminar on publication strategies for PhD students in Tallinn | 4-6 September</a:t>
            </a:r>
          </a:p>
          <a:p>
            <a:pPr marL="754920" lvl="1">
              <a:lnSpc>
                <a:spcPct val="120000"/>
              </a:lnSpc>
              <a:spcBef>
                <a:spcPts val="0"/>
              </a:spcBef>
              <a:buClr>
                <a:srgbClr val="A09781"/>
              </a:buClr>
              <a:buSzPct val="76000"/>
              <a:buFont typeface="Wingdings" panose="05000000000000000000" pitchFamily="2" charset="2"/>
              <a:buChar char="Ø"/>
            </a:pPr>
            <a:r>
              <a:rPr lang="en-US" sz="1500" dirty="0" err="1">
                <a:solidFill>
                  <a:srgbClr val="37302A"/>
                </a:solidFill>
              </a:rPr>
              <a:t>Karlygash</a:t>
            </a:r>
            <a:r>
              <a:rPr lang="en-US" sz="1500" dirty="0">
                <a:solidFill>
                  <a:srgbClr val="37302A"/>
                </a:solidFill>
              </a:rPr>
              <a:t> </a:t>
            </a:r>
            <a:r>
              <a:rPr lang="en-US" sz="1500" dirty="0" err="1">
                <a:solidFill>
                  <a:srgbClr val="37302A"/>
                </a:solidFill>
              </a:rPr>
              <a:t>Kabatova</a:t>
            </a:r>
            <a:r>
              <a:rPr lang="en-US" sz="1500" dirty="0">
                <a:solidFill>
                  <a:srgbClr val="37302A"/>
                </a:solidFill>
              </a:rPr>
              <a:t> ‘’14 PS to present at the 21st European Regional International Association for Adolescent Health (IAAH) Conference | 3-5 October, 2018 </a:t>
            </a:r>
          </a:p>
          <a:p>
            <a:pPr marL="343080" indent="-273960">
              <a:lnSpc>
                <a:spcPct val="120000"/>
              </a:lnSpc>
              <a:spcBef>
                <a:spcPts val="479"/>
              </a:spcBef>
              <a:buClr>
                <a:srgbClr val="A09781"/>
              </a:buClr>
              <a:buSzPct val="76000"/>
              <a:buFont typeface="Wingdings 2" charset="2"/>
              <a:buChar char=""/>
            </a:pPr>
            <a:endParaRPr lang="en-US" sz="1700" dirty="0">
              <a:solidFill>
                <a:srgbClr val="37302A"/>
              </a:solidFill>
            </a:endParaRPr>
          </a:p>
          <a:p>
            <a:pPr marL="343080" indent="-273960">
              <a:lnSpc>
                <a:spcPct val="120000"/>
              </a:lnSpc>
              <a:spcBef>
                <a:spcPts val="479"/>
              </a:spcBef>
              <a:buClr>
                <a:srgbClr val="A09781"/>
              </a:buClr>
              <a:buSzPct val="76000"/>
              <a:buFont typeface="Wingdings 2" charset="2"/>
              <a:buChar char=""/>
            </a:pPr>
            <a:r>
              <a:rPr lang="en-US" sz="1900" dirty="0">
                <a:solidFill>
                  <a:srgbClr val="37302A"/>
                </a:solidFill>
              </a:rPr>
              <a:t>Alumni Conference in October 2018 as part of the ASS</a:t>
            </a:r>
          </a:p>
          <a:p>
            <a:endParaRPr lang="en-US" dirty="0"/>
          </a:p>
        </p:txBody>
      </p:sp>
    </p:spTree>
    <p:extLst>
      <p:ext uri="{BB962C8B-B14F-4D97-AF65-F5344CB8AC3E}">
        <p14:creationId xmlns:p14="http://schemas.microsoft.com/office/powerpoint/2010/main" val="32516929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09600" y="0"/>
            <a:ext cx="8005763" cy="1219200"/>
          </a:xfrm>
        </p:spPr>
        <p:txBody>
          <a:bodyPr anchor="ctr" anchorCtr="0"/>
          <a:lstStyle/>
          <a:p>
            <a:pPr algn="ctr"/>
            <a:r>
              <a:rPr lang="en-US" sz="4000" spc="-1" dirty="0"/>
              <a:t>Funding – Planned Budget 2018</a:t>
            </a:r>
            <a:endParaRPr lang="en-US" sz="4000" spc="-1" dirty="0">
              <a:solidFill>
                <a:srgbClr val="000000"/>
              </a:solidFill>
            </a:endParaRPr>
          </a:p>
        </p:txBody>
      </p:sp>
      <p:sp>
        <p:nvSpPr>
          <p:cNvPr id="4" name="Text Placeholder 3"/>
          <p:cNvSpPr>
            <a:spLocks noGrp="1"/>
          </p:cNvSpPr>
          <p:nvPr>
            <p:ph type="body" sz="quarter" idx="14"/>
          </p:nvPr>
        </p:nvSpPr>
        <p:spPr/>
        <p:txBody>
          <a:bodyPr/>
          <a:lstStyle/>
          <a:p>
            <a:endParaRPr lang="en-US" dirty="0"/>
          </a:p>
        </p:txBody>
      </p:sp>
      <p:pic>
        <p:nvPicPr>
          <p:cNvPr id="5" name="Picture 2"/>
          <p:cNvPicPr/>
          <p:nvPr/>
        </p:nvPicPr>
        <p:blipFill>
          <a:blip r:embed="rId2"/>
          <a:stretch/>
        </p:blipFill>
        <p:spPr>
          <a:xfrm>
            <a:off x="990600" y="1524000"/>
            <a:ext cx="7010400" cy="4974360"/>
          </a:xfrm>
          <a:prstGeom prst="rect">
            <a:avLst/>
          </a:prstGeom>
          <a:ln>
            <a:noFill/>
          </a:ln>
        </p:spPr>
      </p:pic>
    </p:spTree>
    <p:extLst>
      <p:ext uri="{BB962C8B-B14F-4D97-AF65-F5344CB8AC3E}">
        <p14:creationId xmlns:p14="http://schemas.microsoft.com/office/powerpoint/2010/main" val="4219586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09600" y="0"/>
            <a:ext cx="8005763" cy="1219199"/>
          </a:xfrm>
        </p:spPr>
        <p:txBody>
          <a:bodyPr anchor="ctr"/>
          <a:lstStyle/>
          <a:p>
            <a:pPr algn="ctr"/>
            <a:r>
              <a:rPr lang="en-US" sz="4000" spc="-1" dirty="0"/>
              <a:t>Funding – UB</a:t>
            </a:r>
            <a:endParaRPr lang="en-US" sz="4000" spc="-1" dirty="0">
              <a:solidFill>
                <a:srgbClr val="000000"/>
              </a:solidFill>
            </a:endParaRPr>
          </a:p>
        </p:txBody>
      </p:sp>
      <p:sp>
        <p:nvSpPr>
          <p:cNvPr id="4" name="Text Placeholder 3"/>
          <p:cNvSpPr>
            <a:spLocks noGrp="1"/>
          </p:cNvSpPr>
          <p:nvPr>
            <p:ph type="body" sz="quarter" idx="14"/>
          </p:nvPr>
        </p:nvSpPr>
        <p:spPr>
          <a:xfrm>
            <a:off x="457200" y="1371600"/>
            <a:ext cx="8158162" cy="5029200"/>
          </a:xfrm>
        </p:spPr>
        <p:txBody>
          <a:bodyPr>
            <a:normAutofit/>
          </a:bodyPr>
          <a:lstStyle/>
          <a:p>
            <a:pPr marL="343080" indent="-273960">
              <a:lnSpc>
                <a:spcPct val="120000"/>
              </a:lnSpc>
              <a:spcBef>
                <a:spcPts val="479"/>
              </a:spcBef>
              <a:buClr>
                <a:srgbClr val="A09781"/>
              </a:buClr>
              <a:buSzPct val="76000"/>
              <a:buFont typeface="Wingdings 2" charset="2"/>
              <a:buChar char=""/>
            </a:pPr>
            <a:endParaRPr lang="en-US" sz="1700" spc="-1" dirty="0">
              <a:solidFill>
                <a:srgbClr val="37302A"/>
              </a:solidFill>
            </a:endParaRPr>
          </a:p>
          <a:p>
            <a:pPr marL="343080" indent="-273960">
              <a:lnSpc>
                <a:spcPct val="120000"/>
              </a:lnSpc>
              <a:spcBef>
                <a:spcPts val="479"/>
              </a:spcBef>
              <a:buClr>
                <a:srgbClr val="A09781"/>
              </a:buClr>
              <a:buSzPct val="76000"/>
              <a:buFont typeface="Wingdings 2" charset="2"/>
              <a:buChar char=""/>
            </a:pPr>
            <a:r>
              <a:rPr lang="en-US" sz="1800" spc="-1" dirty="0">
                <a:solidFill>
                  <a:srgbClr val="37302A"/>
                </a:solidFill>
              </a:rPr>
              <a:t>2018:</a:t>
            </a:r>
          </a:p>
          <a:p>
            <a:pPr marL="754920" lvl="1">
              <a:lnSpc>
                <a:spcPct val="120000"/>
              </a:lnSpc>
              <a:spcBef>
                <a:spcPts val="479"/>
              </a:spcBef>
              <a:buClr>
                <a:srgbClr val="A09781"/>
              </a:buClr>
              <a:buSzPct val="76000"/>
              <a:buFont typeface="Wingdings" panose="05000000000000000000" pitchFamily="2" charset="2"/>
              <a:buChar char="Ø"/>
            </a:pPr>
            <a:r>
              <a:rPr lang="en-US" sz="1600" spc="-1" dirty="0">
                <a:solidFill>
                  <a:srgbClr val="37302A"/>
                </a:solidFill>
              </a:rPr>
              <a:t>Until 2017 funding from UB amounted to 247,000 EUR (incl. Director’s salary)</a:t>
            </a:r>
            <a:endParaRPr lang="en-US" sz="1600" spc="-1" dirty="0">
              <a:solidFill>
                <a:srgbClr val="000000"/>
              </a:solidFill>
            </a:endParaRPr>
          </a:p>
          <a:p>
            <a:pPr marL="754920" lvl="1">
              <a:lnSpc>
                <a:spcPct val="120000"/>
              </a:lnSpc>
              <a:spcBef>
                <a:spcPts val="479"/>
              </a:spcBef>
              <a:buClr>
                <a:srgbClr val="A09781"/>
              </a:buClr>
              <a:buSzPct val="76000"/>
              <a:buFont typeface="Wingdings" panose="05000000000000000000" pitchFamily="2" charset="2"/>
              <a:buChar char="Ø"/>
            </a:pPr>
            <a:r>
              <a:rPr lang="en-US" sz="1600" spc="-1" dirty="0">
                <a:solidFill>
                  <a:srgbClr val="37302A"/>
                </a:solidFill>
              </a:rPr>
              <a:t>As of 2018 funding has been increased to </a:t>
            </a:r>
            <a:r>
              <a:rPr lang="en-US" sz="1600" spc="-1" dirty="0">
                <a:solidFill>
                  <a:srgbClr val="960000"/>
                </a:solidFill>
              </a:rPr>
              <a:t>317,000 EUR </a:t>
            </a:r>
            <a:r>
              <a:rPr lang="en-US" sz="1600" spc="-1" dirty="0">
                <a:solidFill>
                  <a:srgbClr val="614935"/>
                </a:solidFill>
              </a:rPr>
              <a:t>allowing additional coverage for construction &amp; renovation as well as increased audit costs</a:t>
            </a:r>
          </a:p>
          <a:p>
            <a:pPr marL="754920" lvl="1">
              <a:lnSpc>
                <a:spcPct val="120000"/>
              </a:lnSpc>
              <a:spcBef>
                <a:spcPts val="479"/>
              </a:spcBef>
              <a:buClr>
                <a:srgbClr val="A09781"/>
              </a:buClr>
              <a:buSzPct val="76000"/>
              <a:buFont typeface="Wingdings" panose="05000000000000000000" pitchFamily="2" charset="2"/>
              <a:buChar char="Ø"/>
            </a:pPr>
            <a:endParaRPr lang="en-US" sz="1600" spc="-1" dirty="0">
              <a:solidFill>
                <a:srgbClr val="000000"/>
              </a:solidFill>
            </a:endParaRPr>
          </a:p>
          <a:p>
            <a:pPr marL="343080" indent="-273960">
              <a:lnSpc>
                <a:spcPct val="120000"/>
              </a:lnSpc>
              <a:spcBef>
                <a:spcPts val="479"/>
              </a:spcBef>
              <a:buClr>
                <a:srgbClr val="A09781"/>
              </a:buClr>
              <a:buSzPct val="76000"/>
              <a:buFont typeface="Wingdings 2" charset="2"/>
              <a:buChar char=""/>
            </a:pPr>
            <a:r>
              <a:rPr lang="en-US" sz="1800" spc="-1" dirty="0">
                <a:solidFill>
                  <a:srgbClr val="000000"/>
                </a:solidFill>
              </a:rPr>
              <a:t>2019:</a:t>
            </a:r>
          </a:p>
          <a:p>
            <a:pPr marL="754920" lvl="1">
              <a:lnSpc>
                <a:spcPct val="120000"/>
              </a:lnSpc>
              <a:spcBef>
                <a:spcPts val="479"/>
              </a:spcBef>
              <a:buClr>
                <a:srgbClr val="A09781"/>
              </a:buClr>
              <a:buSzPct val="76000"/>
              <a:buFont typeface="Wingdings" panose="05000000000000000000" pitchFamily="2" charset="2"/>
              <a:buChar char="Ø"/>
            </a:pPr>
            <a:r>
              <a:rPr lang="en-US" sz="1600" spc="-1" dirty="0">
                <a:solidFill>
                  <a:srgbClr val="000000"/>
                </a:solidFill>
              </a:rPr>
              <a:t>For the upcoming year a further increase to up to </a:t>
            </a:r>
            <a:r>
              <a:rPr lang="en-US" sz="1600" spc="-1" dirty="0">
                <a:solidFill>
                  <a:srgbClr val="C00000"/>
                </a:solidFill>
              </a:rPr>
              <a:t>480,000 EUR is </a:t>
            </a:r>
            <a:r>
              <a:rPr lang="en-US" sz="1600" spc="-1" dirty="0">
                <a:solidFill>
                  <a:srgbClr val="000000"/>
                </a:solidFill>
              </a:rPr>
              <a:t>envisaged. This enhance should enable to the Academy to: </a:t>
            </a:r>
          </a:p>
          <a:p>
            <a:pPr marL="1143180" lvl="2" indent="-273960">
              <a:lnSpc>
                <a:spcPct val="120000"/>
              </a:lnSpc>
              <a:spcBef>
                <a:spcPts val="479"/>
              </a:spcBef>
              <a:buClr>
                <a:srgbClr val="A09781"/>
              </a:buClr>
              <a:buSzPct val="76000"/>
              <a:buFont typeface="Wingdings" panose="05000000000000000000" pitchFamily="2" charset="2"/>
              <a:buChar char="Ø"/>
            </a:pPr>
            <a:r>
              <a:rPr lang="en-US" sz="1400" spc="-1" dirty="0">
                <a:solidFill>
                  <a:srgbClr val="000000"/>
                </a:solidFill>
              </a:rPr>
              <a:t>Strengthen its faculty body by creating 3 full-time lecturer/researcher positions</a:t>
            </a:r>
          </a:p>
          <a:p>
            <a:pPr marL="1143180" lvl="2" indent="-273960">
              <a:lnSpc>
                <a:spcPct val="120000"/>
              </a:lnSpc>
              <a:spcBef>
                <a:spcPts val="479"/>
              </a:spcBef>
              <a:buClr>
                <a:srgbClr val="A09781"/>
              </a:buClr>
              <a:buSzPct val="76000"/>
              <a:buFont typeface="Wingdings" panose="05000000000000000000" pitchFamily="2" charset="2"/>
              <a:buChar char="Ø"/>
            </a:pPr>
            <a:r>
              <a:rPr lang="en-US" sz="1400" spc="-1" dirty="0">
                <a:solidFill>
                  <a:srgbClr val="000000"/>
                </a:solidFill>
              </a:rPr>
              <a:t>Increase the number of students enrolled in 2019</a:t>
            </a:r>
          </a:p>
          <a:p>
            <a:pPr marL="1143180" lvl="2" indent="-273960">
              <a:lnSpc>
                <a:spcPct val="120000"/>
              </a:lnSpc>
              <a:spcBef>
                <a:spcPts val="479"/>
              </a:spcBef>
              <a:buClr>
                <a:srgbClr val="A09781"/>
              </a:buClr>
              <a:buSzPct val="76000"/>
              <a:buFont typeface="Wingdings" panose="05000000000000000000" pitchFamily="2" charset="2"/>
              <a:buChar char="Ø"/>
            </a:pPr>
            <a:r>
              <a:rPr lang="en-US" sz="1400" spc="-1" dirty="0" err="1">
                <a:solidFill>
                  <a:srgbClr val="000000"/>
                </a:solidFill>
              </a:rPr>
              <a:t>Organise</a:t>
            </a:r>
            <a:r>
              <a:rPr lang="en-US" sz="1400" spc="-1" dirty="0">
                <a:solidFill>
                  <a:srgbClr val="000000"/>
                </a:solidFill>
              </a:rPr>
              <a:t> an enhanced summer school </a:t>
            </a:r>
            <a:r>
              <a:rPr lang="en-US" sz="1400" spc="-1" dirty="0" err="1">
                <a:solidFill>
                  <a:srgbClr val="000000"/>
                </a:solidFill>
              </a:rPr>
              <a:t>programme</a:t>
            </a:r>
            <a:r>
              <a:rPr lang="en-US" sz="1400" spc="-1" dirty="0">
                <a:solidFill>
                  <a:srgbClr val="000000"/>
                </a:solidFill>
              </a:rPr>
              <a:t> in August 2019</a:t>
            </a:r>
          </a:p>
          <a:p>
            <a:pPr marL="1143180" lvl="2" indent="-273960">
              <a:lnSpc>
                <a:spcPct val="120000"/>
              </a:lnSpc>
              <a:spcBef>
                <a:spcPts val="479"/>
              </a:spcBef>
              <a:buClr>
                <a:srgbClr val="A09781"/>
              </a:buClr>
              <a:buSzPct val="76000"/>
              <a:buFont typeface="Wingdings" panose="05000000000000000000" pitchFamily="2" charset="2"/>
              <a:buChar char="Ø"/>
            </a:pPr>
            <a:r>
              <a:rPr lang="en-US" sz="1400" spc="-1" dirty="0">
                <a:solidFill>
                  <a:srgbClr val="000000"/>
                </a:solidFill>
              </a:rPr>
              <a:t>Increase and professionalize publications in both English and Russian </a:t>
            </a:r>
          </a:p>
          <a:p>
            <a:endParaRPr lang="en-US" dirty="0"/>
          </a:p>
        </p:txBody>
      </p:sp>
    </p:spTree>
    <p:extLst>
      <p:ext uri="{BB962C8B-B14F-4D97-AF65-F5344CB8AC3E}">
        <p14:creationId xmlns:p14="http://schemas.microsoft.com/office/powerpoint/2010/main" val="1442173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09600" y="0"/>
            <a:ext cx="8005763" cy="1219199"/>
          </a:xfrm>
        </p:spPr>
        <p:txBody>
          <a:bodyPr anchor="ctr"/>
          <a:lstStyle/>
          <a:p>
            <a:pPr algn="ctr"/>
            <a:r>
              <a:rPr lang="en-US" sz="4000" spc="-1" dirty="0"/>
              <a:t>Funding – </a:t>
            </a:r>
            <a:r>
              <a:rPr lang="en-US" sz="4000" spc="-1" dirty="0" err="1"/>
              <a:t>ExB</a:t>
            </a:r>
            <a:endParaRPr lang="en-US" sz="4000" spc="-1" dirty="0">
              <a:solidFill>
                <a:srgbClr val="000000"/>
              </a:solidFill>
            </a:endParaRPr>
          </a:p>
        </p:txBody>
      </p:sp>
      <p:sp>
        <p:nvSpPr>
          <p:cNvPr id="4" name="Text Placeholder 3"/>
          <p:cNvSpPr>
            <a:spLocks noGrp="1"/>
          </p:cNvSpPr>
          <p:nvPr>
            <p:ph type="body" sz="quarter" idx="14"/>
          </p:nvPr>
        </p:nvSpPr>
        <p:spPr>
          <a:xfrm>
            <a:off x="533400" y="1371600"/>
            <a:ext cx="8081962" cy="5029200"/>
          </a:xfrm>
        </p:spPr>
        <p:txBody>
          <a:bodyPr>
            <a:normAutofit fontScale="92500"/>
          </a:bodyPr>
          <a:lstStyle/>
          <a:p>
            <a:pPr marL="457200">
              <a:lnSpc>
                <a:spcPct val="100000"/>
              </a:lnSpc>
              <a:spcBef>
                <a:spcPts val="340"/>
              </a:spcBef>
            </a:pPr>
            <a:endParaRPr lang="en-US" spc="-1" dirty="0">
              <a:solidFill>
                <a:srgbClr val="000000"/>
              </a:solidFill>
            </a:endParaRPr>
          </a:p>
          <a:p>
            <a:pPr marL="343080" indent="-273960">
              <a:lnSpc>
                <a:spcPct val="120000"/>
              </a:lnSpc>
              <a:spcBef>
                <a:spcPts val="479"/>
              </a:spcBef>
              <a:buClr>
                <a:srgbClr val="A09781"/>
              </a:buClr>
              <a:buSzPct val="76000"/>
              <a:buFont typeface="Wingdings 2" charset="2"/>
              <a:buChar char=""/>
            </a:pPr>
            <a:r>
              <a:rPr lang="en-US" sz="1800" spc="-1" dirty="0">
                <a:solidFill>
                  <a:srgbClr val="37302A"/>
                </a:solidFill>
              </a:rPr>
              <a:t>2018</a:t>
            </a:r>
            <a:r>
              <a:rPr lang="en-US" sz="1700" spc="-1" dirty="0">
                <a:solidFill>
                  <a:srgbClr val="37302A"/>
                </a:solidFill>
              </a:rPr>
              <a:t>:</a:t>
            </a:r>
          </a:p>
          <a:p>
            <a:pPr marL="754920" lvl="1">
              <a:lnSpc>
                <a:spcPct val="120000"/>
              </a:lnSpc>
              <a:spcBef>
                <a:spcPts val="479"/>
              </a:spcBef>
              <a:buClr>
                <a:srgbClr val="A09781"/>
              </a:buClr>
              <a:buSzPct val="76000"/>
              <a:buFont typeface="Wingdings" panose="05000000000000000000" pitchFamily="2" charset="2"/>
              <a:buChar char="Ø"/>
            </a:pPr>
            <a:r>
              <a:rPr lang="en-US" sz="1600" spc="-1" dirty="0" smtClean="0">
                <a:solidFill>
                  <a:srgbClr val="37302A"/>
                </a:solidFill>
              </a:rPr>
              <a:t>Funding budgeted in </a:t>
            </a:r>
            <a:r>
              <a:rPr lang="en-US" sz="1600" spc="-1" dirty="0">
                <a:solidFill>
                  <a:srgbClr val="37302A"/>
                </a:solidFill>
              </a:rPr>
              <a:t>the amount of </a:t>
            </a:r>
            <a:r>
              <a:rPr lang="en-US" sz="1600" spc="-1" dirty="0">
                <a:solidFill>
                  <a:srgbClr val="960000"/>
                </a:solidFill>
              </a:rPr>
              <a:t>429,948 EUR </a:t>
            </a:r>
            <a:r>
              <a:rPr lang="en-US" sz="1600" spc="-1" dirty="0">
                <a:solidFill>
                  <a:srgbClr val="37302A"/>
                </a:solidFill>
              </a:rPr>
              <a:t>in 2018; Secured with generous contributions from Austria, Finland, Switzerland, and the United States</a:t>
            </a:r>
          </a:p>
          <a:p>
            <a:pPr marL="469170" lvl="1" indent="0">
              <a:lnSpc>
                <a:spcPct val="120000"/>
              </a:lnSpc>
              <a:spcBef>
                <a:spcPts val="479"/>
              </a:spcBef>
              <a:buClr>
                <a:srgbClr val="A09781"/>
              </a:buClr>
              <a:buSzPct val="76000"/>
              <a:buNone/>
            </a:pPr>
            <a:endParaRPr lang="en-US" sz="1300" spc="-1" dirty="0">
              <a:solidFill>
                <a:srgbClr val="000000"/>
              </a:solidFill>
            </a:endParaRPr>
          </a:p>
          <a:p>
            <a:pPr marL="343080" indent="-273960">
              <a:lnSpc>
                <a:spcPct val="120000"/>
              </a:lnSpc>
              <a:spcBef>
                <a:spcPts val="479"/>
              </a:spcBef>
              <a:buClr>
                <a:srgbClr val="A09781"/>
              </a:buClr>
              <a:buSzPct val="76000"/>
              <a:buFont typeface="Wingdings 2" charset="2"/>
              <a:buChar char=""/>
            </a:pPr>
            <a:r>
              <a:rPr lang="en-US" sz="1800" spc="-1" dirty="0">
                <a:solidFill>
                  <a:srgbClr val="000000"/>
                </a:solidFill>
              </a:rPr>
              <a:t>2019</a:t>
            </a:r>
            <a:r>
              <a:rPr lang="en-US" sz="1700" spc="-1" dirty="0">
                <a:solidFill>
                  <a:srgbClr val="000000"/>
                </a:solidFill>
              </a:rPr>
              <a:t>:</a:t>
            </a:r>
          </a:p>
          <a:p>
            <a:pPr marL="754920" lvl="1">
              <a:lnSpc>
                <a:spcPct val="120000"/>
              </a:lnSpc>
              <a:spcBef>
                <a:spcPts val="479"/>
              </a:spcBef>
              <a:buClr>
                <a:srgbClr val="A09781"/>
              </a:buClr>
              <a:buSzPct val="76000"/>
              <a:buFont typeface="Wingdings" panose="05000000000000000000" pitchFamily="2" charset="2"/>
              <a:buChar char="Ø"/>
            </a:pPr>
            <a:r>
              <a:rPr lang="en-US" sz="1600" spc="-1" dirty="0" err="1">
                <a:solidFill>
                  <a:srgbClr val="000000"/>
                </a:solidFill>
              </a:rPr>
              <a:t>ExB</a:t>
            </a:r>
            <a:r>
              <a:rPr lang="en-US" sz="1600" spc="-1" dirty="0">
                <a:solidFill>
                  <a:srgbClr val="000000"/>
                </a:solidFill>
              </a:rPr>
              <a:t> Project envisages funding for Students, Academics, Meritocracy, Alumni in 2019 and 2020 in the amount of </a:t>
            </a:r>
            <a:r>
              <a:rPr lang="en-US" sz="1600" spc="-1" dirty="0" smtClean="0">
                <a:solidFill>
                  <a:srgbClr val="960000"/>
                </a:solidFill>
              </a:rPr>
              <a:t>558,533 </a:t>
            </a:r>
            <a:r>
              <a:rPr lang="en-US" sz="1600" spc="-1" dirty="0">
                <a:solidFill>
                  <a:srgbClr val="960000"/>
                </a:solidFill>
              </a:rPr>
              <a:t>EUR </a:t>
            </a:r>
            <a:r>
              <a:rPr lang="en-US" sz="1600" spc="-1" dirty="0">
                <a:solidFill>
                  <a:srgbClr val="000000"/>
                </a:solidFill>
              </a:rPr>
              <a:t>and </a:t>
            </a:r>
            <a:r>
              <a:rPr lang="en-US" sz="1600" spc="-1" dirty="0" smtClean="0">
                <a:solidFill>
                  <a:srgbClr val="960000"/>
                </a:solidFill>
              </a:rPr>
              <a:t>743,485 </a:t>
            </a:r>
            <a:r>
              <a:rPr lang="en-US" sz="1600" spc="-1" dirty="0">
                <a:solidFill>
                  <a:srgbClr val="960000"/>
                </a:solidFill>
              </a:rPr>
              <a:t>EUR </a:t>
            </a:r>
            <a:r>
              <a:rPr lang="en-US" sz="1600" spc="-1" dirty="0">
                <a:solidFill>
                  <a:srgbClr val="000000"/>
                </a:solidFill>
              </a:rPr>
              <a:t>respectively (Increase in 2019 due to additional support to Academics; in 2020 due to additional support to </a:t>
            </a:r>
            <a:r>
              <a:rPr lang="en-US" sz="1600" spc="-1" dirty="0" smtClean="0">
                <a:solidFill>
                  <a:srgbClr val="000000"/>
                </a:solidFill>
              </a:rPr>
              <a:t>Students + audit)</a:t>
            </a:r>
            <a:endParaRPr lang="en-US" sz="1600" spc="-1" dirty="0">
              <a:solidFill>
                <a:srgbClr val="000000"/>
              </a:solidFill>
            </a:endParaRPr>
          </a:p>
          <a:p>
            <a:pPr marL="754920" lvl="1">
              <a:lnSpc>
                <a:spcPct val="120000"/>
              </a:lnSpc>
              <a:spcBef>
                <a:spcPts val="479"/>
              </a:spcBef>
              <a:buClr>
                <a:srgbClr val="A09781"/>
              </a:buClr>
              <a:buSzPct val="76000"/>
              <a:buFont typeface="Wingdings" panose="05000000000000000000" pitchFamily="2" charset="2"/>
              <a:buChar char="Ø"/>
            </a:pPr>
            <a:r>
              <a:rPr lang="en-US" sz="1600" spc="-1" dirty="0" err="1">
                <a:solidFill>
                  <a:srgbClr val="000000"/>
                </a:solidFill>
              </a:rPr>
              <a:t>ExB</a:t>
            </a:r>
            <a:r>
              <a:rPr lang="en-US" sz="1600" spc="-1" dirty="0">
                <a:solidFill>
                  <a:srgbClr val="000000"/>
                </a:solidFill>
              </a:rPr>
              <a:t> funding for 2019 secured in the amount of </a:t>
            </a:r>
            <a:r>
              <a:rPr lang="en-US" sz="1600" spc="-1" dirty="0" smtClean="0">
                <a:solidFill>
                  <a:srgbClr val="960000"/>
                </a:solidFill>
              </a:rPr>
              <a:t>342,619 </a:t>
            </a:r>
            <a:r>
              <a:rPr lang="en-US" sz="1600" spc="-1" dirty="0">
                <a:solidFill>
                  <a:srgbClr val="960000"/>
                </a:solidFill>
              </a:rPr>
              <a:t>EUR </a:t>
            </a:r>
            <a:r>
              <a:rPr lang="en-US" sz="1600" spc="-1" dirty="0">
                <a:solidFill>
                  <a:srgbClr val="000000"/>
                </a:solidFill>
              </a:rPr>
              <a:t>with a further request for Funding in the amount of </a:t>
            </a:r>
            <a:r>
              <a:rPr lang="en-US" sz="1600" spc="-1" dirty="0" smtClean="0">
                <a:solidFill>
                  <a:srgbClr val="960000"/>
                </a:solidFill>
              </a:rPr>
              <a:t>215,914 </a:t>
            </a:r>
            <a:r>
              <a:rPr lang="en-US" sz="1600" spc="-1" dirty="0">
                <a:solidFill>
                  <a:srgbClr val="960000"/>
                </a:solidFill>
              </a:rPr>
              <a:t>EUR</a:t>
            </a:r>
            <a:r>
              <a:rPr lang="en-US" sz="1600" spc="-1" dirty="0">
                <a:solidFill>
                  <a:srgbClr val="000000"/>
                </a:solidFill>
              </a:rPr>
              <a:t>!</a:t>
            </a:r>
          </a:p>
          <a:p>
            <a:pPr marL="754920" lvl="1">
              <a:lnSpc>
                <a:spcPct val="120000"/>
              </a:lnSpc>
              <a:spcBef>
                <a:spcPts val="479"/>
              </a:spcBef>
              <a:buClr>
                <a:srgbClr val="A09781"/>
              </a:buClr>
              <a:buSzPct val="76000"/>
              <a:buFont typeface="Wingdings" panose="05000000000000000000" pitchFamily="2" charset="2"/>
              <a:buChar char="Ø"/>
            </a:pPr>
            <a:r>
              <a:rPr lang="en-US" sz="1600" spc="-1" dirty="0">
                <a:solidFill>
                  <a:srgbClr val="000000"/>
                </a:solidFill>
              </a:rPr>
              <a:t>Letter of intent from German MFA about funding in the amount of </a:t>
            </a:r>
            <a:r>
              <a:rPr lang="en-US" sz="1600" spc="-1" dirty="0">
                <a:solidFill>
                  <a:srgbClr val="960000"/>
                </a:solidFill>
              </a:rPr>
              <a:t>80,000 EUR </a:t>
            </a:r>
            <a:r>
              <a:rPr lang="en-US" sz="1600" spc="-1" dirty="0">
                <a:solidFill>
                  <a:srgbClr val="000000"/>
                </a:solidFill>
              </a:rPr>
              <a:t>(as yearly contribution starting in 2019 and continuing indefinitely)</a:t>
            </a:r>
          </a:p>
          <a:p>
            <a:pPr marL="754920" lvl="1">
              <a:lnSpc>
                <a:spcPct val="120000"/>
              </a:lnSpc>
              <a:spcBef>
                <a:spcPts val="479"/>
              </a:spcBef>
              <a:buClr>
                <a:srgbClr val="A09781"/>
              </a:buClr>
              <a:buSzPct val="76000"/>
              <a:buFont typeface="Wingdings" panose="05000000000000000000" pitchFamily="2" charset="2"/>
              <a:buChar char="Ø"/>
            </a:pPr>
            <a:r>
              <a:rPr lang="en-US" sz="1600" spc="-1" dirty="0" err="1">
                <a:solidFill>
                  <a:srgbClr val="000000"/>
                </a:solidFill>
              </a:rPr>
              <a:t>ExB</a:t>
            </a:r>
            <a:r>
              <a:rPr lang="en-US" sz="1600" spc="-1" dirty="0">
                <a:solidFill>
                  <a:srgbClr val="000000"/>
                </a:solidFill>
              </a:rPr>
              <a:t> funding for 2020 secured in the amount of </a:t>
            </a:r>
            <a:r>
              <a:rPr lang="en-US" sz="1600" spc="-1" dirty="0" smtClean="0">
                <a:solidFill>
                  <a:srgbClr val="960000"/>
                </a:solidFill>
              </a:rPr>
              <a:t>159,137 </a:t>
            </a:r>
            <a:r>
              <a:rPr lang="en-US" sz="1600" spc="-1" dirty="0">
                <a:solidFill>
                  <a:srgbClr val="960000"/>
                </a:solidFill>
              </a:rPr>
              <a:t>EUR </a:t>
            </a:r>
            <a:r>
              <a:rPr lang="en-US" sz="1600" spc="-1" dirty="0">
                <a:solidFill>
                  <a:srgbClr val="000000"/>
                </a:solidFill>
              </a:rPr>
              <a:t>with further request for Funding in 2020 in the amount </a:t>
            </a:r>
            <a:r>
              <a:rPr lang="en-US" sz="1600" spc="-1">
                <a:solidFill>
                  <a:srgbClr val="000000"/>
                </a:solidFill>
              </a:rPr>
              <a:t>of </a:t>
            </a:r>
            <a:r>
              <a:rPr lang="en-US" sz="1600" spc="-1" smtClean="0">
                <a:solidFill>
                  <a:srgbClr val="960000"/>
                </a:solidFill>
              </a:rPr>
              <a:t>584,348 </a:t>
            </a:r>
            <a:r>
              <a:rPr lang="en-US" sz="1600" spc="-1" dirty="0">
                <a:solidFill>
                  <a:srgbClr val="960000"/>
                </a:solidFill>
              </a:rPr>
              <a:t>EUR</a:t>
            </a:r>
            <a:endParaRPr lang="en-US" sz="1600" spc="-1" dirty="0">
              <a:solidFill>
                <a:srgbClr val="000000"/>
              </a:solidFill>
            </a:endParaRPr>
          </a:p>
          <a:p>
            <a:endParaRPr lang="en-US" dirty="0"/>
          </a:p>
        </p:txBody>
      </p:sp>
    </p:spTree>
    <p:extLst>
      <p:ext uri="{BB962C8B-B14F-4D97-AF65-F5344CB8AC3E}">
        <p14:creationId xmlns:p14="http://schemas.microsoft.com/office/powerpoint/2010/main" val="3659891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09600" y="0"/>
            <a:ext cx="8005763" cy="1219200"/>
          </a:xfrm>
        </p:spPr>
        <p:txBody>
          <a:bodyPr anchor="ctr"/>
          <a:lstStyle/>
          <a:p>
            <a:pPr algn="ctr"/>
            <a:r>
              <a:rPr lang="en-US" sz="4000" spc="-1" dirty="0"/>
              <a:t>Funding – Third Party</a:t>
            </a:r>
            <a:endParaRPr lang="en-US" sz="4000" spc="-1" dirty="0">
              <a:solidFill>
                <a:srgbClr val="000000"/>
              </a:solidFill>
            </a:endParaRPr>
          </a:p>
        </p:txBody>
      </p:sp>
      <p:sp>
        <p:nvSpPr>
          <p:cNvPr id="4" name="Text Placeholder 3"/>
          <p:cNvSpPr>
            <a:spLocks noGrp="1"/>
          </p:cNvSpPr>
          <p:nvPr>
            <p:ph type="body" sz="quarter" idx="14"/>
          </p:nvPr>
        </p:nvSpPr>
        <p:spPr>
          <a:xfrm>
            <a:off x="457200" y="1371600"/>
            <a:ext cx="8158162" cy="5029200"/>
          </a:xfrm>
        </p:spPr>
        <p:txBody>
          <a:bodyPr>
            <a:normAutofit/>
          </a:bodyPr>
          <a:lstStyle/>
          <a:p>
            <a:pPr marL="343080" indent="-273960">
              <a:lnSpc>
                <a:spcPct val="120000"/>
              </a:lnSpc>
              <a:spcBef>
                <a:spcPts val="479"/>
              </a:spcBef>
              <a:buClr>
                <a:srgbClr val="A09781"/>
              </a:buClr>
              <a:buSzPct val="76000"/>
              <a:buFont typeface="Wingdings 2" charset="2"/>
              <a:buChar char=""/>
            </a:pPr>
            <a:endParaRPr lang="en-US" sz="1700" spc="-1" dirty="0">
              <a:solidFill>
                <a:srgbClr val="37302A"/>
              </a:solidFill>
            </a:endParaRPr>
          </a:p>
          <a:p>
            <a:pPr marL="343080" indent="-273960">
              <a:lnSpc>
                <a:spcPct val="120000"/>
              </a:lnSpc>
              <a:spcBef>
                <a:spcPts val="479"/>
              </a:spcBef>
              <a:buClr>
                <a:srgbClr val="A09781"/>
              </a:buClr>
              <a:buSzPct val="76000"/>
              <a:buFont typeface="Wingdings 2" charset="2"/>
              <a:buChar char=""/>
            </a:pPr>
            <a:r>
              <a:rPr lang="en-US" sz="1800" spc="-1" dirty="0">
                <a:solidFill>
                  <a:srgbClr val="37302A"/>
                </a:solidFill>
              </a:rPr>
              <a:t>2018:</a:t>
            </a:r>
          </a:p>
          <a:p>
            <a:pPr marL="754920" lvl="1">
              <a:lnSpc>
                <a:spcPct val="120000"/>
              </a:lnSpc>
              <a:spcBef>
                <a:spcPts val="479"/>
              </a:spcBef>
              <a:buClr>
                <a:srgbClr val="A09781"/>
              </a:buClr>
              <a:buSzPct val="76000"/>
              <a:buFont typeface="Wingdings" panose="05000000000000000000" pitchFamily="2" charset="2"/>
              <a:buChar char="Ø"/>
            </a:pPr>
            <a:r>
              <a:rPr lang="en-US" sz="1600" spc="-1" dirty="0">
                <a:solidFill>
                  <a:srgbClr val="37302A"/>
                </a:solidFill>
              </a:rPr>
              <a:t>NUPI contributes 465,213 EUR in 2018 (including re-allocation from 2017 this amounts to 548,386 EUR)</a:t>
            </a:r>
            <a:endParaRPr lang="en-US" sz="1600" spc="-1" dirty="0">
              <a:solidFill>
                <a:srgbClr val="000000"/>
              </a:solidFill>
            </a:endParaRPr>
          </a:p>
          <a:p>
            <a:pPr marL="754920" lvl="1">
              <a:lnSpc>
                <a:spcPct val="120000"/>
              </a:lnSpc>
              <a:spcBef>
                <a:spcPts val="479"/>
              </a:spcBef>
              <a:buClr>
                <a:srgbClr val="A09781"/>
              </a:buClr>
              <a:buSzPct val="76000"/>
              <a:buFont typeface="Wingdings" panose="05000000000000000000" pitchFamily="2" charset="2"/>
              <a:buChar char="Ø"/>
            </a:pPr>
            <a:r>
              <a:rPr lang="en-US" sz="1600" spc="-1" dirty="0">
                <a:solidFill>
                  <a:srgbClr val="37302A"/>
                </a:solidFill>
              </a:rPr>
              <a:t>Switzerland has added ~33,500 EUR (40,000CHF)</a:t>
            </a:r>
          </a:p>
          <a:p>
            <a:pPr marL="743130" lvl="1" indent="-273960">
              <a:lnSpc>
                <a:spcPct val="120000"/>
              </a:lnSpc>
              <a:spcBef>
                <a:spcPts val="479"/>
              </a:spcBef>
              <a:buClr>
                <a:srgbClr val="A09781"/>
              </a:buClr>
              <a:buSzPct val="76000"/>
              <a:buFont typeface="Wingdings 2" charset="2"/>
              <a:buChar char=""/>
            </a:pPr>
            <a:endParaRPr lang="en-US" sz="1300" spc="-1" dirty="0">
              <a:solidFill>
                <a:srgbClr val="000000"/>
              </a:solidFill>
            </a:endParaRPr>
          </a:p>
          <a:p>
            <a:pPr marL="343080" indent="-273960">
              <a:lnSpc>
                <a:spcPct val="120000"/>
              </a:lnSpc>
              <a:spcBef>
                <a:spcPts val="479"/>
              </a:spcBef>
              <a:buClr>
                <a:srgbClr val="A09781"/>
              </a:buClr>
              <a:buSzPct val="76000"/>
              <a:buFont typeface="Wingdings 2" charset="2"/>
              <a:buChar char=""/>
            </a:pPr>
            <a:r>
              <a:rPr lang="en-US" sz="1800" spc="-1" dirty="0">
                <a:solidFill>
                  <a:srgbClr val="000000"/>
                </a:solidFill>
              </a:rPr>
              <a:t>2019:</a:t>
            </a:r>
          </a:p>
          <a:p>
            <a:pPr marL="754920" lvl="1">
              <a:lnSpc>
                <a:spcPct val="120000"/>
              </a:lnSpc>
              <a:spcBef>
                <a:spcPts val="479"/>
              </a:spcBef>
              <a:buClr>
                <a:srgbClr val="A09781"/>
              </a:buClr>
              <a:buSzPct val="76000"/>
              <a:buFont typeface="Wingdings" panose="05000000000000000000" pitchFamily="2" charset="2"/>
              <a:buChar char="Ø"/>
            </a:pPr>
            <a:r>
              <a:rPr lang="en-US" sz="1600" spc="-1" dirty="0">
                <a:solidFill>
                  <a:srgbClr val="000000"/>
                </a:solidFill>
              </a:rPr>
              <a:t>NUPI funding for 2019 amounts to ~625,000 EUR including costs for activities that have been implemented by NUPI directly in the past but today are administered by the Academy (e.g. CADGAT, Research Mentoring).</a:t>
            </a:r>
          </a:p>
          <a:p>
            <a:pPr marL="754920" lvl="1">
              <a:lnSpc>
                <a:spcPct val="120000"/>
              </a:lnSpc>
              <a:spcBef>
                <a:spcPts val="479"/>
              </a:spcBef>
              <a:buClr>
                <a:srgbClr val="A09781"/>
              </a:buClr>
              <a:buSzPct val="76000"/>
              <a:buFont typeface="Wingdings" panose="05000000000000000000" pitchFamily="2" charset="2"/>
              <a:buChar char="Ø"/>
            </a:pPr>
            <a:r>
              <a:rPr lang="en-US" sz="1600" spc="-1" dirty="0">
                <a:solidFill>
                  <a:srgbClr val="000000"/>
                </a:solidFill>
              </a:rPr>
              <a:t>In 2019 the Academy will also benefit from its successful applications to Erasmus+, Horizon 2020, DAAD, its continuous cooperation with IWPR and other partners who engage into sharing costs to implements various activities.</a:t>
            </a:r>
          </a:p>
        </p:txBody>
      </p:sp>
    </p:spTree>
    <p:extLst>
      <p:ext uri="{BB962C8B-B14F-4D97-AF65-F5344CB8AC3E}">
        <p14:creationId xmlns:p14="http://schemas.microsoft.com/office/powerpoint/2010/main" val="1170288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09600" y="0"/>
            <a:ext cx="8005763" cy="1219200"/>
          </a:xfrm>
        </p:spPr>
        <p:txBody>
          <a:bodyPr anchor="ctr"/>
          <a:lstStyle/>
          <a:p>
            <a:pPr algn="ctr"/>
            <a:r>
              <a:rPr lang="en-US" sz="4000" spc="-1" dirty="0"/>
              <a:t>Administrative Reforms</a:t>
            </a:r>
            <a:endParaRPr lang="en-US" sz="4000" spc="-1" dirty="0">
              <a:solidFill>
                <a:srgbClr val="000000"/>
              </a:solidFill>
            </a:endParaRPr>
          </a:p>
        </p:txBody>
      </p:sp>
      <p:sp>
        <p:nvSpPr>
          <p:cNvPr id="4" name="Text Placeholder 3"/>
          <p:cNvSpPr>
            <a:spLocks noGrp="1"/>
          </p:cNvSpPr>
          <p:nvPr>
            <p:ph type="body" sz="quarter" idx="14"/>
          </p:nvPr>
        </p:nvSpPr>
        <p:spPr>
          <a:xfrm>
            <a:off x="452435" y="1371600"/>
            <a:ext cx="8162927" cy="5029200"/>
          </a:xfrm>
        </p:spPr>
        <p:txBody>
          <a:bodyPr>
            <a:normAutofit fontScale="55000" lnSpcReduction="20000"/>
          </a:bodyPr>
          <a:lstStyle/>
          <a:p>
            <a:pPr marL="114300" indent="0">
              <a:lnSpc>
                <a:spcPct val="100000"/>
              </a:lnSpc>
              <a:spcBef>
                <a:spcPts val="340"/>
              </a:spcBef>
              <a:buNone/>
            </a:pPr>
            <a:endParaRPr lang="en-US" spc="-1" dirty="0">
              <a:solidFill>
                <a:srgbClr val="000000"/>
              </a:solidFill>
            </a:endParaRPr>
          </a:p>
          <a:p>
            <a:pPr marL="343080" indent="-273960">
              <a:lnSpc>
                <a:spcPct val="120000"/>
              </a:lnSpc>
              <a:spcBef>
                <a:spcPts val="479"/>
              </a:spcBef>
              <a:buClr>
                <a:srgbClr val="A09781"/>
              </a:buClr>
              <a:buSzPct val="76000"/>
              <a:buFont typeface="Wingdings 2" charset="2"/>
              <a:buChar char=""/>
            </a:pPr>
            <a:r>
              <a:rPr lang="en-US" sz="3300" spc="-1" dirty="0">
                <a:solidFill>
                  <a:srgbClr val="000000"/>
                </a:solidFill>
              </a:rPr>
              <a:t>Accounting Policy:</a:t>
            </a:r>
          </a:p>
          <a:p>
            <a:pPr marL="926370" lvl="1" indent="-457200">
              <a:lnSpc>
                <a:spcPct val="120000"/>
              </a:lnSpc>
              <a:spcBef>
                <a:spcPts val="479"/>
              </a:spcBef>
              <a:buClr>
                <a:srgbClr val="A09781"/>
              </a:buClr>
              <a:buSzPct val="76000"/>
              <a:buFont typeface="Wingdings" panose="05000000000000000000" pitchFamily="2" charset="2"/>
              <a:buChar char="Ø"/>
            </a:pPr>
            <a:r>
              <a:rPr lang="en-US" spc="-1" dirty="0">
                <a:solidFill>
                  <a:srgbClr val="000000"/>
                </a:solidFill>
              </a:rPr>
              <a:t>Separate set of Budgeting and Accounting Regulations currently developed</a:t>
            </a:r>
          </a:p>
          <a:p>
            <a:pPr marL="926370" lvl="1" indent="-457200">
              <a:lnSpc>
                <a:spcPct val="120000"/>
              </a:lnSpc>
              <a:spcBef>
                <a:spcPts val="479"/>
              </a:spcBef>
              <a:buClr>
                <a:srgbClr val="A09781"/>
              </a:buClr>
              <a:buSzPct val="76000"/>
              <a:buFont typeface="Wingdings" panose="05000000000000000000" pitchFamily="2" charset="2"/>
              <a:buChar char="Ø"/>
            </a:pPr>
            <a:r>
              <a:rPr lang="en-US" spc="-1" dirty="0">
                <a:solidFill>
                  <a:srgbClr val="000000"/>
                </a:solidFill>
              </a:rPr>
              <a:t>Introduction of 1C accounting software installed in the Academy; financial staff undergoes corresponding trainings to enhance skills in using 1C</a:t>
            </a:r>
          </a:p>
          <a:p>
            <a:pPr marL="743130" lvl="1" indent="-273960">
              <a:lnSpc>
                <a:spcPct val="120000"/>
              </a:lnSpc>
              <a:spcBef>
                <a:spcPts val="479"/>
              </a:spcBef>
              <a:buClr>
                <a:srgbClr val="A09781"/>
              </a:buClr>
              <a:buSzPct val="76000"/>
              <a:buFont typeface="Wingdings 2" charset="2"/>
              <a:buChar char=""/>
            </a:pPr>
            <a:endParaRPr lang="en-US" spc="-1" dirty="0">
              <a:solidFill>
                <a:srgbClr val="000000"/>
              </a:solidFill>
            </a:endParaRPr>
          </a:p>
          <a:p>
            <a:pPr marL="343080" indent="-273960">
              <a:lnSpc>
                <a:spcPct val="120000"/>
              </a:lnSpc>
              <a:spcBef>
                <a:spcPts val="479"/>
              </a:spcBef>
              <a:buClr>
                <a:srgbClr val="A09781"/>
              </a:buClr>
              <a:buSzPct val="76000"/>
              <a:buFont typeface="Wingdings 2" charset="2"/>
              <a:buChar char=""/>
            </a:pPr>
            <a:r>
              <a:rPr lang="en-US" sz="3300" spc="-1" dirty="0">
                <a:solidFill>
                  <a:srgbClr val="000000"/>
                </a:solidFill>
              </a:rPr>
              <a:t>Human Resources Policy:</a:t>
            </a:r>
          </a:p>
          <a:p>
            <a:pPr marL="926370" lvl="1" indent="-457200">
              <a:lnSpc>
                <a:spcPct val="120000"/>
              </a:lnSpc>
              <a:spcBef>
                <a:spcPts val="479"/>
              </a:spcBef>
              <a:buClr>
                <a:srgbClr val="A09781"/>
              </a:buClr>
              <a:buSzPct val="76000"/>
              <a:buFont typeface="Wingdings" panose="05000000000000000000" pitchFamily="2" charset="2"/>
              <a:buChar char="Ø"/>
            </a:pPr>
            <a:r>
              <a:rPr lang="en-US" spc="-1" dirty="0">
                <a:solidFill>
                  <a:srgbClr val="000000"/>
                </a:solidFill>
              </a:rPr>
              <a:t>Corresponding chapters of the Academy’s Operational Manual are currently updated and transformed into a separate document, regulating hiring and contracting of staff, faculty, visiting researchers and affiliates</a:t>
            </a:r>
          </a:p>
          <a:p>
            <a:pPr marL="926370" lvl="1" indent="-457200">
              <a:lnSpc>
                <a:spcPct val="120000"/>
              </a:lnSpc>
              <a:spcBef>
                <a:spcPts val="479"/>
              </a:spcBef>
              <a:buClr>
                <a:srgbClr val="A09781"/>
              </a:buClr>
              <a:buSzPct val="76000"/>
              <a:buFont typeface="Wingdings" panose="05000000000000000000" pitchFamily="2" charset="2"/>
              <a:buChar char="Ø"/>
            </a:pPr>
            <a:r>
              <a:rPr lang="en-US" spc="-1" dirty="0">
                <a:solidFill>
                  <a:srgbClr val="000000"/>
                </a:solidFill>
              </a:rPr>
              <a:t>Teaching Positions at the Academy be filled with in-house faculty, Visiting Lecturers from partner institutions (following Memorandum of Cooperation), and by means of competitive selection procedures</a:t>
            </a:r>
          </a:p>
          <a:p>
            <a:pPr marL="743130" lvl="1" indent="-273960">
              <a:lnSpc>
                <a:spcPct val="120000"/>
              </a:lnSpc>
              <a:spcBef>
                <a:spcPts val="479"/>
              </a:spcBef>
              <a:buClr>
                <a:srgbClr val="A09781"/>
              </a:buClr>
              <a:buSzPct val="76000"/>
              <a:buFont typeface="Wingdings 2" charset="2"/>
              <a:buChar char=""/>
            </a:pPr>
            <a:endParaRPr lang="en-US" spc="-1" dirty="0">
              <a:solidFill>
                <a:srgbClr val="000000"/>
              </a:solidFill>
            </a:endParaRPr>
          </a:p>
          <a:p>
            <a:pPr marL="343080" indent="-273960">
              <a:lnSpc>
                <a:spcPct val="120000"/>
              </a:lnSpc>
              <a:spcBef>
                <a:spcPts val="479"/>
              </a:spcBef>
              <a:buClr>
                <a:srgbClr val="A09781"/>
              </a:buClr>
              <a:buSzPct val="76000"/>
              <a:buFont typeface="Wingdings 2" charset="2"/>
              <a:buChar char=""/>
            </a:pPr>
            <a:r>
              <a:rPr lang="en-US" sz="3300" spc="-1" dirty="0">
                <a:solidFill>
                  <a:srgbClr val="000000"/>
                </a:solidFill>
              </a:rPr>
              <a:t>Review of Charter of the OSCE Academy:</a:t>
            </a:r>
          </a:p>
          <a:p>
            <a:pPr marL="926370" lvl="1" indent="-457200">
              <a:lnSpc>
                <a:spcPct val="120000"/>
              </a:lnSpc>
              <a:spcBef>
                <a:spcPts val="479"/>
              </a:spcBef>
              <a:buClr>
                <a:srgbClr val="A09781"/>
              </a:buClr>
              <a:buSzPct val="76000"/>
              <a:buFont typeface="Wingdings" panose="05000000000000000000" pitchFamily="2" charset="2"/>
              <a:buChar char="Ø"/>
            </a:pPr>
            <a:r>
              <a:rPr lang="en-US" spc="-1" dirty="0">
                <a:solidFill>
                  <a:srgbClr val="000000"/>
                </a:solidFill>
              </a:rPr>
              <a:t>A mid-term goal of the Academy’s reform efforts is to upgrade the Charter of the Academy in order to allow the expansion of the number of trustees in the Board as well as the strengthening of the Board’s supervisory function vis-à-vis the Academy</a:t>
            </a:r>
          </a:p>
          <a:p>
            <a:pPr marL="457200">
              <a:lnSpc>
                <a:spcPct val="100000"/>
              </a:lnSpc>
              <a:spcBef>
                <a:spcPts val="340"/>
              </a:spcBef>
            </a:pPr>
            <a:endParaRPr lang="en-US" spc="-1" dirty="0">
              <a:solidFill>
                <a:srgbClr val="000000"/>
              </a:solidFill>
            </a:endParaRPr>
          </a:p>
          <a:p>
            <a:endParaRPr lang="en-US" dirty="0"/>
          </a:p>
        </p:txBody>
      </p:sp>
    </p:spTree>
    <p:extLst>
      <p:ext uri="{BB962C8B-B14F-4D97-AF65-F5344CB8AC3E}">
        <p14:creationId xmlns:p14="http://schemas.microsoft.com/office/powerpoint/2010/main" val="36093892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09600" y="0"/>
            <a:ext cx="8005763" cy="1219199"/>
          </a:xfrm>
        </p:spPr>
        <p:txBody>
          <a:bodyPr anchor="ctr"/>
          <a:lstStyle/>
          <a:p>
            <a:pPr algn="ctr"/>
            <a:r>
              <a:rPr lang="en-US" sz="4000" spc="-1" dirty="0"/>
              <a:t>Master </a:t>
            </a:r>
            <a:r>
              <a:rPr lang="en-US" sz="4000" spc="-1" dirty="0" err="1"/>
              <a:t>Programmes</a:t>
            </a:r>
            <a:endParaRPr lang="en-US" sz="4000" spc="-1" dirty="0">
              <a:solidFill>
                <a:srgbClr val="000000"/>
              </a:solidFill>
            </a:endParaRP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644941"/>
            <a:ext cx="7086600" cy="3679125"/>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2200" y="4357048"/>
            <a:ext cx="4571999" cy="2301008"/>
          </a:xfrm>
          <a:prstGeom prst="rect">
            <a:avLst/>
          </a:prstGeom>
        </p:spPr>
      </p:pic>
      <p:sp>
        <p:nvSpPr>
          <p:cNvPr id="9" name="TextBox 8"/>
          <p:cNvSpPr txBox="1"/>
          <p:nvPr/>
        </p:nvSpPr>
        <p:spPr>
          <a:xfrm>
            <a:off x="2852239" y="5726668"/>
            <a:ext cx="3200400" cy="369332"/>
          </a:xfrm>
          <a:prstGeom prst="rect">
            <a:avLst/>
          </a:prstGeom>
          <a:noFill/>
        </p:spPr>
        <p:txBody>
          <a:bodyPr wrap="square" rtlCol="0">
            <a:spAutoFit/>
          </a:bodyPr>
          <a:lstStyle/>
          <a:p>
            <a:pPr algn="ctr"/>
            <a:r>
              <a:rPr lang="en-US" b="1" dirty="0">
                <a:solidFill>
                  <a:srgbClr val="614935"/>
                </a:solidFill>
              </a:rPr>
              <a:t>Gender distribution</a:t>
            </a:r>
          </a:p>
        </p:txBody>
      </p:sp>
    </p:spTree>
    <p:extLst>
      <p:ext uri="{BB962C8B-B14F-4D97-AF65-F5344CB8AC3E}">
        <p14:creationId xmlns:p14="http://schemas.microsoft.com/office/powerpoint/2010/main" val="28911490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a:xfrm>
            <a:off x="609600" y="123825"/>
            <a:ext cx="8382000" cy="977900"/>
          </a:xfrm>
        </p:spPr>
        <p:txBody>
          <a:bodyPr anchor="ctr">
            <a:noAutofit/>
          </a:bodyPr>
          <a:lstStyle/>
          <a:p>
            <a:pPr algn="ctr"/>
            <a:r>
              <a:rPr lang="en-US" sz="4000" spc="-1" dirty="0"/>
              <a:t>Master </a:t>
            </a:r>
            <a:r>
              <a:rPr lang="en-US" sz="4000" spc="-1" dirty="0" err="1"/>
              <a:t>Programmes</a:t>
            </a:r>
            <a:r>
              <a:rPr lang="en-US" sz="4000" spc="-1" dirty="0"/>
              <a:t> – Summer School</a:t>
            </a:r>
            <a:endParaRPr lang="en-US" sz="4000" spc="-1" dirty="0">
              <a:solidFill>
                <a:srgbClr val="000000"/>
              </a:solidFill>
            </a:endParaRPr>
          </a:p>
        </p:txBody>
      </p:sp>
      <p:sp>
        <p:nvSpPr>
          <p:cNvPr id="4" name="Text Placeholder 3"/>
          <p:cNvSpPr>
            <a:spLocks noGrp="1"/>
          </p:cNvSpPr>
          <p:nvPr>
            <p:ph type="body" sz="quarter" idx="14"/>
          </p:nvPr>
        </p:nvSpPr>
        <p:spPr>
          <a:xfrm>
            <a:off x="457199" y="1371600"/>
            <a:ext cx="8158163" cy="5029200"/>
          </a:xfrm>
        </p:spPr>
        <p:txBody>
          <a:bodyPr>
            <a:normAutofit/>
          </a:bodyPr>
          <a:lstStyle/>
          <a:p>
            <a:pPr marL="343080" indent="-273960">
              <a:lnSpc>
                <a:spcPct val="120000"/>
              </a:lnSpc>
              <a:spcBef>
                <a:spcPts val="479"/>
              </a:spcBef>
              <a:buClr>
                <a:srgbClr val="A09781"/>
              </a:buClr>
              <a:buSzPct val="76000"/>
              <a:buFont typeface="Wingdings 2" charset="2"/>
              <a:buChar char=""/>
            </a:pPr>
            <a:r>
              <a:rPr lang="en-US" sz="1800" spc="-1" dirty="0">
                <a:solidFill>
                  <a:srgbClr val="37302A"/>
                </a:solidFill>
              </a:rPr>
              <a:t>2018:</a:t>
            </a:r>
          </a:p>
          <a:p>
            <a:pPr marL="812070" lvl="1" indent="-342900">
              <a:lnSpc>
                <a:spcPct val="120000"/>
              </a:lnSpc>
              <a:spcBef>
                <a:spcPts val="479"/>
              </a:spcBef>
              <a:buClr>
                <a:srgbClr val="A09781"/>
              </a:buClr>
              <a:buSzPct val="76000"/>
              <a:buFont typeface="Wingdings" panose="05000000000000000000" pitchFamily="2" charset="2"/>
              <a:buChar char="Ø"/>
            </a:pPr>
            <a:r>
              <a:rPr lang="en-US" sz="1600" spc="-1" dirty="0">
                <a:solidFill>
                  <a:srgbClr val="000000"/>
                </a:solidFill>
              </a:rPr>
              <a:t>The pilot Preparatory Summer School </a:t>
            </a:r>
            <a:r>
              <a:rPr lang="en-US" sz="1600" spc="-1" dirty="0" err="1">
                <a:solidFill>
                  <a:srgbClr val="000000"/>
                </a:solidFill>
              </a:rPr>
              <a:t>Programme</a:t>
            </a:r>
            <a:r>
              <a:rPr lang="en-US" sz="1600" spc="-1" dirty="0">
                <a:solidFill>
                  <a:srgbClr val="000000"/>
                </a:solidFill>
              </a:rPr>
              <a:t> lasted from 13-31 August and gathered 80 students and graduates for advanced training courses in mathematics &amp; statistics, research methods, and academic writing. The groups consisted of:</a:t>
            </a:r>
          </a:p>
          <a:p>
            <a:pPr marL="1212120" lvl="2" indent="-342900">
              <a:lnSpc>
                <a:spcPct val="120000"/>
              </a:lnSpc>
              <a:spcBef>
                <a:spcPts val="479"/>
              </a:spcBef>
              <a:buClr>
                <a:srgbClr val="A09781"/>
              </a:buClr>
              <a:buSzPct val="76000"/>
              <a:buFont typeface="Wingdings" panose="05000000000000000000" pitchFamily="2" charset="2"/>
              <a:buChar char="Ø"/>
            </a:pPr>
            <a:r>
              <a:rPr lang="en-US" sz="1400" spc="-1" dirty="0">
                <a:solidFill>
                  <a:srgbClr val="000000"/>
                </a:solidFill>
              </a:rPr>
              <a:t>Students selected for both MA </a:t>
            </a:r>
            <a:r>
              <a:rPr lang="en-US" sz="1400" spc="-1" dirty="0" err="1">
                <a:solidFill>
                  <a:srgbClr val="000000"/>
                </a:solidFill>
              </a:rPr>
              <a:t>programmes</a:t>
            </a:r>
            <a:r>
              <a:rPr lang="en-US" sz="1400" spc="-1" dirty="0">
                <a:solidFill>
                  <a:srgbClr val="000000"/>
                </a:solidFill>
              </a:rPr>
              <a:t> for the academic year 2018/19</a:t>
            </a:r>
          </a:p>
          <a:p>
            <a:pPr marL="1212120" lvl="2" indent="-342900">
              <a:lnSpc>
                <a:spcPct val="120000"/>
              </a:lnSpc>
              <a:spcBef>
                <a:spcPts val="479"/>
              </a:spcBef>
              <a:buClr>
                <a:srgbClr val="A09781"/>
              </a:buClr>
              <a:buSzPct val="76000"/>
              <a:buFont typeface="Wingdings" panose="05000000000000000000" pitchFamily="2" charset="2"/>
              <a:buChar char="Ø"/>
            </a:pPr>
            <a:r>
              <a:rPr lang="en-US" sz="1400" spc="-1" dirty="0">
                <a:solidFill>
                  <a:srgbClr val="000000"/>
                </a:solidFill>
              </a:rPr>
              <a:t>Students put on the reserve list for both </a:t>
            </a:r>
            <a:r>
              <a:rPr lang="en-US" sz="1400" spc="-1" dirty="0" err="1">
                <a:solidFill>
                  <a:srgbClr val="000000"/>
                </a:solidFill>
              </a:rPr>
              <a:t>programmes</a:t>
            </a:r>
            <a:r>
              <a:rPr lang="en-US" sz="1400" spc="-1" dirty="0">
                <a:solidFill>
                  <a:srgbClr val="000000"/>
                </a:solidFill>
              </a:rPr>
              <a:t> for the academic year 2018/19</a:t>
            </a:r>
          </a:p>
          <a:p>
            <a:pPr marL="1212120" lvl="2" indent="-342900">
              <a:lnSpc>
                <a:spcPct val="120000"/>
              </a:lnSpc>
              <a:spcBef>
                <a:spcPts val="479"/>
              </a:spcBef>
              <a:buClr>
                <a:srgbClr val="A09781"/>
              </a:buClr>
              <a:buSzPct val="76000"/>
              <a:buFont typeface="Wingdings" panose="05000000000000000000" pitchFamily="2" charset="2"/>
              <a:buChar char="Ø"/>
            </a:pPr>
            <a:r>
              <a:rPr lang="en-US" sz="1400" spc="-1" dirty="0">
                <a:solidFill>
                  <a:srgbClr val="000000"/>
                </a:solidFill>
              </a:rPr>
              <a:t>Students selected following a call for applications on July 11 - more than 400 applications were received out of which 20 students were selected to join the summer school</a:t>
            </a:r>
          </a:p>
          <a:p>
            <a:pPr marL="343080" indent="-273960">
              <a:lnSpc>
                <a:spcPct val="120000"/>
              </a:lnSpc>
              <a:spcBef>
                <a:spcPts val="479"/>
              </a:spcBef>
              <a:buClr>
                <a:srgbClr val="A09781"/>
              </a:buClr>
              <a:buSzPct val="76000"/>
              <a:buFont typeface="Wingdings 2" charset="2"/>
              <a:buChar char=""/>
            </a:pPr>
            <a:r>
              <a:rPr lang="en-US" sz="1800" spc="-1" dirty="0">
                <a:solidFill>
                  <a:srgbClr val="000000"/>
                </a:solidFill>
              </a:rPr>
              <a:t>2019:</a:t>
            </a:r>
          </a:p>
          <a:p>
            <a:pPr marL="812070" lvl="1" indent="-342900">
              <a:lnSpc>
                <a:spcPct val="120000"/>
              </a:lnSpc>
              <a:spcBef>
                <a:spcPts val="479"/>
              </a:spcBef>
              <a:buClr>
                <a:srgbClr val="A09781"/>
              </a:buClr>
              <a:buSzPct val="76000"/>
              <a:buFont typeface="Wingdings" panose="05000000000000000000" pitchFamily="2" charset="2"/>
              <a:buChar char="Ø"/>
            </a:pPr>
            <a:r>
              <a:rPr lang="en-US" sz="1600" spc="-1" dirty="0">
                <a:solidFill>
                  <a:srgbClr val="000000"/>
                </a:solidFill>
              </a:rPr>
              <a:t>The summer school 2019 is scheduled for 5-31 August and open to up to 100 participants. Funding for the school will to be allocated from UB, </a:t>
            </a:r>
            <a:r>
              <a:rPr lang="en-US" sz="1600" spc="-1" dirty="0" err="1">
                <a:solidFill>
                  <a:srgbClr val="000000"/>
                </a:solidFill>
              </a:rPr>
              <a:t>ExB</a:t>
            </a:r>
            <a:r>
              <a:rPr lang="en-US" sz="1600" spc="-1" dirty="0">
                <a:solidFill>
                  <a:srgbClr val="000000"/>
                </a:solidFill>
              </a:rPr>
              <a:t>, and 3P sources.</a:t>
            </a:r>
          </a:p>
          <a:p>
            <a:pPr marL="0" indent="0">
              <a:buNone/>
            </a:pP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897" y="5176145"/>
            <a:ext cx="2036890" cy="168059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35197" y="5203350"/>
            <a:ext cx="2398864" cy="159924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36280" y="5203350"/>
            <a:ext cx="2462097" cy="1641398"/>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79787" y="5195742"/>
            <a:ext cx="2462096" cy="1641397"/>
          </a:xfrm>
          <a:prstGeom prst="rect">
            <a:avLst/>
          </a:prstGeom>
        </p:spPr>
      </p:pic>
    </p:spTree>
    <p:extLst>
      <p:ext uri="{BB962C8B-B14F-4D97-AF65-F5344CB8AC3E}">
        <p14:creationId xmlns:p14="http://schemas.microsoft.com/office/powerpoint/2010/main" val="3310567247"/>
      </p:ext>
    </p:extLst>
  </p:cSld>
  <p:clrMapOvr>
    <a:masterClrMapping/>
  </p:clrMapOvr>
</p:sld>
</file>

<file path=ppt/theme/theme1.xml><?xml version="1.0" encoding="utf-8"?>
<a:theme xmlns:a="http://schemas.openxmlformats.org/drawingml/2006/main" name="OSCE_Academy_new_PP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34</TotalTime>
  <Words>2018</Words>
  <Application>Microsoft Office PowerPoint</Application>
  <PresentationFormat>On-screen Show (4:3)</PresentationFormat>
  <Paragraphs>228</Paragraphs>
  <Slides>22</Slides>
  <Notes>0</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OSCE_Academy_new_PPT</vt:lpstr>
      <vt:lpstr>Presentation to the Board of Trustees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Victoriya</dc:creator>
  <cp:lastModifiedBy>AW</cp:lastModifiedBy>
  <cp:revision>33</cp:revision>
  <dcterms:created xsi:type="dcterms:W3CDTF">2018-10-01T04:07:27Z</dcterms:created>
  <dcterms:modified xsi:type="dcterms:W3CDTF">2018-10-23T06:16:50Z</dcterms:modified>
</cp:coreProperties>
</file>