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0" r:id="rId4"/>
    <p:sldId id="266" r:id="rId5"/>
    <p:sldId id="268" r:id="rId6"/>
    <p:sldId id="261" r:id="rId7"/>
    <p:sldId id="269" r:id="rId8"/>
    <p:sldId id="262" r:id="rId9"/>
    <p:sldId id="270" r:id="rId10"/>
    <p:sldId id="271" r:id="rId11"/>
    <p:sldId id="277" r:id="rId12"/>
    <p:sldId id="278" r:id="rId13"/>
    <p:sldId id="274" r:id="rId14"/>
    <p:sldId id="275" r:id="rId15"/>
    <p:sldId id="272" r:id="rId16"/>
    <p:sldId id="273" r:id="rId17"/>
    <p:sldId id="26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W" initials="A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CE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1" autoAdjust="0"/>
    <p:restoredTop sz="94660"/>
  </p:normalViewPr>
  <p:slideViewPr>
    <p:cSldViewPr>
      <p:cViewPr varScale="1">
        <p:scale>
          <a:sx n="108" d="100"/>
          <a:sy n="108" d="100"/>
        </p:scale>
        <p:origin x="174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381000" y="2514600"/>
            <a:ext cx="6248400" cy="41148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897565"/>
              </a:buClr>
              <a:buFont typeface="Courier New" panose="02070309020205020404" pitchFamily="49" charset="0"/>
              <a:buChar char="o"/>
              <a:defRPr/>
            </a:lvl1pPr>
            <a:lvl2pPr marL="742950" indent="-285750">
              <a:buClr>
                <a:srgbClr val="897565"/>
              </a:buClr>
              <a:buFont typeface="Arial" panose="020B0604020202020204" pitchFamily="34" charset="0"/>
              <a:buChar char="•"/>
              <a:defRPr/>
            </a:lvl2pPr>
            <a:lvl3pPr>
              <a:buClr>
                <a:srgbClr val="897565"/>
              </a:buCl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39142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1295400" y="1752600"/>
            <a:ext cx="6248400" cy="41148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897565"/>
              </a:buClr>
              <a:buFont typeface="Courier New" panose="02070309020205020404" pitchFamily="49" charset="0"/>
              <a:buChar char="o"/>
              <a:defRPr/>
            </a:lvl1pPr>
            <a:lvl2pPr marL="742950" indent="-285750">
              <a:buClr>
                <a:srgbClr val="897565"/>
              </a:buClr>
              <a:buFont typeface="Arial" panose="020B0604020202020204" pitchFamily="34" charset="0"/>
              <a:buChar char="•"/>
              <a:defRPr/>
            </a:lvl2pPr>
            <a:lvl3pPr>
              <a:buClr>
                <a:srgbClr val="897565"/>
              </a:buCl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41709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 p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2700"/>
            <a:ext cx="9504217" cy="6870700"/>
          </a:xfrm>
          <a:prstGeom prst="rect">
            <a:avLst/>
          </a:prstGeom>
        </p:spPr>
      </p:pic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5296929" y="4648200"/>
            <a:ext cx="3389871" cy="609600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5296929" y="5092824"/>
            <a:ext cx="3389871" cy="0"/>
          </a:xfrm>
          <a:prstGeom prst="line">
            <a:avLst/>
          </a:prstGeom>
          <a:ln w="31750">
            <a:solidFill>
              <a:srgbClr val="A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504" y="381000"/>
            <a:ext cx="2597727" cy="381000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135142" y="1600200"/>
            <a:ext cx="5008858" cy="2272314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7807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8163" y="142716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7" r="1723" b="64988"/>
          <a:stretch/>
        </p:blipFill>
        <p:spPr>
          <a:xfrm>
            <a:off x="0" y="0"/>
            <a:ext cx="5384800" cy="1295400"/>
          </a:xfrm>
          <a:prstGeom prst="rect">
            <a:avLst/>
          </a:prstGeom>
        </p:spPr>
      </p:pic>
      <p:sp>
        <p:nvSpPr>
          <p:cNvPr id="29" name="Text Placeholder 16"/>
          <p:cNvSpPr txBox="1">
            <a:spLocks/>
          </p:cNvSpPr>
          <p:nvPr/>
        </p:nvSpPr>
        <p:spPr>
          <a:xfrm>
            <a:off x="1752600" y="317500"/>
            <a:ext cx="7086600" cy="9779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857A69"/>
              </a:buClr>
              <a:buFont typeface="Arial" panose="020B0604020202020204" pitchFamily="34" charset="0"/>
              <a:buNone/>
              <a:defRPr sz="3200" kern="1200">
                <a:solidFill>
                  <a:srgbClr val="A2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857A69"/>
              </a:buClr>
              <a:buFont typeface="Wingdings" panose="05000000000000000000" pitchFamily="2" charset="2"/>
              <a:buChar char="Ø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857A69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857A69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857A69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750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857A69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857A69"/>
        </a:buClr>
        <a:buFont typeface="Wingdings" panose="05000000000000000000" pitchFamily="2" charset="2"/>
        <a:buChar char="Ø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857A69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857A69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857A69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Meeting of the </a:t>
            </a:r>
            <a:br>
              <a:rPr lang="en-US" dirty="0"/>
            </a:br>
            <a:r>
              <a:rPr lang="en-US" dirty="0"/>
              <a:t>Board of Trustees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4 June 2019</a:t>
            </a:r>
          </a:p>
          <a:p>
            <a:r>
              <a:rPr lang="en-US" dirty="0"/>
              <a:t>Vienna</a:t>
            </a:r>
          </a:p>
        </p:txBody>
      </p:sp>
    </p:spTree>
    <p:extLst>
      <p:ext uri="{BB962C8B-B14F-4D97-AF65-F5344CB8AC3E}">
        <p14:creationId xmlns:p14="http://schemas.microsoft.com/office/powerpoint/2010/main" val="1066713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62000" y="152400"/>
            <a:ext cx="7924800" cy="11430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rgbClr val="C00000"/>
                </a:solidFill>
              </a:rPr>
              <a:t>Educational Activities –</a:t>
            </a:r>
            <a:br>
              <a:rPr lang="en-US" sz="3200" dirty="0">
                <a:solidFill>
                  <a:srgbClr val="C00000"/>
                </a:solidFill>
              </a:rPr>
            </a:br>
            <a:r>
              <a:rPr lang="en-US" sz="3200" dirty="0">
                <a:solidFill>
                  <a:srgbClr val="C00000"/>
                </a:solidFill>
              </a:rPr>
              <a:t> Internships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219200" y="1752600"/>
            <a:ext cx="7010400" cy="4114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OSCE Secretariat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NUPI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Geneva Centre for Security Policy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NEW since 2017: Aleksanteri Institute, ECMI, ASPR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NEW in 2019: UNAMA, GEI, ODIHR; (SWP)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126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5800" y="152400"/>
            <a:ext cx="8001000" cy="11430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rgbClr val="C00000"/>
                </a:solidFill>
              </a:rPr>
              <a:t>Research &amp; Dialogue – </a:t>
            </a:r>
            <a:br>
              <a:rPr lang="en-US" sz="3200" dirty="0">
                <a:solidFill>
                  <a:srgbClr val="C00000"/>
                </a:solidFill>
              </a:rPr>
            </a:br>
            <a:r>
              <a:rPr lang="en-US" sz="3200" dirty="0">
                <a:solidFill>
                  <a:srgbClr val="C00000"/>
                </a:solidFill>
              </a:rPr>
              <a:t>Associated Research Fellows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52400" y="1447800"/>
            <a:ext cx="8839200" cy="1295400"/>
          </a:xfrm>
        </p:spPr>
        <p:txBody>
          <a:bodyPr numCol="2">
            <a:noAutofit/>
          </a:bodyPr>
          <a:lstStyle/>
          <a:p>
            <a:r>
              <a:rPr lang="en-US" sz="1600" dirty="0"/>
              <a:t>Launched in late 2017;</a:t>
            </a:r>
          </a:p>
          <a:p>
            <a:r>
              <a:rPr lang="en-US" sz="1600" dirty="0"/>
              <a:t>Aims to support researchers in conducting projects and provide institutional affiliation;</a:t>
            </a:r>
          </a:p>
          <a:p>
            <a:r>
              <a:rPr lang="en-US" sz="1600" dirty="0"/>
              <a:t>Length of the fellowship from 6 to 12 months;</a:t>
            </a:r>
          </a:p>
          <a:p>
            <a:endParaRPr lang="en-US" sz="1600" dirty="0"/>
          </a:p>
          <a:p>
            <a:r>
              <a:rPr lang="en-US" sz="1600" dirty="0"/>
              <a:t>Academy provides with access to the library and all available online resources;</a:t>
            </a:r>
          </a:p>
          <a:p>
            <a:r>
              <a:rPr lang="en-US" sz="1600" dirty="0"/>
              <a:t>Fellows required to present research and deliver lecture;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EF3D1B-3E15-4E68-A8C1-ED3F5258A4AE}"/>
              </a:ext>
            </a:extLst>
          </p:cNvPr>
          <p:cNvSpPr/>
          <p:nvPr/>
        </p:nvSpPr>
        <p:spPr>
          <a:xfrm>
            <a:off x="533400" y="3962400"/>
            <a:ext cx="22267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prstClr val="black"/>
                </a:solidFill>
              </a:rPr>
              <a:t>Total number of ARFs reached 14 in April 2019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F23FDC-E51C-43EC-9C5E-B14759437C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819400"/>
            <a:ext cx="5589462" cy="35219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84049C7-73FB-46B9-9815-A12DE13A9DB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43" b="17589"/>
          <a:stretch/>
        </p:blipFill>
        <p:spPr>
          <a:xfrm>
            <a:off x="6629400" y="3733800"/>
            <a:ext cx="1295400" cy="97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256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C201A55A-FEEC-4C48-8AA7-EF5B0839B87F}"/>
              </a:ext>
            </a:extLst>
          </p:cNvPr>
          <p:cNvSpPr/>
          <p:nvPr/>
        </p:nvSpPr>
        <p:spPr>
          <a:xfrm>
            <a:off x="0" y="1295400"/>
            <a:ext cx="9144000" cy="5562600"/>
          </a:xfrm>
          <a:prstGeom prst="rect">
            <a:avLst/>
          </a:prstGeom>
          <a:solidFill>
            <a:srgbClr val="F8F7F6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90600" y="152400"/>
            <a:ext cx="7696200" cy="11430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rgbClr val="C00000"/>
                </a:solidFill>
              </a:rPr>
              <a:t>Research &amp; Dialogue – </a:t>
            </a:r>
            <a:br>
              <a:rPr lang="en-US" sz="3200" dirty="0">
                <a:solidFill>
                  <a:srgbClr val="C00000"/>
                </a:solidFill>
              </a:rPr>
            </a:br>
            <a:r>
              <a:rPr lang="en-US" sz="3200" dirty="0">
                <a:solidFill>
                  <a:srgbClr val="C00000"/>
                </a:solidFill>
              </a:rPr>
              <a:t>Policy Briefs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31CB37-FFF5-4C3F-8F6E-64D5D10C65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67" t="18888" r="40833" b="30741"/>
          <a:stretch/>
        </p:blipFill>
        <p:spPr>
          <a:xfrm>
            <a:off x="5791792" y="4168327"/>
            <a:ext cx="1775012" cy="2514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158C55-2DE1-4AA8-BAF5-7013035C3B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67" t="18198" r="40833" b="31432"/>
          <a:stretch/>
        </p:blipFill>
        <p:spPr>
          <a:xfrm>
            <a:off x="7089158" y="4190999"/>
            <a:ext cx="1775012" cy="25146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2394131-F63F-4F5E-AF7E-D583E0F74E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167" t="18890" r="40833" b="30741"/>
          <a:stretch/>
        </p:blipFill>
        <p:spPr>
          <a:xfrm>
            <a:off x="1013188" y="1794989"/>
            <a:ext cx="1611746" cy="22833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A745AB3-7CB2-4D8F-BF7A-F8813AE0D1D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621" t="17830" r="42875" b="43566"/>
          <a:stretch/>
        </p:blipFill>
        <p:spPr>
          <a:xfrm>
            <a:off x="2770708" y="1365251"/>
            <a:ext cx="1630316" cy="22833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247ADD9-E1EF-426A-A7F7-A988CF14DF7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229" t="18888" r="40881" b="30740"/>
          <a:stretch/>
        </p:blipFill>
        <p:spPr>
          <a:xfrm>
            <a:off x="4572000" y="1343998"/>
            <a:ext cx="1617828" cy="23045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4EA6C61-1F14-4164-A0D3-6DB596B09CA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166" t="18289" r="40834" b="31341"/>
          <a:stretch/>
        </p:blipFill>
        <p:spPr>
          <a:xfrm>
            <a:off x="318600" y="4173407"/>
            <a:ext cx="1828800" cy="25907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5D943CE-0100-44A6-BC1B-8F17967E3BB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167" t="18888" r="40833" b="30741"/>
          <a:stretch/>
        </p:blipFill>
        <p:spPr>
          <a:xfrm>
            <a:off x="1013188" y="4182297"/>
            <a:ext cx="1828800" cy="25907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C1BE6F8-687A-4336-BEFC-A5E142BDD00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577" t="18888" r="41012" b="30741"/>
          <a:stretch/>
        </p:blipFill>
        <p:spPr>
          <a:xfrm>
            <a:off x="1883202" y="4191186"/>
            <a:ext cx="1775012" cy="25908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CFDF9EE-D1E2-4568-A006-691BE1A362B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252" t="18889" r="40581" b="32222"/>
          <a:stretch/>
        </p:blipFill>
        <p:spPr>
          <a:xfrm>
            <a:off x="2693488" y="4237032"/>
            <a:ext cx="1844088" cy="2514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BC9B970-47EE-4AA8-B871-04E82D34497E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9167" t="18889" r="40833" b="30740"/>
          <a:stretch/>
        </p:blipFill>
        <p:spPr>
          <a:xfrm>
            <a:off x="3509682" y="4198932"/>
            <a:ext cx="1828800" cy="259079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E6BDF0E-57A3-49F8-BA20-F4934CE17CF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159" y="1676400"/>
            <a:ext cx="1846432" cy="241808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B91381F-912F-4F93-B1A2-80D99148AF94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38894" t="18493" r="40833" b="30741"/>
          <a:stretch/>
        </p:blipFill>
        <p:spPr>
          <a:xfrm>
            <a:off x="6334776" y="1365251"/>
            <a:ext cx="1636184" cy="23045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6F7D65-BD9F-44AF-9DC5-DE928243CBF2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39167" t="18889" r="40833" b="32222"/>
          <a:stretch/>
        </p:blipFill>
        <p:spPr>
          <a:xfrm>
            <a:off x="208410" y="1365251"/>
            <a:ext cx="1611746" cy="221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8552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rgbClr val="C00000"/>
                </a:solidFill>
              </a:rPr>
              <a:t>Research &amp; Dialogue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762000" y="1752600"/>
            <a:ext cx="8077200" cy="480060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Horizon 2020 – AGRUMIG</a:t>
            </a:r>
          </a:p>
          <a:p>
            <a:pPr lvl="1"/>
            <a:r>
              <a:rPr lang="en-US" sz="1800" dirty="0"/>
              <a:t>Project aims to study relation between agriculture and migration and to contribute to policy formation</a:t>
            </a:r>
          </a:p>
          <a:p>
            <a:pPr lvl="1"/>
            <a:r>
              <a:rPr lang="en-US" sz="1800" dirty="0"/>
              <a:t>OSCE Academy joined consortium under lead SOAS in March 2018; approval in July 2018; inaugural meeting in April 2019</a:t>
            </a:r>
          </a:p>
          <a:p>
            <a:pPr lvl="1"/>
            <a:r>
              <a:rPr lang="en-US" sz="1800" dirty="0"/>
              <a:t>OSCE Academy serves as policy partner with UCA as research institution for country case Kyrgyzstan</a:t>
            </a:r>
          </a:p>
          <a:p>
            <a:pPr lvl="1"/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Applying to FPI funding:</a:t>
            </a:r>
          </a:p>
          <a:p>
            <a:pPr lvl="1"/>
            <a:r>
              <a:rPr lang="en-US" sz="1800" dirty="0"/>
              <a:t>“</a:t>
            </a:r>
            <a:r>
              <a:rPr lang="en-GB" sz="1800" dirty="0"/>
              <a:t>Instrument contributing to Stability and Peace (</a:t>
            </a:r>
            <a:r>
              <a:rPr lang="en-GB" sz="1800" dirty="0" err="1"/>
              <a:t>IcSP</a:t>
            </a:r>
            <a:r>
              <a:rPr lang="en-GB" sz="1800" dirty="0"/>
              <a:t>) - Support to civil society actors in promotion of Dialogue and Prevention of Violent Extremism (PVE) in Central Asia”</a:t>
            </a:r>
          </a:p>
          <a:p>
            <a:pPr lvl="1"/>
            <a:r>
              <a:rPr lang="en-GB" sz="1800" dirty="0"/>
              <a:t>Deadline 23 AUG 2019</a:t>
            </a:r>
            <a:r>
              <a:rPr lang="en-US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763592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rgbClr val="C00000"/>
                </a:solidFill>
              </a:rPr>
              <a:t>Research &amp; Dialogue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295400" y="1752600"/>
            <a:ext cx="7239000" cy="47244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sz="3400" dirty="0"/>
              <a:t>Research Scholarships at the Academy</a:t>
            </a:r>
          </a:p>
          <a:p>
            <a:pPr lvl="1">
              <a:lnSpc>
                <a:spcPct val="160000"/>
              </a:lnSpc>
            </a:pPr>
            <a:r>
              <a:rPr lang="en-US" dirty="0"/>
              <a:t>Savings from NUPI to start first independent research activities;</a:t>
            </a:r>
          </a:p>
          <a:p>
            <a:pPr lvl="1">
              <a:lnSpc>
                <a:spcPct val="160000"/>
              </a:lnSpc>
            </a:pPr>
            <a:r>
              <a:rPr lang="en-US" dirty="0"/>
              <a:t>Implementing research challenging considering local legislation;</a:t>
            </a:r>
          </a:p>
          <a:p>
            <a:pPr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sz="3400" dirty="0"/>
              <a:t>Springer / Open Access Publication</a:t>
            </a:r>
          </a:p>
          <a:p>
            <a:pPr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sz="3400" dirty="0"/>
              <a:t>Conferences:</a:t>
            </a:r>
          </a:p>
          <a:p>
            <a:pPr lvl="1">
              <a:lnSpc>
                <a:spcPct val="160000"/>
              </a:lnSpc>
            </a:pPr>
            <a:r>
              <a:rPr lang="en-US" dirty="0"/>
              <a:t>IEP / EUCACIS; DAAD / Bio-Economy; NUPI / CADGAT &amp; RM; faculty participation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1413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76200"/>
            <a:ext cx="8229600" cy="12192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rgbClr val="C00000"/>
                </a:solidFill>
              </a:rPr>
              <a:t>Partnerships &amp; </a:t>
            </a:r>
            <a:br>
              <a:rPr lang="en-US" sz="3200" dirty="0">
                <a:solidFill>
                  <a:srgbClr val="C00000"/>
                </a:solidFill>
              </a:rPr>
            </a:br>
            <a:r>
              <a:rPr lang="en-US" sz="3200" dirty="0">
                <a:solidFill>
                  <a:srgbClr val="C00000"/>
                </a:solidFill>
              </a:rPr>
              <a:t>International Cooperation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295400" y="1752600"/>
            <a:ext cx="7162800" cy="4724400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en-US" dirty="0"/>
              <a:t>Erasmus+</a:t>
            </a:r>
          </a:p>
          <a:p>
            <a:pPr lvl="1">
              <a:lnSpc>
                <a:spcPct val="160000"/>
              </a:lnSpc>
            </a:pPr>
            <a:r>
              <a:rPr lang="en-US" dirty="0"/>
              <a:t>Application submitted for funding in Key Action 2 (capacity building) in February 2019 as part of Kyrgyz-European Consortium to create PhD</a:t>
            </a:r>
          </a:p>
          <a:p>
            <a:pPr lvl="1">
              <a:lnSpc>
                <a:spcPct val="160000"/>
              </a:lnSpc>
            </a:pPr>
            <a:r>
              <a:rPr lang="en-US" dirty="0"/>
              <a:t>4 applications submitted for funding in Key Action 1 (mobility) in February 2019 together with European partners from Tartu, Riga, Marburg, and Pisa.</a:t>
            </a:r>
          </a:p>
          <a:p>
            <a:pPr lvl="1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en-US" dirty="0"/>
              <a:t>Results expected in Summer 2019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5484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76200"/>
            <a:ext cx="8229600" cy="12192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rgbClr val="C00000"/>
                </a:solidFill>
              </a:rPr>
              <a:t>Partnerships &amp; </a:t>
            </a:r>
            <a:br>
              <a:rPr lang="en-US" sz="3200" dirty="0">
                <a:solidFill>
                  <a:srgbClr val="C00000"/>
                </a:solidFill>
              </a:rPr>
            </a:br>
            <a:r>
              <a:rPr lang="en-US" sz="3200" dirty="0">
                <a:solidFill>
                  <a:srgbClr val="C00000"/>
                </a:solidFill>
              </a:rPr>
              <a:t>International Cooperation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33400" y="1447800"/>
            <a:ext cx="8382000" cy="50292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sz="3800" dirty="0"/>
              <a:t>DAAD</a:t>
            </a:r>
          </a:p>
          <a:p>
            <a:pPr lvl="1">
              <a:lnSpc>
                <a:spcPct val="170000"/>
              </a:lnSpc>
            </a:pPr>
            <a:r>
              <a:rPr lang="en-US" sz="3200" dirty="0"/>
              <a:t>Full-time Visiting Professor Dr. Anja </a:t>
            </a:r>
            <a:r>
              <a:rPr lang="en-US" sz="3200" dirty="0" err="1"/>
              <a:t>Mihr</a:t>
            </a:r>
            <a:r>
              <a:rPr lang="en-US" sz="3200" dirty="0"/>
              <a:t>; symposium; training; summer school (together with SWP)</a:t>
            </a:r>
          </a:p>
          <a:p>
            <a:pPr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sz="3800" dirty="0"/>
              <a:t>Gorchakov Foundation</a:t>
            </a:r>
          </a:p>
          <a:p>
            <a:pPr lvl="1">
              <a:lnSpc>
                <a:spcPct val="170000"/>
              </a:lnSpc>
            </a:pPr>
            <a:r>
              <a:rPr lang="en-US" sz="3200" dirty="0"/>
              <a:t>Visiting Professor Dr. Yana </a:t>
            </a:r>
            <a:r>
              <a:rPr lang="en-US" sz="3200" dirty="0" err="1"/>
              <a:t>Leksyutina</a:t>
            </a:r>
            <a:r>
              <a:rPr lang="en-US" sz="3200" dirty="0"/>
              <a:t> from St. Petersburg State University</a:t>
            </a:r>
          </a:p>
          <a:p>
            <a:pPr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sz="3800" dirty="0"/>
              <a:t>German-Kazakh University</a:t>
            </a:r>
          </a:p>
          <a:p>
            <a:pPr lvl="1">
              <a:lnSpc>
                <a:spcPct val="170000"/>
              </a:lnSpc>
            </a:pPr>
            <a:r>
              <a:rPr lang="en-US" sz="3200" dirty="0"/>
              <a:t>Cooperation for Student exchange and visiting fellows: Dr. Sebastian Meyer as new ARF</a:t>
            </a:r>
          </a:p>
        </p:txBody>
      </p:sp>
    </p:spTree>
    <p:extLst>
      <p:ext uri="{BB962C8B-B14F-4D97-AF65-F5344CB8AC3E}">
        <p14:creationId xmlns:p14="http://schemas.microsoft.com/office/powerpoint/2010/main" val="12994788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z="3200" i="1" dirty="0">
                <a:solidFill>
                  <a:srgbClr val="C00000"/>
                </a:solidFill>
              </a:rPr>
              <a:t>Request – </a:t>
            </a:r>
            <a:r>
              <a:rPr lang="en-US" sz="3200" i="1" dirty="0" err="1">
                <a:solidFill>
                  <a:srgbClr val="C00000"/>
                </a:solidFill>
              </a:rPr>
              <a:t>BoT</a:t>
            </a:r>
            <a:r>
              <a:rPr lang="en-US" sz="3200" i="1" dirty="0">
                <a:solidFill>
                  <a:srgbClr val="C00000"/>
                </a:solidFill>
              </a:rPr>
              <a:t> Approval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Summer School Admission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Audit for 2018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Consolidated Budget 2019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New Admin Regulations (normative acts)</a:t>
            </a:r>
          </a:p>
        </p:txBody>
      </p:sp>
    </p:spTree>
    <p:extLst>
      <p:ext uri="{BB962C8B-B14F-4D97-AF65-F5344CB8AC3E}">
        <p14:creationId xmlns:p14="http://schemas.microsoft.com/office/powerpoint/2010/main" val="1732641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rgbClr val="C00000"/>
                </a:solidFill>
              </a:rPr>
              <a:t>Table of Contents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Budget &amp; Funding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Reform &amp; Development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Educational Activities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Research &amp; Dialogue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Partnerships &amp; International Cooperation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i="1" dirty="0"/>
              <a:t>Requests for </a:t>
            </a:r>
            <a:r>
              <a:rPr lang="en-US" sz="2200" i="1" dirty="0" err="1"/>
              <a:t>BoT</a:t>
            </a:r>
            <a:r>
              <a:rPr lang="en-US" sz="2200" i="1" dirty="0"/>
              <a:t> Approval</a:t>
            </a:r>
          </a:p>
        </p:txBody>
      </p:sp>
    </p:spTree>
    <p:extLst>
      <p:ext uri="{BB962C8B-B14F-4D97-AF65-F5344CB8AC3E}">
        <p14:creationId xmlns:p14="http://schemas.microsoft.com/office/powerpoint/2010/main" val="4219586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rgbClr val="C00000"/>
                </a:solidFill>
              </a:rPr>
              <a:t>Budget &amp; Funding - 2018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228600" y="1447800"/>
            <a:ext cx="8305800" cy="6096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Audit Report by </a:t>
            </a:r>
            <a:r>
              <a:rPr lang="en-US" sz="2000" dirty="0" err="1"/>
              <a:t>MarkaAudit</a:t>
            </a:r>
            <a:r>
              <a:rPr lang="en-US" sz="2000" dirty="0"/>
              <a:t> for 2018: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81200"/>
            <a:ext cx="8534400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217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rgbClr val="C00000"/>
                </a:solidFill>
              </a:rPr>
              <a:t>Budget &amp; Funding - 2019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6938836"/>
              </p:ext>
            </p:extLst>
          </p:nvPr>
        </p:nvGraphicFramePr>
        <p:xfrm>
          <a:off x="457200" y="1371591"/>
          <a:ext cx="8229599" cy="5257813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91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672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Planned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7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Needs / Tasks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Total: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UB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NUPI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EU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72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Students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6727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Sub-total: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494,148.26 €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83,542.00 €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192,420.00 €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218,186.26 €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0.00 €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672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Merit-based practices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6727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Sub-total: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57,737.00 €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0.00 €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43,224.00 €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14,513.00 €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0.00 €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672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Quality teaching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6727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Sub-total: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437,415.42 €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21,600.00 €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318,703.00 €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97,112.42 €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0.00 €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672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Alumni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6727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Sub-total: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58,306.74 €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0.00 €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9,746.10 €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48,560.64 €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0.00 €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672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Professional trainings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6727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Sub-total: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108,688.68 €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108,688.68 €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672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Research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6727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Sub-total: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201,178.98 €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22,200.00 €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0.00 €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168,194.60 €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10,784.38 €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672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Library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6727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Sub-total: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10,500.00 €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0.00 €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5,000.00 €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5,500.00 €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0.00 €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672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Staff &amp; Other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76727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Sub-total: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462,397.40 €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352,658.00 €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0.00 €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109,739.40 €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76727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Total: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1,830,372.48 €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480,000.00 €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569,093.10 €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770,495.00 €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10,784.38 €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0350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rgbClr val="C00000"/>
                </a:solidFill>
              </a:rPr>
              <a:t>Budget &amp; Funding - 2020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9040871"/>
              </p:ext>
            </p:extLst>
          </p:nvPr>
        </p:nvGraphicFramePr>
        <p:xfrm>
          <a:off x="457200" y="1371595"/>
          <a:ext cx="8229599" cy="5257804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29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82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Planned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3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Needs / Tasks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UB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NUPI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894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Students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388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Sub-total: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583,441.00 €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83,542.00 €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340,721.00 €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159,178.00 €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894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Merit-based practices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2388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Sub-total: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102,642.00 €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0.00 €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95,442.00 €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7,200.00 €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894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Quality teaching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2388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Sub-total: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351,565.00 €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21,600.00 €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297,966.00 €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31,999.00 €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894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Alumni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2388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Sub-total: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60,258.00 €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0.00 €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20,336.00 €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39,922.00 €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894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Professional trainings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2388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Sub-total: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36,971.00 €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0.00 €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0.00 €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36,971.00 €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894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Research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2388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Sub-total: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171,722.00 €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0.00 €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146,722.00 €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25,000.00 €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894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Library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2388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Sub-total: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15,000.00 €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0.00 €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5,000.00 €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10,000.00 €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894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Staff &amp;</a:t>
                      </a:r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Other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2388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Sub-total: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461,651.00 €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374,858.00 €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86,793.00 €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82388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1,783,250.00 €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480,000.00 €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759,465.00 €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518,785.00 €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25,000.00 €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5093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rgbClr val="C00000"/>
                </a:solidFill>
              </a:rPr>
              <a:t>Reform &amp; Development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295400" y="1752600"/>
            <a:ext cx="708660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Replacement of “Operational Manual” </a:t>
            </a:r>
          </a:p>
          <a:p>
            <a:pPr marL="0" indent="0">
              <a:buNone/>
            </a:pPr>
            <a:r>
              <a:rPr lang="en-US" sz="2400" dirty="0"/>
              <a:t>(revised in 2016) with: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1">
              <a:lnSpc>
                <a:spcPct val="150000"/>
              </a:lnSpc>
            </a:pPr>
            <a:r>
              <a:rPr lang="en-US" sz="2200" dirty="0"/>
              <a:t>HR Policy</a:t>
            </a:r>
          </a:p>
          <a:p>
            <a:pPr lvl="1">
              <a:lnSpc>
                <a:spcPct val="150000"/>
              </a:lnSpc>
            </a:pPr>
            <a:r>
              <a:rPr lang="en-US" sz="2200" dirty="0"/>
              <a:t>Regulations for Office Work</a:t>
            </a:r>
          </a:p>
          <a:p>
            <a:pPr lvl="1">
              <a:lnSpc>
                <a:spcPct val="150000"/>
              </a:lnSpc>
            </a:pPr>
            <a:r>
              <a:rPr lang="en-US" sz="2200" dirty="0"/>
              <a:t>Financial Policy</a:t>
            </a:r>
          </a:p>
          <a:p>
            <a:pPr lvl="1">
              <a:lnSpc>
                <a:spcPct val="150000"/>
              </a:lnSpc>
            </a:pPr>
            <a:r>
              <a:rPr lang="en-US" sz="2200" dirty="0"/>
              <a:t>Code of Conduct</a:t>
            </a:r>
          </a:p>
        </p:txBody>
      </p:sp>
    </p:spTree>
    <p:extLst>
      <p:ext uri="{BB962C8B-B14F-4D97-AF65-F5344CB8AC3E}">
        <p14:creationId xmlns:p14="http://schemas.microsoft.com/office/powerpoint/2010/main" val="545296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rgbClr val="C00000"/>
                </a:solidFill>
              </a:rPr>
              <a:t>Reform &amp; Development </a:t>
            </a:r>
            <a:br>
              <a:rPr lang="en-US" sz="3200" dirty="0">
                <a:solidFill>
                  <a:srgbClr val="C00000"/>
                </a:solidFill>
              </a:rPr>
            </a:br>
            <a:r>
              <a:rPr lang="en-US" sz="3200" dirty="0">
                <a:solidFill>
                  <a:srgbClr val="C00000"/>
                </a:solidFill>
              </a:rPr>
              <a:t>- Organigram</a:t>
            </a:r>
          </a:p>
        </p:txBody>
      </p:sp>
      <p:pic>
        <p:nvPicPr>
          <p:cNvPr id="1026" name="Picture 2" descr="C:\Users\Pal\Desktop\Admin &amp; Orga\06_Staff Development\Organisational Chart P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71600"/>
            <a:ext cx="6629400" cy="541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949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76200"/>
            <a:ext cx="8229600" cy="12192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rgbClr val="C00000"/>
                </a:solidFill>
              </a:rPr>
              <a:t>Educational Activities – </a:t>
            </a:r>
            <a:br>
              <a:rPr lang="en-US" sz="3200" dirty="0">
                <a:solidFill>
                  <a:srgbClr val="C00000"/>
                </a:solidFill>
              </a:rPr>
            </a:br>
            <a:r>
              <a:rPr lang="en-US" sz="3200" dirty="0">
                <a:solidFill>
                  <a:srgbClr val="C00000"/>
                </a:solidFill>
              </a:rPr>
              <a:t>Admission for 2019-2020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3949991"/>
              </p:ext>
            </p:extLst>
          </p:nvPr>
        </p:nvGraphicFramePr>
        <p:xfrm>
          <a:off x="304802" y="1523995"/>
          <a:ext cx="8534397" cy="4876801"/>
        </p:xfrm>
        <a:graphic>
          <a:graphicData uri="http://schemas.openxmlformats.org/drawingml/2006/table">
            <a:tbl>
              <a:tblPr/>
              <a:tblGrid>
                <a:gridCol w="17194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07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44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36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80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14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366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8658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Economic Governance and Development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Politics and Security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65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Country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Enrolled </a:t>
                      </a:r>
                    </a:p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Enrolled </a:t>
                      </a:r>
                    </a:p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male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Enrolled </a:t>
                      </a:r>
                    </a:p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female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Enrolled </a:t>
                      </a:r>
                    </a:p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Enrolled </a:t>
                      </a:r>
                    </a:p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male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Enrolled </a:t>
                      </a:r>
                    </a:p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female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07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Afghanistan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07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Kazakhstan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07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Kyrgyzstan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707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Tajikistan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707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Turkmenistan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707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Uzbekistan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707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Mongolia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707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Out of region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707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Sum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3442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76200"/>
            <a:ext cx="8229600" cy="12192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rgbClr val="C00000"/>
                </a:solidFill>
              </a:rPr>
              <a:t>Educational Activities – </a:t>
            </a:r>
            <a:br>
              <a:rPr lang="en-US" sz="3200" dirty="0">
                <a:solidFill>
                  <a:srgbClr val="C00000"/>
                </a:solidFill>
              </a:rPr>
            </a:br>
            <a:r>
              <a:rPr lang="en-US" sz="3200" dirty="0">
                <a:solidFill>
                  <a:srgbClr val="C00000"/>
                </a:solidFill>
              </a:rPr>
              <a:t>Summer School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09600" y="1752600"/>
            <a:ext cx="7772400" cy="45720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sz="8000" dirty="0"/>
              <a:t>Scheduled for 5-31 August; call open from 15 May till 15 June</a:t>
            </a:r>
          </a:p>
          <a:p>
            <a:pPr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sz="8000" dirty="0"/>
              <a:t>Participation: all invited MA programme applicants &amp; reserve list candidates + up to 30 additional interested young graduates</a:t>
            </a:r>
          </a:p>
          <a:p>
            <a:pPr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sz="8000" dirty="0"/>
              <a:t>Rules of Admission allow for selected admission via Summer School, when:</a:t>
            </a:r>
          </a:p>
          <a:p>
            <a:pPr lvl="1">
              <a:lnSpc>
                <a:spcPct val="170000"/>
              </a:lnSpc>
            </a:pPr>
            <a:r>
              <a:rPr lang="en-US" sz="7200" dirty="0"/>
              <a:t>Information shared in Advance; funding available to guarantee equal access to Summer School from the region; selection process follows norms set forth in general admission rules; admission rules approved by Kyrgyz Ministry of Education and Sciences; approval by the Board of Trustees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071259"/>
      </p:ext>
    </p:extLst>
  </p:cSld>
  <p:clrMapOvr>
    <a:masterClrMapping/>
  </p:clrMapOvr>
</p:sld>
</file>

<file path=ppt/theme/theme1.xml><?xml version="1.0" encoding="utf-8"?>
<a:theme xmlns:a="http://schemas.openxmlformats.org/drawingml/2006/main" name="OSCE_Academy_New_PPT_2019">
  <a:themeElements>
    <a:clrScheme name="Custom 2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A09781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716356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OSCE_Academy_New_PPT_2019</Template>
  <TotalTime>734</TotalTime>
  <Words>904</Words>
  <Application>Microsoft Office PowerPoint</Application>
  <PresentationFormat>On-screen Show (4:3)</PresentationFormat>
  <Paragraphs>376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Courier New</vt:lpstr>
      <vt:lpstr>Times New Roman</vt:lpstr>
      <vt:lpstr>Wingdings</vt:lpstr>
      <vt:lpstr>OSCE_Academy_New_PPT_2019</vt:lpstr>
      <vt:lpstr>Meeting of the  Board of Trustees</vt:lpstr>
      <vt:lpstr>Table of Contents</vt:lpstr>
      <vt:lpstr>Budget &amp; Funding - 2018</vt:lpstr>
      <vt:lpstr>Budget &amp; Funding - 2019</vt:lpstr>
      <vt:lpstr>Budget &amp; Funding - 2020</vt:lpstr>
      <vt:lpstr>Reform &amp; Development</vt:lpstr>
      <vt:lpstr>Reform &amp; Development  - Organigram</vt:lpstr>
      <vt:lpstr>Educational Activities –  Admission for 2019-2020</vt:lpstr>
      <vt:lpstr>Educational Activities –  Summer School</vt:lpstr>
      <vt:lpstr>Educational Activities –  Internships</vt:lpstr>
      <vt:lpstr>Research &amp; Dialogue –  Associated Research Fellows</vt:lpstr>
      <vt:lpstr>Research &amp; Dialogue –  Policy Briefs</vt:lpstr>
      <vt:lpstr>Research &amp; Dialogue</vt:lpstr>
      <vt:lpstr>Research &amp; Dialogue</vt:lpstr>
      <vt:lpstr>Partnerships &amp;  International Cooperation</vt:lpstr>
      <vt:lpstr>Partnerships &amp;  International Cooperation</vt:lpstr>
      <vt:lpstr>Request – BoT Approval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Meeting of the Board of Trustees</dc:title>
  <dc:creator>AW</dc:creator>
  <cp:lastModifiedBy>Victoria</cp:lastModifiedBy>
  <cp:revision>34</cp:revision>
  <dcterms:created xsi:type="dcterms:W3CDTF">2019-03-15T04:10:08Z</dcterms:created>
  <dcterms:modified xsi:type="dcterms:W3CDTF">2019-07-19T08:44:36Z</dcterms:modified>
</cp:coreProperties>
</file>