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2"/>
  </p:notesMasterIdLst>
  <p:handoutMasterIdLst>
    <p:handoutMasterId r:id="rId13"/>
  </p:handoutMasterIdLst>
  <p:sldIdLst>
    <p:sldId id="290" r:id="rId2"/>
    <p:sldId id="280" r:id="rId3"/>
    <p:sldId id="282" r:id="rId4"/>
    <p:sldId id="284" r:id="rId5"/>
    <p:sldId id="285" r:id="rId6"/>
    <p:sldId id="281" r:id="rId7"/>
    <p:sldId id="287" r:id="rId8"/>
    <p:sldId id="278" r:id="rId9"/>
    <p:sldId id="289" r:id="rId10"/>
    <p:sldId id="277" r:id="rId11"/>
  </p:sldIdLst>
  <p:sldSz cx="9144000" cy="6858000" type="screen4x3"/>
  <p:notesSz cx="6858000" cy="9945688"/>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BB93"/>
    <a:srgbClr val="BABA93"/>
    <a:srgbClr val="E5DBA1"/>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1" autoAdjust="0"/>
    <p:restoredTop sz="86218" autoAdjust="0"/>
  </p:normalViewPr>
  <p:slideViewPr>
    <p:cSldViewPr snapToGrid="0">
      <p:cViewPr>
        <p:scale>
          <a:sx n="90" d="100"/>
          <a:sy n="90" d="100"/>
        </p:scale>
        <p:origin x="-396" y="1068"/>
      </p:cViewPr>
      <p:guideLst>
        <p:guide orient="horz" pos="3935"/>
        <p:guide pos="288"/>
        <p:guide pos="726"/>
        <p:guide pos="5029"/>
        <p:guide pos="4315"/>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52" d="100"/>
          <a:sy n="52" d="100"/>
        </p:scale>
        <p:origin x="-2586" y="-84"/>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charset="0"/>
              </a:defRPr>
            </a:lvl1pPr>
          </a:lstStyle>
          <a:p>
            <a:endParaRPr lang="de-DE"/>
          </a:p>
        </p:txBody>
      </p:sp>
      <p:sp>
        <p:nvSpPr>
          <p:cNvPr id="66563" name="Rectangle 3"/>
          <p:cNvSpPr>
            <a:spLocks noGrp="1" noChangeArrowheads="1"/>
          </p:cNvSpPr>
          <p:nvPr>
            <p:ph type="dt" sz="quarter"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charset="0"/>
              </a:defRPr>
            </a:lvl1pPr>
          </a:lstStyle>
          <a:p>
            <a:endParaRPr lang="de-DE"/>
          </a:p>
        </p:txBody>
      </p:sp>
      <p:sp>
        <p:nvSpPr>
          <p:cNvPr id="66564" name="Rectangle 4"/>
          <p:cNvSpPr>
            <a:spLocks noGrp="1" noChangeArrowheads="1"/>
          </p:cNvSpPr>
          <p:nvPr>
            <p:ph type="ftr" sz="quarter" idx="2"/>
          </p:nvPr>
        </p:nvSpPr>
        <p:spPr bwMode="auto">
          <a:xfrm>
            <a:off x="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charset="0"/>
              </a:defRPr>
            </a:lvl1pPr>
          </a:lstStyle>
          <a:p>
            <a:endParaRPr lang="de-DE"/>
          </a:p>
        </p:txBody>
      </p:sp>
      <p:sp>
        <p:nvSpPr>
          <p:cNvPr id="66565" name="Rectangle 5"/>
          <p:cNvSpPr>
            <a:spLocks noGrp="1" noChangeArrowheads="1"/>
          </p:cNvSpPr>
          <p:nvPr>
            <p:ph type="sldNum" sz="quarter" idx="3"/>
          </p:nvPr>
        </p:nvSpPr>
        <p:spPr bwMode="auto">
          <a:xfrm>
            <a:off x="388620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pPr/>
              <a:t>‹Nr.›</a:t>
            </a:fld>
            <a:endParaRPr lang="de-DE"/>
          </a:p>
        </p:txBody>
      </p:sp>
    </p:spTree>
    <p:extLst>
      <p:ext uri="{BB962C8B-B14F-4D97-AF65-F5344CB8AC3E}">
        <p14:creationId xmlns:p14="http://schemas.microsoft.com/office/powerpoint/2010/main" val="1508665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charset="0"/>
              </a:defRPr>
            </a:lvl1pPr>
          </a:lstStyle>
          <a:p>
            <a:endParaRPr lang="de-DE"/>
          </a:p>
        </p:txBody>
      </p:sp>
      <p:sp>
        <p:nvSpPr>
          <p:cNvPr id="8195" name="Rectangle 3"/>
          <p:cNvSpPr>
            <a:spLocks noGrp="1" noChangeArrowheads="1"/>
          </p:cNvSpPr>
          <p:nvPr>
            <p:ph type="dt" idx="1"/>
          </p:nvPr>
        </p:nvSpPr>
        <p:spPr bwMode="auto">
          <a:xfrm>
            <a:off x="388620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charset="0"/>
              </a:defRPr>
            </a:lvl1pPr>
          </a:lstStyle>
          <a:p>
            <a:endParaRPr lang="de-DE"/>
          </a:p>
        </p:txBody>
      </p:sp>
      <p:sp>
        <p:nvSpPr>
          <p:cNvPr id="8196"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14400" y="4724400"/>
            <a:ext cx="50292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8198" name="Rectangle 6"/>
          <p:cNvSpPr>
            <a:spLocks noGrp="1" noChangeArrowheads="1"/>
          </p:cNvSpPr>
          <p:nvPr>
            <p:ph type="ftr" sz="quarter" idx="4"/>
          </p:nvPr>
        </p:nvSpPr>
        <p:spPr bwMode="auto">
          <a:xfrm>
            <a:off x="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charset="0"/>
              </a:defRPr>
            </a:lvl1pPr>
          </a:lstStyle>
          <a:p>
            <a:endParaRPr lang="de-DE"/>
          </a:p>
        </p:txBody>
      </p:sp>
      <p:sp>
        <p:nvSpPr>
          <p:cNvPr id="8199" name="Rectangle 7"/>
          <p:cNvSpPr>
            <a:spLocks noGrp="1" noChangeArrowheads="1"/>
          </p:cNvSpPr>
          <p:nvPr>
            <p:ph type="sldNum" sz="quarter" idx="5"/>
          </p:nvPr>
        </p:nvSpPr>
        <p:spPr bwMode="auto">
          <a:xfrm>
            <a:off x="388620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charset="0"/>
              </a:defRPr>
            </a:lvl1pPr>
          </a:lstStyle>
          <a:p>
            <a:fld id="{276F4F92-661F-4424-ADED-7D3829A4203F}" type="slidenum">
              <a:rPr lang="de-DE"/>
              <a:pPr/>
              <a:t>‹Nr.›</a:t>
            </a:fld>
            <a:endParaRPr lang="de-DE"/>
          </a:p>
        </p:txBody>
      </p:sp>
    </p:spTree>
    <p:extLst>
      <p:ext uri="{BB962C8B-B14F-4D97-AF65-F5344CB8AC3E}">
        <p14:creationId xmlns:p14="http://schemas.microsoft.com/office/powerpoint/2010/main" val="35420766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xfrm>
            <a:off x="874713" y="242888"/>
            <a:ext cx="4973637" cy="3730625"/>
          </a:xfrm>
          <a:ln/>
        </p:spPr>
      </p:sp>
      <p:sp>
        <p:nvSpPr>
          <p:cNvPr id="3" name="Notizenplatzhalter 2"/>
          <p:cNvSpPr>
            <a:spLocks noGrp="1"/>
          </p:cNvSpPr>
          <p:nvPr>
            <p:ph type="body" idx="1"/>
          </p:nvPr>
        </p:nvSpPr>
        <p:spPr>
          <a:xfrm>
            <a:off x="808350" y="4259872"/>
            <a:ext cx="5029200" cy="4475163"/>
          </a:xfrm>
        </p:spPr>
        <p:txBody>
          <a:bodyPr>
            <a:noAutofit/>
          </a:bodyPr>
          <a:lstStyle/>
          <a:p>
            <a:pPr eaLnBrk="1" hangingPunct="1">
              <a:defRPr/>
            </a:pPr>
            <a:endParaRPr lang="de-DE" sz="1000">
              <a:latin typeface="Arial" pitchFamily="34" charset="0"/>
              <a:cs typeface="Arial" pitchFamily="34" charset="0"/>
            </a:endParaRPr>
          </a:p>
        </p:txBody>
      </p:sp>
      <p:sp>
        <p:nvSpPr>
          <p:cNvPr id="15364" name="Foliennummernplatzhalter 3"/>
          <p:cNvSpPr>
            <a:spLocks noGrp="1"/>
          </p:cNvSpPr>
          <p:nvPr>
            <p:ph type="sldNum" sz="quarter" idx="5"/>
          </p:nvPr>
        </p:nvSpPr>
        <p:spPr>
          <a:noFill/>
        </p:spPr>
        <p:txBody>
          <a:bodyPr/>
          <a:lstStyle/>
          <a:p>
            <a:fld id="{97278479-A75F-44D5-8C54-38F7955E2F2E}" type="slidenum">
              <a:rPr lang="de-DE" smtClean="0">
                <a:latin typeface="Times"/>
              </a:rPr>
              <a:pPr/>
              <a:t>1</a:t>
            </a:fld>
            <a:endParaRPr lang="de-DE" smtClean="0">
              <a:latin typeface="Time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6399" y="0"/>
            <a:ext cx="4972050" cy="3729038"/>
          </a:xfrm>
        </p:spPr>
      </p:sp>
      <p:sp>
        <p:nvSpPr>
          <p:cNvPr id="3" name="Notizenplatzhalter 2"/>
          <p:cNvSpPr>
            <a:spLocks noGrp="1"/>
          </p:cNvSpPr>
          <p:nvPr>
            <p:ph type="body" idx="1"/>
          </p:nvPr>
        </p:nvSpPr>
        <p:spPr>
          <a:xfrm>
            <a:off x="841248" y="4047744"/>
            <a:ext cx="5431536" cy="5571744"/>
          </a:xfrm>
        </p:spPr>
        <p:txBody>
          <a:bodyPr>
            <a:normAutofit fontScale="92500" lnSpcReduction="10000"/>
          </a:bodyPr>
          <a:lstStyle/>
          <a:p>
            <a:r>
              <a:rPr lang="de-DE" smtClean="0"/>
              <a:t>Warm welcome - </a:t>
            </a:r>
            <a:r>
              <a:rPr lang="de-DE" baseline="0" smtClean="0"/>
              <a:t>from GIZ headoffice in Germany</a:t>
            </a:r>
          </a:p>
          <a:p>
            <a:r>
              <a:rPr lang="de-DE" baseline="0" smtClean="0"/>
              <a:t>Zarema Kassendayeva - giz program area of economic development, </a:t>
            </a:r>
          </a:p>
          <a:p>
            <a:r>
              <a:rPr lang="de-DE" baseline="0" smtClean="0"/>
              <a:t>Since last year discussing the idea to work on social consequences of CU</a:t>
            </a:r>
          </a:p>
          <a:p>
            <a:r>
              <a:rPr lang="de-DE" baseline="0" smtClean="0"/>
              <a:t>Became apprent that</a:t>
            </a:r>
          </a:p>
          <a:p>
            <a:pPr marL="228600" indent="-228600">
              <a:buAutoNum type="alphaLcParenR"/>
            </a:pPr>
            <a:r>
              <a:rPr lang="de-DE" baseline="0" smtClean="0"/>
              <a:t>Complex – no full picture</a:t>
            </a:r>
          </a:p>
          <a:p>
            <a:pPr marL="685800" lvl="1" indent="-228600">
              <a:buNone/>
            </a:pPr>
            <a:r>
              <a:rPr lang="de-DE" baseline="0" smtClean="0"/>
              <a:t>- as picture shows: many factors – all influencing each other, ín various ways and directions, ….</a:t>
            </a:r>
          </a:p>
          <a:p>
            <a:pPr marL="228600" indent="-228600">
              <a:buAutoNum type="alphaLcParenR"/>
            </a:pPr>
            <a:r>
              <a:rPr lang="de-DE" baseline="0" smtClean="0"/>
              <a:t>Economic and social lense</a:t>
            </a:r>
          </a:p>
          <a:p>
            <a:pPr marL="685800" lvl="1" indent="-228600">
              <a:buFontTx/>
              <a:buChar char="-"/>
            </a:pPr>
            <a:r>
              <a:rPr lang="de-DE" baseline="0" smtClean="0"/>
              <a:t>Looking at Imports, export, industries     or at Income, jobs, poverty</a:t>
            </a:r>
          </a:p>
          <a:p>
            <a:pPr marL="228600" indent="-228600">
              <a:buAutoNum type="alphaLcParenR"/>
            </a:pPr>
            <a:endParaRPr lang="de-DE" baseline="0" smtClean="0"/>
          </a:p>
          <a:p>
            <a:pPr marL="228600" indent="-228600">
              <a:buAutoNum type="alphaLcParenR"/>
            </a:pPr>
            <a:r>
              <a:rPr lang="de-DE" baseline="0" smtClean="0"/>
              <a:t>Lots of economic studies  -  hardly any social </a:t>
            </a:r>
          </a:p>
          <a:p>
            <a:pPr marL="228600" indent="-228600">
              <a:buNone/>
            </a:pPr>
            <a:endParaRPr lang="de-DE" baseline="0" smtClean="0"/>
          </a:p>
          <a:p>
            <a:pPr marL="228600" indent="-228600">
              <a:buNone/>
            </a:pPr>
            <a:r>
              <a:rPr lang="de-DE" baseline="0" smtClean="0"/>
              <a:t>We launched a first, small, qualitative study on Dordoi – one part but important for the country and in Bishkek – we will hear more from this later</a:t>
            </a:r>
          </a:p>
          <a:p>
            <a:pPr marL="228600" indent="-228600">
              <a:buNone/>
            </a:pPr>
            <a:endParaRPr lang="de-DE" baseline="0" smtClean="0"/>
          </a:p>
          <a:p>
            <a:pPr marL="228600" indent="-228600">
              <a:buNone/>
            </a:pPr>
            <a:r>
              <a:rPr lang="de-DE" baseline="0" smtClean="0"/>
              <a:t>Discussions we have led this time convinced us</a:t>
            </a:r>
          </a:p>
          <a:p>
            <a:pPr marL="228600" indent="-228600">
              <a:buNone/>
            </a:pPr>
            <a:r>
              <a:rPr lang="de-DE" baseline="0" smtClean="0"/>
              <a:t>There is indeed a need and a demand for more thorough knowledge on social consequences</a:t>
            </a:r>
          </a:p>
          <a:p>
            <a:pPr marL="228600" indent="-228600">
              <a:buNone/>
            </a:pPr>
            <a:r>
              <a:rPr lang="de-DE" baseline="0" smtClean="0"/>
              <a:t>With Russia‘s accession to WTO &amp; perspective of EurAsianEC the picture becomes even more complex and unsure</a:t>
            </a:r>
          </a:p>
          <a:p>
            <a:pPr marL="228600" indent="-228600">
              <a:buNone/>
            </a:pPr>
            <a:r>
              <a:rPr lang="de-DE" baseline="0" smtClean="0"/>
              <a:t>BUT the good news is: there is less pressure and more time to get prepare!</a:t>
            </a:r>
          </a:p>
          <a:p>
            <a:pPr marL="228600" indent="-228600">
              <a:buNone/>
            </a:pPr>
            <a:endParaRPr lang="de-DE" baseline="0" smtClean="0"/>
          </a:p>
          <a:p>
            <a:pPr marL="228600" indent="-228600">
              <a:buNone/>
            </a:pPr>
            <a:r>
              <a:rPr lang="de-DE" baseline="0" smtClean="0"/>
              <a:t>So, this WS a kick-off for a GIZ engagement in a longer process of producing knowledge on the social consequences of the changing trade regime and inform government accordingly. </a:t>
            </a:r>
          </a:p>
          <a:p>
            <a:pPr marL="228600" indent="-228600">
              <a:buNone/>
            </a:pPr>
            <a:endParaRPr lang="de-DE" baseline="0" smtClean="0"/>
          </a:p>
          <a:p>
            <a:pPr marL="228600" indent="-228600">
              <a:buNone/>
            </a:pPr>
            <a:r>
              <a:rPr lang="de-DE" baseline="0" smtClean="0"/>
              <a:t>We will use PSIA methodology </a:t>
            </a:r>
          </a:p>
          <a:p>
            <a:pPr marL="228600" indent="-228600">
              <a:buNone/>
            </a:pPr>
            <a:r>
              <a:rPr lang="de-DE" baseline="0" smtClean="0"/>
              <a:t>PSIA standing for poverty and social impact analysis – </a:t>
            </a:r>
          </a:p>
          <a:p>
            <a:pPr marL="228600" indent="-228600">
              <a:buNone/>
            </a:pPr>
            <a:r>
              <a:rPr lang="de-DE" baseline="0" smtClean="0"/>
              <a:t>And beeing an internationally established instrument for policy analysis and advise.</a:t>
            </a:r>
          </a:p>
          <a:p>
            <a:pPr marL="228600" indent="-228600">
              <a:buNone/>
            </a:pPr>
            <a:endParaRPr lang="de-DE" baseline="0" smtClean="0"/>
          </a:p>
        </p:txBody>
      </p:sp>
      <p:sp>
        <p:nvSpPr>
          <p:cNvPr id="4" name="Foliennummernplatzhalter 3"/>
          <p:cNvSpPr>
            <a:spLocks noGrp="1"/>
          </p:cNvSpPr>
          <p:nvPr>
            <p:ph type="sldNum" sz="quarter" idx="10"/>
          </p:nvPr>
        </p:nvSpPr>
        <p:spPr/>
        <p:txBody>
          <a:bodyPr/>
          <a:lstStyle/>
          <a:p>
            <a:fld id="{276F4F92-661F-4424-ADED-7D3829A4203F}" type="slidenum">
              <a:rPr lang="de-DE" smtClean="0"/>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42975" y="0"/>
            <a:ext cx="4972050" cy="3729038"/>
          </a:xfrm>
        </p:spPr>
      </p:sp>
      <p:sp>
        <p:nvSpPr>
          <p:cNvPr id="3" name="Notizenplatzhalter 2"/>
          <p:cNvSpPr>
            <a:spLocks noGrp="1"/>
          </p:cNvSpPr>
          <p:nvPr>
            <p:ph type="body" idx="1"/>
          </p:nvPr>
        </p:nvSpPr>
        <p:spPr>
          <a:xfrm>
            <a:off x="896112" y="4029456"/>
            <a:ext cx="5431536" cy="5516880"/>
          </a:xfrm>
        </p:spPr>
        <p:txBody>
          <a:bodyPr>
            <a:normAutofit/>
          </a:bodyPr>
          <a:lstStyle/>
          <a:p>
            <a:r>
              <a:rPr lang="de-DE" smtClean="0"/>
              <a:t>What</a:t>
            </a:r>
            <a:r>
              <a:rPr lang="de-DE" baseline="0" smtClean="0"/>
              <a:t> is at the heart of PSIA?</a:t>
            </a:r>
          </a:p>
          <a:p>
            <a:endParaRPr lang="de-DE" baseline="0" smtClean="0"/>
          </a:p>
          <a:p>
            <a:r>
              <a:rPr lang="de-DE" baseline="0" smtClean="0"/>
              <a:t>PSIA analyzes how macro level changes influence HH welfare – the very resources hh have to make their living</a:t>
            </a:r>
          </a:p>
          <a:p>
            <a:endParaRPr lang="de-DE" baseline="0" smtClean="0"/>
          </a:p>
          <a:p>
            <a:r>
              <a:rPr lang="de-DE" baseline="0" smtClean="0"/>
              <a:t>As the graph shows </a:t>
            </a:r>
          </a:p>
          <a:p>
            <a:r>
              <a:rPr lang="de-DE" baseline="0" smtClean="0"/>
              <a:t>changes in tariffs, in taxes, transport costs are transmitted through various mechanisms down </a:t>
            </a:r>
          </a:p>
          <a:p>
            <a:r>
              <a:rPr lang="de-DE" baseline="0" smtClean="0"/>
              <a:t>And  finally reach each citizen at the hh level through various transmission channels:</a:t>
            </a:r>
          </a:p>
          <a:p>
            <a:r>
              <a:rPr lang="de-DE" baseline="0" smtClean="0"/>
              <a:t>These are:</a:t>
            </a:r>
          </a:p>
          <a:p>
            <a:r>
              <a:rPr lang="de-DE" baseline="0" smtClean="0"/>
              <a:t>1</a:t>
            </a:r>
          </a:p>
          <a:p>
            <a:r>
              <a:rPr lang="de-DE" baseline="0" smtClean="0"/>
              <a:t>2</a:t>
            </a:r>
          </a:p>
          <a:p>
            <a:r>
              <a:rPr lang="de-DE" baseline="0" smtClean="0"/>
              <a:t>3</a:t>
            </a:r>
          </a:p>
          <a:p>
            <a:r>
              <a:rPr lang="de-DE" baseline="0" smtClean="0"/>
              <a:t>4</a:t>
            </a:r>
          </a:p>
          <a:p>
            <a:endParaRPr lang="de-DE" baseline="0" smtClean="0"/>
          </a:p>
          <a:p>
            <a:r>
              <a:rPr lang="de-DE" baseline="0" smtClean="0"/>
              <a:t>That is what is called transmission channel analyses in PSIA work</a:t>
            </a:r>
          </a:p>
          <a:p>
            <a:endParaRPr lang="de-DE" baseline="0" smtClean="0"/>
          </a:p>
          <a:p>
            <a:r>
              <a:rPr lang="de-DE" baseline="0" smtClean="0"/>
              <a:t>The second PSIA feature is that it asks the question: Are specific social groups affected differently?</a:t>
            </a:r>
          </a:p>
          <a:p>
            <a:pPr lvl="1"/>
            <a:r>
              <a:rPr lang="de-DE" baseline="0" smtClean="0"/>
              <a:t>What does it mean for poor hh? What for the richer?</a:t>
            </a:r>
          </a:p>
          <a:p>
            <a:pPr lvl="1"/>
            <a:r>
              <a:rPr lang="de-DE" baseline="0" smtClean="0"/>
              <a:t>Are there differences between rural and urban hh? Or between citizens in the southern and northern parts of the country?</a:t>
            </a:r>
          </a:p>
          <a:p>
            <a:pPr lvl="1"/>
            <a:r>
              <a:rPr lang="de-DE" baseline="0" smtClean="0"/>
              <a:t>PSIA always keeps a special eyes on the poorer and vulnerable groups.</a:t>
            </a:r>
          </a:p>
          <a:p>
            <a:endParaRPr lang="de-DE" baseline="0" smtClean="0"/>
          </a:p>
          <a:p>
            <a:endParaRPr lang="de-DE" baseline="0" smtClean="0"/>
          </a:p>
        </p:txBody>
      </p:sp>
      <p:sp>
        <p:nvSpPr>
          <p:cNvPr id="4" name="Foliennummernplatzhalter 3"/>
          <p:cNvSpPr>
            <a:spLocks noGrp="1"/>
          </p:cNvSpPr>
          <p:nvPr>
            <p:ph type="sldNum" sz="quarter" idx="10"/>
          </p:nvPr>
        </p:nvSpPr>
        <p:spPr/>
        <p:txBody>
          <a:bodyPr/>
          <a:lstStyle/>
          <a:p>
            <a:fld id="{276F4F92-661F-4424-ADED-7D3829A4203F}"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42975" y="0"/>
            <a:ext cx="4972050" cy="3729038"/>
          </a:xfrm>
        </p:spPr>
      </p:sp>
      <p:sp>
        <p:nvSpPr>
          <p:cNvPr id="3" name="Notizenplatzhalter 2"/>
          <p:cNvSpPr>
            <a:spLocks noGrp="1"/>
          </p:cNvSpPr>
          <p:nvPr>
            <p:ph type="body" idx="1"/>
          </p:nvPr>
        </p:nvSpPr>
        <p:spPr>
          <a:xfrm>
            <a:off x="896112" y="4011168"/>
            <a:ext cx="5431536" cy="5553456"/>
          </a:xfrm>
        </p:spPr>
        <p:txBody>
          <a:bodyPr>
            <a:normAutofit lnSpcReduction="10000"/>
          </a:bodyPr>
          <a:lstStyle/>
          <a:p>
            <a:r>
              <a:rPr lang="de-DE" smtClean="0"/>
              <a:t>Coming back to the complexity</a:t>
            </a:r>
            <a:r>
              <a:rPr lang="de-DE" baseline="0" smtClean="0"/>
              <a:t> of the situation</a:t>
            </a:r>
          </a:p>
          <a:p>
            <a:endParaRPr lang="de-DE" baseline="0" smtClean="0"/>
          </a:p>
          <a:p>
            <a:r>
              <a:rPr lang="de-DE" baseline="0" smtClean="0"/>
              <a:t>We will not be able to analyze a net effect, summing up the positive and negative impacts and make an equation</a:t>
            </a:r>
          </a:p>
          <a:p>
            <a:r>
              <a:rPr lang="de-DE" baseline="0" smtClean="0"/>
              <a:t>But: we can shed light on certain pieces of the puzzle</a:t>
            </a:r>
          </a:p>
          <a:p>
            <a:endParaRPr lang="de-DE" baseline="0" smtClean="0"/>
          </a:p>
          <a:p>
            <a:r>
              <a:rPr lang="de-DE" baseline="0" smtClean="0"/>
              <a:t>We have chosen Dordoi market and the social impacts CU will have on traders and daily labourers to begin with.</a:t>
            </a:r>
          </a:p>
          <a:p>
            <a:r>
              <a:rPr lang="de-DE" baseline="0" smtClean="0"/>
              <a:t>Dordoi is the biggest market not only in the country; it is very important for the economy and it provides a lot of jobs. </a:t>
            </a:r>
          </a:p>
          <a:p>
            <a:endParaRPr lang="de-DE" baseline="0" smtClean="0"/>
          </a:p>
          <a:p>
            <a:r>
              <a:rPr lang="de-DE" baseline="0" smtClean="0"/>
              <a:t>What will be the other pieces to be analyzed?</a:t>
            </a:r>
          </a:p>
          <a:p>
            <a:r>
              <a:rPr lang="de-DE" baseline="0" smtClean="0"/>
              <a:t>Where do we expect the coming changes in trade regime will hit the hardest? </a:t>
            </a:r>
          </a:p>
          <a:p>
            <a:endParaRPr lang="de-DE" baseline="0" smtClean="0"/>
          </a:p>
          <a:p>
            <a:r>
              <a:rPr lang="de-DE" baseline="0" smtClean="0"/>
              <a:t>The rising consumer prices might be one important issue. </a:t>
            </a:r>
          </a:p>
          <a:p>
            <a:r>
              <a:rPr lang="de-DE" baseline="0" smtClean="0"/>
              <a:t>With many households living very near to the poverty line, </a:t>
            </a:r>
          </a:p>
          <a:p>
            <a:r>
              <a:rPr lang="de-DE" baseline="0" smtClean="0"/>
              <a:t>even a light but broad increase in consumer prices might make the difference between making ends meet somehow and not being able to support the family</a:t>
            </a:r>
          </a:p>
          <a:p>
            <a:endParaRPr lang="de-DE" baseline="0" smtClean="0"/>
          </a:p>
          <a:p>
            <a:r>
              <a:rPr lang="de-DE" baseline="0" smtClean="0"/>
              <a:t>Another issue might be the agricultural producers: </a:t>
            </a:r>
          </a:p>
          <a:p>
            <a:r>
              <a:rPr lang="de-DE" baseline="0" smtClean="0"/>
              <a:t>Will a new trade regime impact on their incentive to produce? Will it change input costs? Will it change their ability to sell? And how does all this transmit to their ability to sustain their families and to contribute to the national food base? </a:t>
            </a:r>
          </a:p>
          <a:p>
            <a:endParaRPr lang="de-DE" baseline="0" smtClean="0"/>
          </a:p>
          <a:p>
            <a:r>
              <a:rPr lang="de-DE" baseline="0" smtClean="0"/>
              <a:t>We will have to discuss this later</a:t>
            </a:r>
          </a:p>
          <a:p>
            <a:r>
              <a:rPr lang="de-DE" baseline="0" smtClean="0"/>
              <a:t>So that we get an orientation about the direction of further PSIA studies.</a:t>
            </a:r>
          </a:p>
        </p:txBody>
      </p:sp>
      <p:sp>
        <p:nvSpPr>
          <p:cNvPr id="4" name="Foliennummernplatzhalter 3"/>
          <p:cNvSpPr>
            <a:spLocks noGrp="1"/>
          </p:cNvSpPr>
          <p:nvPr>
            <p:ph type="sldNum" sz="quarter" idx="10"/>
          </p:nvPr>
        </p:nvSpPr>
        <p:spPr/>
        <p:txBody>
          <a:bodyPr/>
          <a:lstStyle/>
          <a:p>
            <a:fld id="{276F4F92-661F-4424-ADED-7D3829A4203F}" type="slidenum">
              <a:rPr lang="de-DE" smtClean="0"/>
              <a:pPr/>
              <a:t>6</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6463" y="0"/>
            <a:ext cx="4972050" cy="3729038"/>
          </a:xfrm>
        </p:spPr>
      </p:sp>
      <p:sp>
        <p:nvSpPr>
          <p:cNvPr id="3" name="Notizenplatzhalter 2"/>
          <p:cNvSpPr>
            <a:spLocks noGrp="1"/>
          </p:cNvSpPr>
          <p:nvPr>
            <p:ph type="body" idx="1"/>
          </p:nvPr>
        </p:nvSpPr>
        <p:spPr>
          <a:xfrm>
            <a:off x="640080" y="3992880"/>
            <a:ext cx="5724144" cy="5571744"/>
          </a:xfrm>
        </p:spPr>
        <p:txBody>
          <a:bodyPr>
            <a:normAutofit/>
          </a:bodyPr>
          <a:lstStyle/>
          <a:p>
            <a:r>
              <a:rPr lang="de-DE" smtClean="0"/>
              <a:t>How do we envisage the PSIA study process to operate? </a:t>
            </a:r>
          </a:p>
          <a:p>
            <a:endParaRPr lang="de-DE" smtClean="0"/>
          </a:p>
          <a:p>
            <a:pPr>
              <a:buFontTx/>
              <a:buChar char="-"/>
            </a:pPr>
            <a:r>
              <a:rPr lang="de-DE" smtClean="0"/>
              <a:t>Secretariat</a:t>
            </a:r>
          </a:p>
          <a:p>
            <a:pPr>
              <a:buFontTx/>
              <a:buChar char="-"/>
            </a:pPr>
            <a:r>
              <a:rPr lang="de-DE" smtClean="0"/>
              <a:t>Receive</a:t>
            </a:r>
            <a:r>
              <a:rPr lang="de-DE" baseline="0" smtClean="0"/>
              <a:t> advise from political level</a:t>
            </a:r>
          </a:p>
          <a:p>
            <a:pPr>
              <a:buFontTx/>
              <a:buChar char="-"/>
            </a:pPr>
            <a:r>
              <a:rPr lang="de-DE" baseline="0" smtClean="0"/>
              <a:t>Their tasks are to: ……….</a:t>
            </a:r>
          </a:p>
          <a:p>
            <a:pPr>
              <a:buFontTx/>
              <a:buChar char="-"/>
            </a:pPr>
            <a:r>
              <a:rPr lang="de-DE" baseline="0" smtClean="0"/>
              <a:t> provide the knowledge generated and reviewed to the political level </a:t>
            </a:r>
          </a:p>
          <a:p>
            <a:pPr>
              <a:buFontTx/>
              <a:buChar char="-"/>
            </a:pPr>
            <a:endParaRPr lang="de-DE" baseline="0" smtClean="0"/>
          </a:p>
          <a:p>
            <a:pPr>
              <a:buFontTx/>
              <a:buNone/>
            </a:pPr>
            <a:r>
              <a:rPr lang="de-DE" baseline="0" smtClean="0"/>
              <a:t>So, in the PSIA process we are dealing with technical work</a:t>
            </a:r>
          </a:p>
          <a:p>
            <a:pPr>
              <a:buFontTx/>
              <a:buChar char="-"/>
            </a:pPr>
            <a:r>
              <a:rPr lang="de-DE" baseline="0" smtClean="0"/>
              <a:t>Social impacts – solid knowledge</a:t>
            </a:r>
          </a:p>
          <a:p>
            <a:pPr>
              <a:buFontTx/>
              <a:buChar char="-"/>
            </a:pPr>
            <a:r>
              <a:rPr lang="de-DE" baseline="0" smtClean="0"/>
              <a:t>Generating indicators for policy making; </a:t>
            </a:r>
          </a:p>
          <a:p>
            <a:pPr>
              <a:buFontTx/>
              <a:buChar char="-"/>
            </a:pPr>
            <a:r>
              <a:rPr lang="de-DE" baseline="0" smtClean="0"/>
              <a:t>Showing policy options and their advantages and disadvantages</a:t>
            </a:r>
          </a:p>
          <a:p>
            <a:pPr>
              <a:buFontTx/>
              <a:buChar char="-"/>
            </a:pPr>
            <a:r>
              <a:rPr lang="de-DE" baseline="0" smtClean="0"/>
              <a:t>No simple answers, because</a:t>
            </a:r>
          </a:p>
          <a:p>
            <a:pPr lvl="1">
              <a:buFontTx/>
              <a:buChar char="-"/>
            </a:pPr>
            <a:r>
              <a:rPr lang="de-DE" baseline="0" smtClean="0"/>
              <a:t>Too high complexity</a:t>
            </a:r>
          </a:p>
          <a:p>
            <a:pPr lvl="1">
              <a:buFontTx/>
              <a:buChar char="-"/>
            </a:pPr>
            <a:r>
              <a:rPr lang="de-DE" baseline="0" smtClean="0"/>
              <a:t>Other considerations playing in which are purely polticial, around geo-strategic and national security issues</a:t>
            </a:r>
          </a:p>
          <a:p>
            <a:pPr lvl="1">
              <a:buFontTx/>
              <a:buChar char="-"/>
            </a:pPr>
            <a:endParaRPr lang="de-DE" baseline="0" smtClean="0"/>
          </a:p>
          <a:p>
            <a:pPr lvl="0">
              <a:buFontTx/>
              <a:buNone/>
            </a:pPr>
            <a:r>
              <a:rPr lang="de-DE" baseline="0" smtClean="0"/>
              <a:t>And this technical character should also lead us during this roundtable today. </a:t>
            </a:r>
          </a:p>
          <a:p>
            <a:pPr lvl="0">
              <a:buFontTx/>
              <a:buNone/>
            </a:pPr>
            <a:r>
              <a:rPr lang="de-DE" baseline="0" smtClean="0"/>
              <a:t> </a:t>
            </a:r>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8</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9</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87413" y="0"/>
            <a:ext cx="4972050" cy="3729038"/>
          </a:xfrm>
        </p:spPr>
      </p:sp>
      <p:sp>
        <p:nvSpPr>
          <p:cNvPr id="3" name="Notizenplatzhalter 2"/>
          <p:cNvSpPr>
            <a:spLocks noGrp="1"/>
          </p:cNvSpPr>
          <p:nvPr>
            <p:ph type="body" idx="1"/>
          </p:nvPr>
        </p:nvSpPr>
        <p:spPr>
          <a:xfrm>
            <a:off x="841248" y="4120896"/>
            <a:ext cx="5449824" cy="5260848"/>
          </a:xfrm>
        </p:spPr>
        <p:txBody>
          <a:bodyPr>
            <a:normAutofit/>
          </a:bodyPr>
          <a:lstStyle/>
          <a:p>
            <a:r>
              <a:rPr lang="de-DE" smtClean="0"/>
              <a:t>So what do</a:t>
            </a:r>
            <a:r>
              <a:rPr lang="de-DE" baseline="0" smtClean="0"/>
              <a:t> we do with the generated knowledge?</a:t>
            </a:r>
          </a:p>
          <a:p>
            <a:endParaRPr lang="de-DE" smtClean="0"/>
          </a:p>
          <a:p>
            <a:r>
              <a:rPr lang="de-DE" smtClean="0"/>
              <a:t>The </a:t>
            </a:r>
            <a:r>
              <a:rPr lang="de-DE" baseline="0" smtClean="0"/>
              <a:t>PSIA work is meant to support government, </a:t>
            </a:r>
          </a:p>
          <a:p>
            <a:r>
              <a:rPr lang="de-DE" baseline="0" smtClean="0"/>
              <a:t>to inform decision-making in relation to CU/trade policy matters. </a:t>
            </a:r>
          </a:p>
          <a:p>
            <a:endParaRPr lang="de-DE" baseline="0" smtClean="0"/>
          </a:p>
          <a:p>
            <a:r>
              <a:rPr lang="de-DE" baseline="0" smtClean="0"/>
              <a:t>The evidence created on social impacts shall inform government decision-making in two main areas: </a:t>
            </a:r>
          </a:p>
          <a:p>
            <a:endParaRPr lang="de-DE" baseline="0" smtClean="0"/>
          </a:p>
          <a:p>
            <a:pPr marL="228600" indent="-228600">
              <a:buAutoNum type="arabicParenR"/>
            </a:pPr>
            <a:r>
              <a:rPr lang="de-DE" baseline="0" smtClean="0"/>
              <a:t>The negotiations on CU/EurAsianEC</a:t>
            </a:r>
          </a:p>
          <a:p>
            <a:pPr marL="685800" lvl="1" indent="-228600">
              <a:buFontTx/>
              <a:buChar char="-"/>
            </a:pPr>
            <a:r>
              <a:rPr lang="de-DE" baseline="0" smtClean="0"/>
              <a:t>Provide indications which areas require special protection, be it special tariff conditions or preferences for certain products, </a:t>
            </a:r>
          </a:p>
          <a:p>
            <a:pPr marL="685800" lvl="1" indent="-228600">
              <a:buFontTx/>
              <a:buChar char="-"/>
            </a:pPr>
            <a:r>
              <a:rPr lang="de-DE" baseline="0" smtClean="0"/>
              <a:t>And figures on social costs for bargaining</a:t>
            </a:r>
          </a:p>
          <a:p>
            <a:pPr marL="685800" lvl="1" indent="-228600">
              <a:buFontTx/>
              <a:buChar char="-"/>
            </a:pPr>
            <a:endParaRPr lang="de-DE" baseline="0" smtClean="0"/>
          </a:p>
          <a:p>
            <a:pPr marL="228600" lvl="0" indent="-228600">
              <a:buFontTx/>
              <a:buNone/>
            </a:pPr>
            <a:r>
              <a:rPr lang="de-DE" baseline="0" smtClean="0"/>
              <a:t>2) Policy preparation for social programs to help very hardly hit population groups to adapt and to compensate certain losses of income opportunities</a:t>
            </a:r>
          </a:p>
          <a:p>
            <a:pPr marL="228600" lvl="0" indent="-228600">
              <a:buFontTx/>
              <a:buNone/>
            </a:pPr>
            <a:endParaRPr lang="de-DE" baseline="0" smtClean="0"/>
          </a:p>
          <a:p>
            <a:pPr marL="228600" lvl="0" indent="-228600">
              <a:buFontTx/>
              <a:buNone/>
            </a:pPr>
            <a:endParaRPr lang="de-DE" baseline="0" smtClean="0"/>
          </a:p>
          <a:p>
            <a:pPr marL="228600" lvl="0" indent="-228600">
              <a:buFontTx/>
              <a:buNone/>
            </a:pPr>
            <a:endParaRPr lang="de-DE" baseline="0" smtClean="0"/>
          </a:p>
          <a:p>
            <a:pPr marL="228600" lvl="0" indent="-228600">
              <a:buFontTx/>
              <a:buNone/>
            </a:pPr>
            <a:endParaRPr lang="de-DE" baseline="0" smtClean="0"/>
          </a:p>
          <a:p>
            <a:pPr marL="685800" lvl="1" indent="-228600">
              <a:buFontTx/>
              <a:buChar char="-"/>
            </a:pPr>
            <a:endParaRPr lang="de-DE" baseline="0" smtClean="0"/>
          </a:p>
          <a:p>
            <a:pPr marL="228600" lvl="0" indent="-228600">
              <a:buFontTx/>
              <a:buChar char="-"/>
            </a:pPr>
            <a:endParaRPr lang="de-DE" baseline="0" smtClean="0"/>
          </a:p>
        </p:txBody>
      </p:sp>
      <p:sp>
        <p:nvSpPr>
          <p:cNvPr id="4" name="Foliennummernplatzhalter 3"/>
          <p:cNvSpPr>
            <a:spLocks noGrp="1"/>
          </p:cNvSpPr>
          <p:nvPr>
            <p:ph type="sldNum" sz="quarter" idx="10"/>
          </p:nvPr>
        </p:nvSpPr>
        <p:spPr/>
        <p:txBody>
          <a:bodyPr/>
          <a:lstStyle/>
          <a:p>
            <a:fld id="{276F4F92-661F-4424-ADED-7D3829A4203F}" type="slidenum">
              <a:rPr lang="de-DE" smtClean="0"/>
              <a:pPr/>
              <a:t>10</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0" y="6624638"/>
            <a:ext cx="9144000" cy="233362"/>
          </a:xfrm>
          <a:prstGeom prst="rect">
            <a:avLst/>
          </a:prstGeom>
          <a:solidFill>
            <a:srgbClr val="939393"/>
          </a:solidFill>
          <a:ln w="9525">
            <a:noFill/>
            <a:miter lim="800000"/>
            <a:headEnd/>
            <a:tailEnd/>
          </a:ln>
          <a:effectLst/>
        </p:spPr>
        <p:txBody>
          <a:bodyPr wrap="none" anchor="ctr"/>
          <a:lstStyle/>
          <a:p>
            <a:endParaRPr lang="de-DE"/>
          </a:p>
        </p:txBody>
      </p:sp>
      <p:sp>
        <p:nvSpPr>
          <p:cNvPr id="93187" name="Text Box 3"/>
          <p:cNvSpPr txBox="1">
            <a:spLocks noChangeArrowheads="1"/>
          </p:cNvSpPr>
          <p:nvPr/>
        </p:nvSpPr>
        <p:spPr bwMode="auto">
          <a:xfrm>
            <a:off x="6934200" y="6596063"/>
            <a:ext cx="1981200" cy="274637"/>
          </a:xfrm>
          <a:prstGeom prst="rect">
            <a:avLst/>
          </a:prstGeom>
          <a:noFill/>
          <a:ln w="9525">
            <a:noFill/>
            <a:miter lim="800000"/>
            <a:headEnd/>
            <a:tailEnd/>
          </a:ln>
          <a:effectLst/>
        </p:spPr>
        <p:txBody>
          <a:bodyPr>
            <a:spAutoFit/>
          </a:bodyPr>
          <a:lstStyle/>
          <a:p>
            <a:fld id="{B6627C32-A0CE-40F6-BDFA-3C7C724DC8AA}" type="datetime1">
              <a:rPr lang="de-DE" sz="1200" b="0">
                <a:solidFill>
                  <a:schemeClr val="bg1"/>
                </a:solidFill>
              </a:rPr>
              <a:pPr/>
              <a:t>14.11.2012</a:t>
            </a:fld>
            <a:r>
              <a:rPr lang="de-DE" sz="1200" b="0">
                <a:solidFill>
                  <a:schemeClr val="bg1"/>
                </a:solidFill>
              </a:rPr>
              <a:t>     Seite </a:t>
            </a:r>
            <a:fld id="{F7DC8B0F-09E1-4ADE-8436-67CF7C966884}" type="slidenum">
              <a:rPr lang="de-DE" sz="1200" b="0">
                <a:solidFill>
                  <a:schemeClr val="bg1"/>
                </a:solidFill>
              </a:rPr>
              <a:pPr/>
              <a:t>‹Nr.›</a:t>
            </a:fld>
            <a:endParaRPr lang="de-DE" sz="1200" b="0">
              <a:solidFill>
                <a:schemeClr val="bg1"/>
              </a:solidFill>
            </a:endParaRPr>
          </a:p>
        </p:txBody>
      </p:sp>
      <p:sp>
        <p:nvSpPr>
          <p:cNvPr id="93188" name="Rectangle 4"/>
          <p:cNvSpPr>
            <a:spLocks noChangeArrowheads="1"/>
          </p:cNvSpPr>
          <p:nvPr/>
        </p:nvSpPr>
        <p:spPr bwMode="auto">
          <a:xfrm>
            <a:off x="2133600" y="0"/>
            <a:ext cx="7010400" cy="762000"/>
          </a:xfrm>
          <a:prstGeom prst="rect">
            <a:avLst/>
          </a:prstGeom>
          <a:gradFill rotWithShape="0">
            <a:gsLst>
              <a:gs pos="0">
                <a:srgbClr val="FFFFFF"/>
              </a:gs>
              <a:gs pos="100000">
                <a:srgbClr val="939393"/>
              </a:gs>
            </a:gsLst>
            <a:lin ang="0" scaled="1"/>
          </a:gradFill>
          <a:ln w="9525">
            <a:noFill/>
            <a:miter lim="800000"/>
            <a:headEnd/>
            <a:tailEnd/>
          </a:ln>
          <a:effectLst/>
        </p:spPr>
        <p:txBody>
          <a:bodyPr wrap="none" anchor="ctr"/>
          <a:lstStyle/>
          <a:p>
            <a:pPr algn="ctr"/>
            <a:endParaRPr lang="en-BZ" sz="2400" b="0">
              <a:solidFill>
                <a:schemeClr val="tx1"/>
              </a:solidFill>
              <a:latin typeface="Times" charset="0"/>
            </a:endParaRPr>
          </a:p>
        </p:txBody>
      </p:sp>
      <p:sp>
        <p:nvSpPr>
          <p:cNvPr id="93190" name="Line 6"/>
          <p:cNvSpPr>
            <a:spLocks noChangeShapeType="1"/>
          </p:cNvSpPr>
          <p:nvPr/>
        </p:nvSpPr>
        <p:spPr bwMode="auto">
          <a:xfrm flipH="1">
            <a:off x="0" y="762000"/>
            <a:ext cx="9144000" cy="0"/>
          </a:xfrm>
          <a:prstGeom prst="line">
            <a:avLst/>
          </a:prstGeom>
          <a:noFill/>
          <a:ln w="3175">
            <a:solidFill>
              <a:srgbClr val="E6E6E6"/>
            </a:solidFill>
            <a:round/>
            <a:headEnd/>
            <a:tailEnd/>
          </a:ln>
          <a:effectLst/>
        </p:spPr>
        <p:txBody>
          <a:bodyPr/>
          <a:lstStyle/>
          <a:p>
            <a:endParaRPr lang="de-DE"/>
          </a:p>
        </p:txBody>
      </p:sp>
      <p:pic>
        <p:nvPicPr>
          <p:cNvPr id="93191" name="Picture 7"/>
          <p:cNvPicPr>
            <a:picLocks noChangeAspect="1" noChangeArrowheads="1"/>
          </p:cNvPicPr>
          <p:nvPr/>
        </p:nvPicPr>
        <p:blipFill>
          <a:blip r:embed="rId2" cstate="print">
            <a:lum contrast="-20000"/>
          </a:blip>
          <a:srcRect/>
          <a:stretch>
            <a:fillRect/>
          </a:stretch>
        </p:blipFill>
        <p:spPr bwMode="auto">
          <a:xfrm>
            <a:off x="7999413" y="0"/>
            <a:ext cx="1144587" cy="762000"/>
          </a:xfrm>
          <a:prstGeom prst="rect">
            <a:avLst/>
          </a:prstGeom>
          <a:noFill/>
        </p:spPr>
      </p:pic>
      <p:sp>
        <p:nvSpPr>
          <p:cNvPr id="93193" name="Rectangle 9"/>
          <p:cNvSpPr>
            <a:spLocks noChangeArrowheads="1"/>
          </p:cNvSpPr>
          <p:nvPr/>
        </p:nvSpPr>
        <p:spPr bwMode="auto">
          <a:xfrm>
            <a:off x="0" y="6624638"/>
            <a:ext cx="9144000" cy="233362"/>
          </a:xfrm>
          <a:prstGeom prst="rect">
            <a:avLst/>
          </a:prstGeom>
          <a:solidFill>
            <a:srgbClr val="939393"/>
          </a:solidFill>
          <a:ln w="9525">
            <a:noFill/>
            <a:miter lim="800000"/>
            <a:headEnd/>
            <a:tailEnd/>
          </a:ln>
          <a:effectLst/>
        </p:spPr>
        <p:txBody>
          <a:bodyPr wrap="none" anchor="ctr"/>
          <a:lstStyle/>
          <a:p>
            <a:endParaRPr lang="de-DE"/>
          </a:p>
        </p:txBody>
      </p:sp>
      <p:sp>
        <p:nvSpPr>
          <p:cNvPr id="93195" name="Rectangle 11"/>
          <p:cNvSpPr>
            <a:spLocks noChangeArrowheads="1"/>
          </p:cNvSpPr>
          <p:nvPr/>
        </p:nvSpPr>
        <p:spPr bwMode="auto">
          <a:xfrm>
            <a:off x="2133600" y="0"/>
            <a:ext cx="7010400" cy="762000"/>
          </a:xfrm>
          <a:prstGeom prst="rect">
            <a:avLst/>
          </a:prstGeom>
          <a:gradFill rotWithShape="0">
            <a:gsLst>
              <a:gs pos="0">
                <a:srgbClr val="FFFFFF"/>
              </a:gs>
              <a:gs pos="100000">
                <a:srgbClr val="939393"/>
              </a:gs>
            </a:gsLst>
            <a:lin ang="0" scaled="1"/>
          </a:gradFill>
          <a:ln w="9525">
            <a:noFill/>
            <a:miter lim="800000"/>
            <a:headEnd/>
            <a:tailEnd/>
          </a:ln>
          <a:effectLst/>
        </p:spPr>
        <p:txBody>
          <a:bodyPr wrap="none" anchor="ctr"/>
          <a:lstStyle/>
          <a:p>
            <a:pPr algn="ctr"/>
            <a:endParaRPr lang="en-BZ" sz="2400" b="0">
              <a:solidFill>
                <a:schemeClr val="tx1"/>
              </a:solidFill>
              <a:latin typeface="Times" charset="0"/>
            </a:endParaRPr>
          </a:p>
        </p:txBody>
      </p:sp>
      <p:sp>
        <p:nvSpPr>
          <p:cNvPr id="93196" name="Line 12"/>
          <p:cNvSpPr>
            <a:spLocks noChangeShapeType="1"/>
          </p:cNvSpPr>
          <p:nvPr/>
        </p:nvSpPr>
        <p:spPr bwMode="auto">
          <a:xfrm flipH="1">
            <a:off x="0" y="762000"/>
            <a:ext cx="9144000" cy="0"/>
          </a:xfrm>
          <a:prstGeom prst="line">
            <a:avLst/>
          </a:prstGeom>
          <a:noFill/>
          <a:ln w="3175">
            <a:solidFill>
              <a:srgbClr val="E6E6E6"/>
            </a:solidFill>
            <a:round/>
            <a:headEnd/>
            <a:tailEnd/>
          </a:ln>
          <a:effectLst/>
        </p:spPr>
        <p:txBody>
          <a:bodyPr/>
          <a:lstStyle/>
          <a:p>
            <a:endParaRPr lang="de-DE"/>
          </a:p>
        </p:txBody>
      </p:sp>
      <p:sp>
        <p:nvSpPr>
          <p:cNvPr id="93199" name="Rectangle 15"/>
          <p:cNvSpPr>
            <a:spLocks noGrp="1" noChangeArrowheads="1"/>
          </p:cNvSpPr>
          <p:nvPr>
            <p:ph type="ctrTitle" sz="quarter" hasCustomPrompt="1"/>
          </p:nvPr>
        </p:nvSpPr>
        <p:spPr>
          <a:xfrm>
            <a:off x="1040400" y="1993726"/>
            <a:ext cx="7034400" cy="1143000"/>
          </a:xfrm>
        </p:spPr>
        <p:txBody>
          <a:bodyPr anchor="ctr"/>
          <a:lstStyle>
            <a:lvl1pPr algn="ctr">
              <a:defRPr/>
            </a:lvl1pPr>
          </a:lstStyle>
          <a:p>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title</a:t>
            </a:r>
            <a:endParaRPr lang="de-DE" dirty="0"/>
          </a:p>
        </p:txBody>
      </p:sp>
      <p:sp>
        <p:nvSpPr>
          <p:cNvPr id="93200" name="Rectangle 16"/>
          <p:cNvSpPr>
            <a:spLocks noGrp="1" noChangeArrowheads="1"/>
          </p:cNvSpPr>
          <p:nvPr>
            <p:ph type="subTitle" sz="quarter" idx="1" hasCustomPrompt="1"/>
          </p:nvPr>
        </p:nvSpPr>
        <p:spPr>
          <a:xfrm>
            <a:off x="1040400" y="3239022"/>
            <a:ext cx="7034400" cy="1752600"/>
          </a:xfrm>
        </p:spPr>
        <p:txBody>
          <a:bodyPr/>
          <a:lstStyle>
            <a:lvl1pPr marL="0" indent="0" algn="ctr">
              <a:buFont typeface="Wingdings" pitchFamily="2" charset="2"/>
              <a:buNone/>
              <a:defRPr sz="2800"/>
            </a:lvl1pPr>
          </a:lstStyle>
          <a:p>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a:t>
            </a:r>
            <a:r>
              <a:rPr lang="de-DE" dirty="0" err="1" smtClean="0"/>
              <a:t>subtitle</a:t>
            </a:r>
            <a:endParaRPr lang="de-DE" dirty="0"/>
          </a:p>
        </p:txBody>
      </p:sp>
      <p:sp>
        <p:nvSpPr>
          <p:cNvPr id="93202" name="Line 18"/>
          <p:cNvSpPr>
            <a:spLocks noChangeShapeType="1"/>
          </p:cNvSpPr>
          <p:nvPr/>
        </p:nvSpPr>
        <p:spPr bwMode="auto">
          <a:xfrm flipH="1">
            <a:off x="0" y="762000"/>
            <a:ext cx="9144000" cy="0"/>
          </a:xfrm>
          <a:prstGeom prst="line">
            <a:avLst/>
          </a:prstGeom>
          <a:noFill/>
          <a:ln w="3175">
            <a:solidFill>
              <a:srgbClr val="D9D9D9"/>
            </a:solidFill>
            <a:round/>
            <a:headEnd/>
            <a:tailEnd/>
          </a:ln>
          <a:effectLst/>
        </p:spPr>
        <p:txBody>
          <a:bodyPr/>
          <a:lstStyle/>
          <a:p>
            <a:endParaRPr lang="de-DE"/>
          </a:p>
        </p:txBody>
      </p:sp>
      <p:pic>
        <p:nvPicPr>
          <p:cNvPr id="93204" name="Picture 20" descr="Weltkugel_klein_neu.gif                                        0005A183jeany                          BB53F533:"/>
          <p:cNvPicPr>
            <a:picLocks noChangeAspect="1" noChangeArrowheads="1"/>
          </p:cNvPicPr>
          <p:nvPr/>
        </p:nvPicPr>
        <p:blipFill>
          <a:blip r:embed="rId3" cstate="print"/>
          <a:srcRect/>
          <a:stretch>
            <a:fillRect/>
          </a:stretch>
        </p:blipFill>
        <p:spPr bwMode="auto">
          <a:xfrm>
            <a:off x="7996238" y="0"/>
            <a:ext cx="1147762" cy="762000"/>
          </a:xfrm>
          <a:prstGeom prst="rect">
            <a:avLst/>
          </a:prstGeom>
          <a:noFill/>
        </p:spPr>
      </p:pic>
      <p:pic>
        <p:nvPicPr>
          <p:cNvPr id="15" name="Grafik 14" descr="gizlogo-standard-rgb.gif"/>
          <p:cNvPicPr>
            <a:picLocks noChangeAspect="1"/>
          </p:cNvPicPr>
          <p:nvPr userDrawn="1"/>
        </p:nvPicPr>
        <p:blipFill>
          <a:blip r:embed="rId4" cstate="print"/>
          <a:srcRect t="17992" b="17450"/>
          <a:stretch>
            <a:fillRect/>
          </a:stretch>
        </p:blipFill>
        <p:spPr>
          <a:xfrm>
            <a:off x="283425" y="114300"/>
            <a:ext cx="900000" cy="581025"/>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title</a:t>
            </a:r>
            <a:endParaRPr lang="de-DE" dirty="0"/>
          </a:p>
        </p:txBody>
      </p:sp>
      <p:sp>
        <p:nvSpPr>
          <p:cNvPr id="3" name="Inhaltsplatzhalter 2"/>
          <p:cNvSpPr>
            <a:spLocks noGrp="1"/>
          </p:cNvSpPr>
          <p:nvPr>
            <p:ph idx="1" hasCustomPrompt="1"/>
          </p:nvPr>
        </p:nvSpPr>
        <p:spPr/>
        <p:txBody>
          <a:bodyPr/>
          <a:lstStyle>
            <a:lvl1pPr>
              <a:defRPr/>
            </a:lvl1pPr>
            <a:lvl2pPr>
              <a:defRPr sz="2200" baseline="0"/>
            </a:lvl2pPr>
            <a:lvl3pPr>
              <a:defRPr sz="2000" baseline="0"/>
            </a:lvl3pPr>
            <a:lvl4pPr>
              <a:defRPr sz="1800" baseline="0"/>
            </a:lvl4pPr>
            <a:lvl5pPr>
              <a:defRPr sz="1600" baseline="0"/>
            </a:lvl5pPr>
          </a:lstStyle>
          <a:p>
            <a:pPr lvl="0"/>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a:p>
            <a:pPr lvl="1"/>
            <a:r>
              <a:rPr lang="de-DE" dirty="0" smtClean="0"/>
              <a:t>Second </a:t>
            </a:r>
            <a:r>
              <a:rPr lang="de-DE" dirty="0" err="1" smtClean="0"/>
              <a:t>layer</a:t>
            </a:r>
            <a:endParaRPr lang="de-DE" dirty="0" smtClean="0"/>
          </a:p>
          <a:p>
            <a:pPr lvl="2"/>
            <a:r>
              <a:rPr lang="de-DE" dirty="0" smtClean="0"/>
              <a:t>Third </a:t>
            </a:r>
            <a:r>
              <a:rPr lang="de-DE" dirty="0" err="1" smtClean="0"/>
              <a:t>layer</a:t>
            </a:r>
            <a:endParaRPr lang="de-DE" dirty="0" smtClean="0"/>
          </a:p>
          <a:p>
            <a:pPr lvl="3"/>
            <a:r>
              <a:rPr lang="de-DE" dirty="0" err="1" smtClean="0"/>
              <a:t>Fourth</a:t>
            </a:r>
            <a:r>
              <a:rPr lang="de-DE" dirty="0" smtClean="0"/>
              <a:t> </a:t>
            </a:r>
            <a:r>
              <a:rPr lang="de-DE" dirty="0" err="1" smtClean="0"/>
              <a:t>layer</a:t>
            </a:r>
            <a:endParaRPr lang="de-DE" dirty="0" smtClean="0"/>
          </a:p>
          <a:p>
            <a:pPr lvl="4"/>
            <a:r>
              <a:rPr lang="de-DE" dirty="0" err="1" smtClean="0"/>
              <a:t>Fifth</a:t>
            </a:r>
            <a:r>
              <a:rPr lang="de-DE" dirty="0" smtClean="0"/>
              <a:t> </a:t>
            </a:r>
            <a:r>
              <a:rPr lang="de-DE" dirty="0" err="1" smtClean="0"/>
              <a:t>layer</a:t>
            </a:r>
            <a:endParaRPr lang="de-DE" dirty="0"/>
          </a:p>
        </p:txBody>
      </p:sp>
      <p:sp>
        <p:nvSpPr>
          <p:cNvPr id="4" name="Datumsplatzhalter 3"/>
          <p:cNvSpPr>
            <a:spLocks noGrp="1"/>
          </p:cNvSpPr>
          <p:nvPr>
            <p:ph type="dt" sz="half" idx="10"/>
          </p:nvPr>
        </p:nvSpPr>
        <p:spPr/>
        <p:txBody>
          <a:bodyPr/>
          <a:lstStyle>
            <a:lvl1pPr>
              <a:defRPr/>
            </a:lvl1pPr>
          </a:lstStyle>
          <a:p>
            <a:fld id="{692CB778-1684-4820-AE01-A6CF65E48D70}" type="datetime1">
              <a:rPr lang="de-DE" smtClean="0"/>
              <a:pPr/>
              <a:t>14.11.2012</a:t>
            </a:fld>
            <a:endParaRPr lang="de-DE"/>
          </a:p>
        </p:txBody>
      </p:sp>
      <p:sp>
        <p:nvSpPr>
          <p:cNvPr id="5" name="Fußzeilenplatzhalter 4"/>
          <p:cNvSpPr>
            <a:spLocks noGrp="1"/>
          </p:cNvSpPr>
          <p:nvPr>
            <p:ph type="ftr" sz="quarter" idx="11"/>
          </p:nvPr>
        </p:nvSpPr>
        <p:spPr/>
        <p:txBody>
          <a:bodyPr/>
          <a:lstStyle>
            <a:lvl1pPr>
              <a:defRPr/>
            </a:lvl1pPr>
          </a:lstStyle>
          <a:p>
            <a:endParaRPr lang="en-BZ"/>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40400" y="3880808"/>
            <a:ext cx="7034400" cy="1144800"/>
          </a:xfrm>
        </p:spPr>
        <p:txBody>
          <a:bodyPr/>
          <a:lstStyle>
            <a:lvl1pPr algn="ctr" rtl="0" fontAlgn="base">
              <a:spcBef>
                <a:spcPct val="0"/>
              </a:spcBef>
              <a:spcAft>
                <a:spcPct val="0"/>
              </a:spcAft>
              <a:defRPr lang="de-DE" sz="3600" baseline="0" dirty="0">
                <a:solidFill>
                  <a:schemeClr val="tx1"/>
                </a:solidFill>
                <a:latin typeface="+mj-lt"/>
                <a:ea typeface="+mj-ea"/>
                <a:cs typeface="+mj-cs"/>
              </a:defRPr>
            </a:lvl1pPr>
          </a:lstStyle>
          <a:p>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title</a:t>
            </a:r>
            <a:endParaRPr lang="de-DE" dirty="0"/>
          </a:p>
        </p:txBody>
      </p:sp>
      <p:sp>
        <p:nvSpPr>
          <p:cNvPr id="3" name="Textplatzhalter 2"/>
          <p:cNvSpPr>
            <a:spLocks noGrp="1"/>
          </p:cNvSpPr>
          <p:nvPr>
            <p:ph type="body" idx="1" hasCustomPrompt="1"/>
          </p:nvPr>
        </p:nvSpPr>
        <p:spPr>
          <a:xfrm>
            <a:off x="1040400" y="2292939"/>
            <a:ext cx="7034400" cy="1500187"/>
          </a:xfrm>
        </p:spPr>
        <p:txBody>
          <a:bodyPr anchor="b"/>
          <a:lstStyle>
            <a:lvl1pPr marL="0" indent="0" algn="ctr" rtl="0" fontAlgn="base">
              <a:spcBef>
                <a:spcPct val="20000"/>
              </a:spcBef>
              <a:spcAft>
                <a:spcPct val="0"/>
              </a:spcAft>
              <a:buClr>
                <a:srgbClr val="C80F0F"/>
              </a:buClr>
              <a:buFont typeface="Wingdings" pitchFamily="2" charset="2"/>
              <a:buNone/>
              <a:tabLst>
                <a:tab pos="2190750" algn="l"/>
              </a:tabLst>
              <a:defRPr lang="de-DE" sz="2800" dirty="0" smtClean="0">
                <a:solidFill>
                  <a:schemeClr val="tx1"/>
                </a:solidFill>
                <a:latin typeface="+mn-lt"/>
                <a:ea typeface="+mn-ea"/>
                <a:cs typeface="+mn-c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p:txBody>
      </p:sp>
      <p:sp>
        <p:nvSpPr>
          <p:cNvPr id="4" name="Datumsplatzhalter 3"/>
          <p:cNvSpPr>
            <a:spLocks noGrp="1"/>
          </p:cNvSpPr>
          <p:nvPr>
            <p:ph type="dt" sz="half" idx="10"/>
          </p:nvPr>
        </p:nvSpPr>
        <p:spPr/>
        <p:txBody>
          <a:bodyPr/>
          <a:lstStyle>
            <a:lvl1pPr>
              <a:defRPr/>
            </a:lvl1pPr>
          </a:lstStyle>
          <a:p>
            <a:fld id="{0969C08B-3F0B-45F7-96FC-E0E7F1EDB571}" type="datetime1">
              <a:rPr lang="de-DE" smtClean="0"/>
              <a:pPr/>
              <a:t>14.11.2012</a:t>
            </a:fld>
            <a:endParaRPr lang="de-DE"/>
          </a:p>
        </p:txBody>
      </p:sp>
      <p:sp>
        <p:nvSpPr>
          <p:cNvPr id="5" name="Fußzeilenplatzhalter 4"/>
          <p:cNvSpPr>
            <a:spLocks noGrp="1"/>
          </p:cNvSpPr>
          <p:nvPr>
            <p:ph type="ftr" sz="quarter" idx="11"/>
          </p:nvPr>
        </p:nvSpPr>
        <p:spPr/>
        <p:txBody>
          <a:bodyPr/>
          <a:lstStyle>
            <a:lvl1pPr>
              <a:defRPr/>
            </a:lvl1pPr>
          </a:lstStyle>
          <a:p>
            <a:endParaRPr lang="en-BZ"/>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title</a:t>
            </a:r>
            <a:endParaRPr lang="de-DE" dirty="0"/>
          </a:p>
        </p:txBody>
      </p:sp>
      <p:sp>
        <p:nvSpPr>
          <p:cNvPr id="3" name="Inhaltsplatzhalter 2"/>
          <p:cNvSpPr>
            <a:spLocks noGrp="1"/>
          </p:cNvSpPr>
          <p:nvPr>
            <p:ph sz="half" idx="1" hasCustomPrompt="1"/>
          </p:nvPr>
        </p:nvSpPr>
        <p:spPr>
          <a:xfrm>
            <a:off x="1039813" y="2106613"/>
            <a:ext cx="3481200" cy="4114800"/>
          </a:xfrm>
        </p:spPr>
        <p:txBody>
          <a:bodyPr/>
          <a:lstStyle>
            <a:lvl1pPr>
              <a:defRPr sz="2400"/>
            </a:lvl1pPr>
            <a:lvl2pPr>
              <a:defRPr sz="2200" baseline="0"/>
            </a:lvl2pPr>
            <a:lvl3pPr>
              <a:defRPr sz="2000" baseline="0"/>
            </a:lvl3pPr>
            <a:lvl4pPr>
              <a:defRPr sz="1800" baseline="0"/>
            </a:lvl4pPr>
            <a:lvl5pPr>
              <a:defRPr sz="1600" baseline="0"/>
            </a:lvl5pPr>
            <a:lvl6pPr>
              <a:defRPr sz="1800"/>
            </a:lvl6pPr>
            <a:lvl7pPr>
              <a:defRPr sz="1800"/>
            </a:lvl7pPr>
            <a:lvl8pPr>
              <a:defRPr sz="1800"/>
            </a:lvl8pPr>
            <a:lvl9pPr>
              <a:defRPr sz="1800"/>
            </a:lvl9pPr>
          </a:lstStyle>
          <a:p>
            <a:pPr lvl="0"/>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a:p>
            <a:pPr lvl="1"/>
            <a:r>
              <a:rPr lang="de-DE" dirty="0" smtClean="0"/>
              <a:t>Second </a:t>
            </a:r>
            <a:r>
              <a:rPr lang="de-DE" dirty="0" err="1" smtClean="0"/>
              <a:t>layer</a:t>
            </a:r>
            <a:endParaRPr lang="de-DE" dirty="0" smtClean="0"/>
          </a:p>
          <a:p>
            <a:pPr lvl="2"/>
            <a:r>
              <a:rPr lang="de-DE" dirty="0" smtClean="0"/>
              <a:t>Third </a:t>
            </a:r>
            <a:r>
              <a:rPr lang="de-DE" dirty="0" err="1" smtClean="0"/>
              <a:t>layer</a:t>
            </a:r>
            <a:endParaRPr lang="de-DE" dirty="0" smtClean="0"/>
          </a:p>
          <a:p>
            <a:pPr lvl="3"/>
            <a:r>
              <a:rPr lang="de-DE" dirty="0" err="1" smtClean="0"/>
              <a:t>Fourth</a:t>
            </a:r>
            <a:r>
              <a:rPr lang="de-DE" dirty="0" smtClean="0"/>
              <a:t> </a:t>
            </a:r>
            <a:r>
              <a:rPr lang="de-DE" dirty="0" err="1" smtClean="0"/>
              <a:t>layer</a:t>
            </a:r>
            <a:endParaRPr lang="de-DE" dirty="0" smtClean="0"/>
          </a:p>
          <a:p>
            <a:pPr lvl="4"/>
            <a:r>
              <a:rPr lang="de-DE" dirty="0" err="1" smtClean="0"/>
              <a:t>Fifth</a:t>
            </a:r>
            <a:r>
              <a:rPr lang="de-DE" dirty="0" smtClean="0"/>
              <a:t> </a:t>
            </a:r>
            <a:r>
              <a:rPr lang="de-DE" dirty="0" err="1" smtClean="0"/>
              <a:t>layer</a:t>
            </a:r>
            <a:endParaRPr lang="de-DE" dirty="0"/>
          </a:p>
        </p:txBody>
      </p:sp>
      <p:sp>
        <p:nvSpPr>
          <p:cNvPr id="4" name="Inhaltsplatzhalter 3"/>
          <p:cNvSpPr>
            <a:spLocks noGrp="1"/>
          </p:cNvSpPr>
          <p:nvPr>
            <p:ph sz="half" idx="2" hasCustomPrompt="1"/>
          </p:nvPr>
        </p:nvSpPr>
        <p:spPr>
          <a:xfrm>
            <a:off x="4595812" y="2106613"/>
            <a:ext cx="3481200" cy="4114800"/>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a:p>
            <a:pPr lvl="1"/>
            <a:r>
              <a:rPr lang="de-DE" dirty="0" smtClean="0"/>
              <a:t>Second </a:t>
            </a:r>
            <a:r>
              <a:rPr lang="de-DE" dirty="0" err="1" smtClean="0"/>
              <a:t>layer</a:t>
            </a:r>
            <a:endParaRPr lang="de-DE" dirty="0" smtClean="0"/>
          </a:p>
          <a:p>
            <a:pPr lvl="2"/>
            <a:r>
              <a:rPr lang="de-DE" dirty="0" smtClean="0"/>
              <a:t>Third </a:t>
            </a:r>
            <a:r>
              <a:rPr lang="de-DE" dirty="0" err="1" smtClean="0"/>
              <a:t>layer</a:t>
            </a:r>
            <a:endParaRPr lang="de-DE" dirty="0" smtClean="0"/>
          </a:p>
          <a:p>
            <a:pPr lvl="3"/>
            <a:r>
              <a:rPr lang="de-DE" dirty="0" err="1" smtClean="0"/>
              <a:t>Fourth</a:t>
            </a:r>
            <a:r>
              <a:rPr lang="de-DE" dirty="0" smtClean="0"/>
              <a:t> </a:t>
            </a:r>
            <a:r>
              <a:rPr lang="de-DE" dirty="0" err="1" smtClean="0"/>
              <a:t>layer</a:t>
            </a:r>
            <a:endParaRPr lang="de-DE" dirty="0" smtClean="0"/>
          </a:p>
          <a:p>
            <a:pPr lvl="4"/>
            <a:r>
              <a:rPr lang="de-DE" dirty="0" err="1" smtClean="0"/>
              <a:t>Fifth</a:t>
            </a:r>
            <a:r>
              <a:rPr lang="de-DE" dirty="0" smtClean="0"/>
              <a:t> </a:t>
            </a:r>
            <a:r>
              <a:rPr lang="de-DE" dirty="0" err="1" smtClean="0"/>
              <a:t>layer</a:t>
            </a:r>
            <a:endParaRPr lang="de-DE" dirty="0"/>
          </a:p>
        </p:txBody>
      </p:sp>
      <p:sp>
        <p:nvSpPr>
          <p:cNvPr id="5" name="Datumsplatzhalter 4"/>
          <p:cNvSpPr>
            <a:spLocks noGrp="1"/>
          </p:cNvSpPr>
          <p:nvPr>
            <p:ph type="dt" sz="half" idx="10"/>
          </p:nvPr>
        </p:nvSpPr>
        <p:spPr/>
        <p:txBody>
          <a:bodyPr/>
          <a:lstStyle>
            <a:lvl1pPr>
              <a:defRPr/>
            </a:lvl1pPr>
          </a:lstStyle>
          <a:p>
            <a:fld id="{9FD9DA14-23DB-4005-9410-95D99DFE4ACC}" type="datetime1">
              <a:rPr lang="de-DE" smtClean="0"/>
              <a:pPr/>
              <a:t>14.11.2012</a:t>
            </a:fld>
            <a:endParaRPr lang="de-DE"/>
          </a:p>
        </p:txBody>
      </p:sp>
      <p:sp>
        <p:nvSpPr>
          <p:cNvPr id="6" name="Fußzeilenplatzhalter 5"/>
          <p:cNvSpPr>
            <a:spLocks noGrp="1"/>
          </p:cNvSpPr>
          <p:nvPr>
            <p:ph type="ftr" sz="quarter" idx="11"/>
          </p:nvPr>
        </p:nvSpPr>
        <p:spPr/>
        <p:txBody>
          <a:bodyPr/>
          <a:lstStyle>
            <a:lvl1pPr>
              <a:defRPr/>
            </a:lvl1pPr>
          </a:lstStyle>
          <a:p>
            <a:endParaRPr lang="en-BZ"/>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40400" y="1411200"/>
            <a:ext cx="7034400" cy="619200"/>
          </a:xfrm>
        </p:spPr>
        <p:txBody>
          <a:bodyPr/>
          <a:lstStyle>
            <a:lvl1pPr>
              <a:defRPr/>
            </a:lvl1pPr>
          </a:lstStyle>
          <a:p>
            <a:r>
              <a:rPr lang="de-DE" dirty="0" smtClean="0"/>
              <a:t>Click </a:t>
            </a:r>
            <a:r>
              <a:rPr lang="de-DE" dirty="0" err="1" smtClean="0"/>
              <a:t>to</a:t>
            </a:r>
            <a:r>
              <a:rPr lang="de-DE" dirty="0" smtClean="0"/>
              <a:t> </a:t>
            </a:r>
            <a:r>
              <a:rPr lang="de-DE" dirty="0" err="1" smtClean="0"/>
              <a:t>add</a:t>
            </a:r>
            <a:r>
              <a:rPr lang="de-DE" dirty="0" smtClean="0"/>
              <a:t> </a:t>
            </a:r>
            <a:r>
              <a:rPr lang="de-DE" dirty="0" err="1" smtClean="0"/>
              <a:t>text</a:t>
            </a:r>
            <a:endParaRPr lang="de-DE" dirty="0"/>
          </a:p>
        </p:txBody>
      </p:sp>
      <p:sp>
        <p:nvSpPr>
          <p:cNvPr id="3" name="Textplatzhalter 2"/>
          <p:cNvSpPr>
            <a:spLocks noGrp="1"/>
          </p:cNvSpPr>
          <p:nvPr>
            <p:ph type="body" idx="1" hasCustomPrompt="1"/>
          </p:nvPr>
        </p:nvSpPr>
        <p:spPr>
          <a:xfrm>
            <a:off x="1040400" y="2098784"/>
            <a:ext cx="3463200" cy="4690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Click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p:txBody>
      </p:sp>
      <p:sp>
        <p:nvSpPr>
          <p:cNvPr id="4" name="Inhaltsplatzhalter 3"/>
          <p:cNvSpPr>
            <a:spLocks noGrp="1"/>
          </p:cNvSpPr>
          <p:nvPr>
            <p:ph sz="half" idx="2" hasCustomPrompt="1"/>
          </p:nvPr>
        </p:nvSpPr>
        <p:spPr>
          <a:xfrm>
            <a:off x="1040400" y="2668044"/>
            <a:ext cx="3463200" cy="3557392"/>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a:p>
            <a:pPr lvl="1"/>
            <a:r>
              <a:rPr lang="de-DE" dirty="0" smtClean="0"/>
              <a:t>Second </a:t>
            </a:r>
            <a:r>
              <a:rPr lang="de-DE" dirty="0" err="1" smtClean="0"/>
              <a:t>layer</a:t>
            </a:r>
            <a:endParaRPr lang="de-DE" dirty="0" smtClean="0"/>
          </a:p>
          <a:p>
            <a:pPr lvl="2"/>
            <a:r>
              <a:rPr lang="de-DE" dirty="0" smtClean="0"/>
              <a:t>Third </a:t>
            </a:r>
            <a:r>
              <a:rPr lang="de-DE" dirty="0" err="1" smtClean="0"/>
              <a:t>layer</a:t>
            </a:r>
            <a:endParaRPr lang="de-DE" dirty="0" smtClean="0"/>
          </a:p>
          <a:p>
            <a:pPr lvl="3"/>
            <a:r>
              <a:rPr lang="de-DE" dirty="0" err="1" smtClean="0"/>
              <a:t>Fourth</a:t>
            </a:r>
            <a:r>
              <a:rPr lang="de-DE" dirty="0" smtClean="0"/>
              <a:t> </a:t>
            </a:r>
            <a:r>
              <a:rPr lang="de-DE" dirty="0" err="1" smtClean="0"/>
              <a:t>layer</a:t>
            </a:r>
            <a:endParaRPr lang="de-DE" dirty="0" smtClean="0"/>
          </a:p>
          <a:p>
            <a:pPr lvl="4"/>
            <a:r>
              <a:rPr lang="de-DE" dirty="0" err="1" smtClean="0"/>
              <a:t>Fifth</a:t>
            </a:r>
            <a:r>
              <a:rPr lang="de-DE" dirty="0" smtClean="0"/>
              <a:t> </a:t>
            </a:r>
            <a:r>
              <a:rPr lang="de-DE" dirty="0" err="1" smtClean="0"/>
              <a:t>layer</a:t>
            </a:r>
            <a:endParaRPr lang="de-DE" dirty="0"/>
          </a:p>
        </p:txBody>
      </p:sp>
      <p:sp>
        <p:nvSpPr>
          <p:cNvPr id="5" name="Textplatzhalter 4"/>
          <p:cNvSpPr>
            <a:spLocks noGrp="1"/>
          </p:cNvSpPr>
          <p:nvPr>
            <p:ph type="body" sz="quarter" idx="3" hasCustomPrompt="1"/>
          </p:nvPr>
        </p:nvSpPr>
        <p:spPr>
          <a:xfrm>
            <a:off x="4615200" y="2098783"/>
            <a:ext cx="3463200" cy="4690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Click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p:txBody>
      </p:sp>
      <p:sp>
        <p:nvSpPr>
          <p:cNvPr id="6" name="Inhaltsplatzhalter 5"/>
          <p:cNvSpPr>
            <a:spLocks noGrp="1"/>
          </p:cNvSpPr>
          <p:nvPr>
            <p:ph sz="quarter" idx="4" hasCustomPrompt="1"/>
          </p:nvPr>
        </p:nvSpPr>
        <p:spPr>
          <a:xfrm>
            <a:off x="4615200" y="2668044"/>
            <a:ext cx="3463200" cy="3557392"/>
          </a:xfrm>
        </p:spPr>
        <p:txBody>
          <a:bodyPr/>
          <a:lstStyle>
            <a:lvl1pPr>
              <a:defRPr lang="de-DE" sz="2400" dirty="0" smtClean="0">
                <a:solidFill>
                  <a:schemeClr val="tx1"/>
                </a:solidFill>
                <a:latin typeface="+mn-lt"/>
                <a:ea typeface="+mn-ea"/>
                <a:cs typeface="+mn-cs"/>
              </a:defRPr>
            </a:lvl1pPr>
            <a:lvl2pPr>
              <a:defRPr lang="de-DE" sz="2200" dirty="0" smtClean="0">
                <a:solidFill>
                  <a:schemeClr val="tx1"/>
                </a:solidFill>
                <a:latin typeface="+mn-lt"/>
              </a:defRPr>
            </a:lvl2pPr>
            <a:lvl3pPr>
              <a:defRPr lang="de-DE" sz="2000" dirty="0" smtClean="0">
                <a:solidFill>
                  <a:schemeClr val="tx1"/>
                </a:solidFill>
                <a:latin typeface="+mn-lt"/>
              </a:defRPr>
            </a:lvl3pPr>
            <a:lvl4pPr>
              <a:defRPr lang="de-DE" sz="1800" dirty="0" smtClean="0">
                <a:solidFill>
                  <a:schemeClr val="tx1"/>
                </a:solidFill>
                <a:latin typeface="+mn-lt"/>
              </a:defRPr>
            </a:lvl4pPr>
            <a:lvl5pPr>
              <a:defRPr lang="de-DE" sz="1600" dirty="0" smtClean="0">
                <a:solidFill>
                  <a:schemeClr val="tx1"/>
                </a:solidFill>
                <a:latin typeface="+mn-lt"/>
              </a:defRPr>
            </a:lvl5pPr>
            <a:lvl6pPr>
              <a:defRPr sz="1600"/>
            </a:lvl6pPr>
            <a:lvl7pPr>
              <a:defRPr sz="1600"/>
            </a:lvl7pPr>
            <a:lvl8pPr>
              <a:defRPr sz="1600"/>
            </a:lvl8pPr>
            <a:lvl9pPr>
              <a:defRPr sz="1600"/>
            </a:lvl9pPr>
          </a:lstStyle>
          <a:p>
            <a:pPr lvl="0"/>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a:p>
            <a:pPr lvl="1"/>
            <a:r>
              <a:rPr lang="de-DE" dirty="0" smtClean="0"/>
              <a:t>Second </a:t>
            </a:r>
            <a:r>
              <a:rPr lang="de-DE" dirty="0" err="1" smtClean="0"/>
              <a:t>layer</a:t>
            </a:r>
            <a:endParaRPr lang="de-DE" dirty="0" smtClean="0"/>
          </a:p>
          <a:p>
            <a:pPr lvl="2"/>
            <a:r>
              <a:rPr lang="de-DE" dirty="0" smtClean="0"/>
              <a:t>Third </a:t>
            </a:r>
            <a:r>
              <a:rPr lang="de-DE" dirty="0" err="1" smtClean="0"/>
              <a:t>layer</a:t>
            </a:r>
            <a:endParaRPr lang="de-DE" dirty="0" smtClean="0"/>
          </a:p>
          <a:p>
            <a:pPr lvl="3"/>
            <a:r>
              <a:rPr lang="de-DE" dirty="0" err="1" smtClean="0"/>
              <a:t>Fourth</a:t>
            </a:r>
            <a:r>
              <a:rPr lang="de-DE" dirty="0" smtClean="0"/>
              <a:t> </a:t>
            </a:r>
            <a:r>
              <a:rPr lang="de-DE" dirty="0" err="1" smtClean="0"/>
              <a:t>layer</a:t>
            </a:r>
            <a:endParaRPr lang="de-DE" dirty="0" smtClean="0"/>
          </a:p>
          <a:p>
            <a:pPr lvl="4"/>
            <a:r>
              <a:rPr lang="de-DE" dirty="0" err="1" smtClean="0"/>
              <a:t>Fifth</a:t>
            </a:r>
            <a:r>
              <a:rPr lang="de-DE" dirty="0" smtClean="0"/>
              <a:t> </a:t>
            </a:r>
            <a:r>
              <a:rPr lang="de-DE" dirty="0" err="1" smtClean="0"/>
              <a:t>layer</a:t>
            </a:r>
            <a:endParaRPr lang="de-DE" dirty="0"/>
          </a:p>
        </p:txBody>
      </p:sp>
      <p:sp>
        <p:nvSpPr>
          <p:cNvPr id="7" name="Datumsplatzhalter 6"/>
          <p:cNvSpPr>
            <a:spLocks noGrp="1"/>
          </p:cNvSpPr>
          <p:nvPr>
            <p:ph type="dt" sz="half" idx="10"/>
          </p:nvPr>
        </p:nvSpPr>
        <p:spPr/>
        <p:txBody>
          <a:bodyPr/>
          <a:lstStyle>
            <a:lvl1pPr>
              <a:defRPr/>
            </a:lvl1pPr>
          </a:lstStyle>
          <a:p>
            <a:fld id="{62691A89-BDBC-4828-A08B-29C7176101A4}" type="datetime1">
              <a:rPr lang="de-DE" smtClean="0"/>
              <a:pPr/>
              <a:t>14.11.2012</a:t>
            </a:fld>
            <a:endParaRPr lang="de-DE"/>
          </a:p>
        </p:txBody>
      </p:sp>
      <p:sp>
        <p:nvSpPr>
          <p:cNvPr id="8" name="Fußzeilenplatzhalter 7"/>
          <p:cNvSpPr>
            <a:spLocks noGrp="1"/>
          </p:cNvSpPr>
          <p:nvPr>
            <p:ph type="ftr" sz="quarter" idx="11"/>
          </p:nvPr>
        </p:nvSpPr>
        <p:spPr/>
        <p:txBody>
          <a:bodyPr/>
          <a:lstStyle>
            <a:lvl1pPr>
              <a:defRPr/>
            </a:lvl1pPr>
          </a:lstStyle>
          <a:p>
            <a:endParaRPr lang="en-BZ"/>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Click </a:t>
            </a:r>
            <a:r>
              <a:rPr lang="de-DE" dirty="0" err="1" smtClean="0"/>
              <a:t>to</a:t>
            </a:r>
            <a:r>
              <a:rPr lang="de-DE" dirty="0" smtClean="0"/>
              <a:t> </a:t>
            </a:r>
            <a:r>
              <a:rPr lang="de-DE" dirty="0" err="1" smtClean="0"/>
              <a:t>add</a:t>
            </a:r>
            <a:r>
              <a:rPr lang="de-DE" dirty="0" smtClean="0"/>
              <a:t> title</a:t>
            </a:r>
            <a:endParaRPr lang="de-DE" dirty="0"/>
          </a:p>
        </p:txBody>
      </p:sp>
      <p:sp>
        <p:nvSpPr>
          <p:cNvPr id="3" name="Datumsplatzhalter 2"/>
          <p:cNvSpPr>
            <a:spLocks noGrp="1"/>
          </p:cNvSpPr>
          <p:nvPr>
            <p:ph type="dt" sz="half" idx="10"/>
          </p:nvPr>
        </p:nvSpPr>
        <p:spPr/>
        <p:txBody>
          <a:bodyPr/>
          <a:lstStyle>
            <a:lvl1pPr>
              <a:defRPr/>
            </a:lvl1pPr>
          </a:lstStyle>
          <a:p>
            <a:fld id="{F1C72ECF-0AE0-4187-A5C1-9378F853A497}" type="datetime1">
              <a:rPr lang="de-DE" smtClean="0"/>
              <a:pPr/>
              <a:t>14.11.2012</a:t>
            </a:fld>
            <a:endParaRPr lang="de-DE"/>
          </a:p>
        </p:txBody>
      </p:sp>
      <p:sp>
        <p:nvSpPr>
          <p:cNvPr id="4" name="Fußzeilenplatzhalter 3"/>
          <p:cNvSpPr>
            <a:spLocks noGrp="1"/>
          </p:cNvSpPr>
          <p:nvPr>
            <p:ph type="ftr" sz="quarter" idx="11"/>
          </p:nvPr>
        </p:nvSpPr>
        <p:spPr/>
        <p:txBody>
          <a:bodyPr/>
          <a:lstStyle>
            <a:lvl1pPr>
              <a:defRPr/>
            </a:lvl1pPr>
          </a:lstStyle>
          <a:p>
            <a:endParaRPr lang="en-B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90B70727-BA99-4A8B-B070-898FC5BD9116}" type="datetime1">
              <a:rPr lang="de-DE" smtClean="0"/>
              <a:pPr/>
              <a:t>14.11.2012</a:t>
            </a:fld>
            <a:endParaRPr lang="de-DE"/>
          </a:p>
        </p:txBody>
      </p:sp>
      <p:sp>
        <p:nvSpPr>
          <p:cNvPr id="3" name="Fußzeilenplatzhalter 2"/>
          <p:cNvSpPr>
            <a:spLocks noGrp="1"/>
          </p:cNvSpPr>
          <p:nvPr>
            <p:ph type="ftr" sz="quarter" idx="11"/>
          </p:nvPr>
        </p:nvSpPr>
        <p:spPr/>
        <p:txBody>
          <a:bodyPr/>
          <a:lstStyle>
            <a:lvl1pPr>
              <a:defRPr/>
            </a:lvl1pPr>
          </a:lstStyle>
          <a:p>
            <a:endParaRPr lang="en-BZ"/>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40400" y="1411200"/>
            <a:ext cx="2484000" cy="1357052"/>
          </a:xfrm>
        </p:spPr>
        <p:txBody>
          <a:bodyPr anchor="b"/>
          <a:lstStyle>
            <a:lvl1pPr algn="l">
              <a:defRPr sz="2800" b="0" baseline="0"/>
            </a:lvl1pPr>
          </a:lstStyle>
          <a:p>
            <a:r>
              <a:rPr lang="de-DE" dirty="0" smtClean="0"/>
              <a:t>Click </a:t>
            </a:r>
            <a:r>
              <a:rPr lang="de-DE" dirty="0" err="1" smtClean="0"/>
              <a:t>to</a:t>
            </a:r>
            <a:r>
              <a:rPr lang="de-DE" dirty="0" smtClean="0"/>
              <a:t> </a:t>
            </a:r>
            <a:r>
              <a:rPr lang="de-DE" dirty="0" err="1" smtClean="0"/>
              <a:t>add</a:t>
            </a:r>
            <a:r>
              <a:rPr lang="de-DE" dirty="0" smtClean="0"/>
              <a:t> title</a:t>
            </a:r>
            <a:endParaRPr lang="de-DE" dirty="0"/>
          </a:p>
        </p:txBody>
      </p:sp>
      <p:sp>
        <p:nvSpPr>
          <p:cNvPr id="3" name="Inhaltsplatzhalter 2"/>
          <p:cNvSpPr>
            <a:spLocks noGrp="1"/>
          </p:cNvSpPr>
          <p:nvPr>
            <p:ph idx="1" hasCustomPrompt="1"/>
          </p:nvPr>
        </p:nvSpPr>
        <p:spPr>
          <a:xfrm>
            <a:off x="3620022" y="1411201"/>
            <a:ext cx="4453200" cy="4814235"/>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a:p>
            <a:pPr lvl="1"/>
            <a:r>
              <a:rPr lang="de-DE" dirty="0" smtClean="0"/>
              <a:t>Second </a:t>
            </a:r>
            <a:r>
              <a:rPr lang="de-DE" dirty="0" err="1" smtClean="0"/>
              <a:t>layer</a:t>
            </a:r>
            <a:endParaRPr lang="de-DE" dirty="0" smtClean="0"/>
          </a:p>
          <a:p>
            <a:pPr lvl="2"/>
            <a:r>
              <a:rPr lang="de-DE" dirty="0" smtClean="0"/>
              <a:t>Third </a:t>
            </a:r>
            <a:r>
              <a:rPr lang="de-DE" dirty="0" err="1" smtClean="0"/>
              <a:t>layer</a:t>
            </a:r>
            <a:endParaRPr lang="de-DE" dirty="0" smtClean="0"/>
          </a:p>
          <a:p>
            <a:pPr lvl="3"/>
            <a:r>
              <a:rPr lang="de-DE" dirty="0" err="1" smtClean="0"/>
              <a:t>Fourth</a:t>
            </a:r>
            <a:r>
              <a:rPr lang="de-DE" dirty="0" smtClean="0"/>
              <a:t> </a:t>
            </a:r>
            <a:r>
              <a:rPr lang="de-DE" dirty="0" err="1" smtClean="0"/>
              <a:t>layer</a:t>
            </a:r>
            <a:endParaRPr lang="de-DE" dirty="0" smtClean="0"/>
          </a:p>
          <a:p>
            <a:pPr lvl="4"/>
            <a:r>
              <a:rPr lang="de-DE" dirty="0" err="1" smtClean="0"/>
              <a:t>Fifth</a:t>
            </a:r>
            <a:r>
              <a:rPr lang="de-DE" dirty="0" smtClean="0"/>
              <a:t> </a:t>
            </a:r>
            <a:r>
              <a:rPr lang="de-DE" dirty="0" err="1" smtClean="0"/>
              <a:t>layer</a:t>
            </a:r>
            <a:endParaRPr lang="de-DE" dirty="0"/>
          </a:p>
        </p:txBody>
      </p:sp>
      <p:sp>
        <p:nvSpPr>
          <p:cNvPr id="4" name="Textplatzhalter 3"/>
          <p:cNvSpPr>
            <a:spLocks noGrp="1"/>
          </p:cNvSpPr>
          <p:nvPr>
            <p:ph type="body" sz="half" idx="2" hasCustomPrompt="1"/>
          </p:nvPr>
        </p:nvSpPr>
        <p:spPr>
          <a:xfrm>
            <a:off x="1040400" y="2893512"/>
            <a:ext cx="2484000" cy="3331925"/>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Click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p:txBody>
      </p:sp>
      <p:sp>
        <p:nvSpPr>
          <p:cNvPr id="5" name="Datumsplatzhalter 4"/>
          <p:cNvSpPr>
            <a:spLocks noGrp="1"/>
          </p:cNvSpPr>
          <p:nvPr>
            <p:ph type="dt" sz="half" idx="10"/>
          </p:nvPr>
        </p:nvSpPr>
        <p:spPr/>
        <p:txBody>
          <a:bodyPr/>
          <a:lstStyle>
            <a:lvl1pPr>
              <a:defRPr/>
            </a:lvl1pPr>
          </a:lstStyle>
          <a:p>
            <a:fld id="{86586C2A-983F-4022-9DD0-DD623A56FF94}" type="datetime1">
              <a:rPr lang="de-DE" smtClean="0"/>
              <a:pPr/>
              <a:t>14.11.2012</a:t>
            </a:fld>
            <a:endParaRPr lang="de-DE"/>
          </a:p>
        </p:txBody>
      </p:sp>
      <p:sp>
        <p:nvSpPr>
          <p:cNvPr id="6" name="Fußzeilenplatzhalter 5"/>
          <p:cNvSpPr>
            <a:spLocks noGrp="1"/>
          </p:cNvSpPr>
          <p:nvPr>
            <p:ph type="ftr" sz="quarter" idx="11"/>
          </p:nvPr>
        </p:nvSpPr>
        <p:spPr/>
        <p:txBody>
          <a:bodyPr/>
          <a:lstStyle>
            <a:lvl1pPr>
              <a:defRPr/>
            </a:lvl1pPr>
          </a:lstStyle>
          <a:p>
            <a:endParaRPr lang="en-BZ"/>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40400" y="4860099"/>
            <a:ext cx="7034400" cy="526093"/>
          </a:xfrm>
        </p:spPr>
        <p:txBody>
          <a:bodyPr anchor="b"/>
          <a:lstStyle>
            <a:lvl1pPr algn="l">
              <a:defRPr sz="2800" b="0"/>
            </a:lvl1pPr>
          </a:lstStyle>
          <a:p>
            <a:r>
              <a:rPr lang="de-DE" dirty="0" smtClean="0"/>
              <a:t>Click </a:t>
            </a:r>
            <a:r>
              <a:rPr lang="de-DE" dirty="0" err="1" smtClean="0"/>
              <a:t>to</a:t>
            </a:r>
            <a:r>
              <a:rPr lang="de-DE" dirty="0" smtClean="0"/>
              <a:t> </a:t>
            </a:r>
            <a:r>
              <a:rPr lang="de-DE" dirty="0" err="1" smtClean="0"/>
              <a:t>add</a:t>
            </a:r>
            <a:r>
              <a:rPr lang="de-DE" dirty="0" smtClean="0"/>
              <a:t> title</a:t>
            </a:r>
            <a:endParaRPr lang="de-DE" dirty="0"/>
          </a:p>
        </p:txBody>
      </p:sp>
      <p:sp>
        <p:nvSpPr>
          <p:cNvPr id="3" name="Bildplatzhalter 2"/>
          <p:cNvSpPr>
            <a:spLocks noGrp="1"/>
          </p:cNvSpPr>
          <p:nvPr>
            <p:ph type="pic" idx="1" hasCustomPrompt="1"/>
          </p:nvPr>
        </p:nvSpPr>
        <p:spPr>
          <a:xfrm>
            <a:off x="1152525" y="1411201"/>
            <a:ext cx="6831014" cy="3361215"/>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smtClean="0"/>
              <a:t>Click </a:t>
            </a:r>
            <a:r>
              <a:rPr lang="de-DE" dirty="0" err="1" smtClean="0"/>
              <a:t>icon</a:t>
            </a:r>
            <a:r>
              <a:rPr lang="de-DE" dirty="0" smtClean="0"/>
              <a:t> </a:t>
            </a:r>
            <a:r>
              <a:rPr lang="de-DE" dirty="0" err="1" smtClean="0"/>
              <a:t>to</a:t>
            </a:r>
            <a:r>
              <a:rPr lang="de-DE" dirty="0" smtClean="0"/>
              <a:t> </a:t>
            </a:r>
            <a:r>
              <a:rPr lang="de-DE" dirty="0" err="1" smtClean="0"/>
              <a:t>add</a:t>
            </a:r>
            <a:r>
              <a:rPr lang="de-DE" dirty="0" smtClean="0"/>
              <a:t> </a:t>
            </a:r>
            <a:r>
              <a:rPr lang="de-DE" dirty="0" err="1" smtClean="0"/>
              <a:t>picture</a:t>
            </a:r>
            <a:endParaRPr lang="de-DE" dirty="0"/>
          </a:p>
        </p:txBody>
      </p:sp>
      <p:sp>
        <p:nvSpPr>
          <p:cNvPr id="4" name="Textplatzhalter 3"/>
          <p:cNvSpPr>
            <a:spLocks noGrp="1"/>
          </p:cNvSpPr>
          <p:nvPr>
            <p:ph type="body" sz="half" idx="2" hasCustomPrompt="1"/>
          </p:nvPr>
        </p:nvSpPr>
        <p:spPr>
          <a:xfrm>
            <a:off x="1040400" y="5486400"/>
            <a:ext cx="7034400" cy="739036"/>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Click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p:txBody>
      </p:sp>
      <p:sp>
        <p:nvSpPr>
          <p:cNvPr id="5" name="Datumsplatzhalter 4"/>
          <p:cNvSpPr>
            <a:spLocks noGrp="1"/>
          </p:cNvSpPr>
          <p:nvPr>
            <p:ph type="dt" sz="half" idx="10"/>
          </p:nvPr>
        </p:nvSpPr>
        <p:spPr/>
        <p:txBody>
          <a:bodyPr/>
          <a:lstStyle>
            <a:lvl1pPr>
              <a:defRPr/>
            </a:lvl1pPr>
          </a:lstStyle>
          <a:p>
            <a:fld id="{BB0ECFE9-3A9E-4E5E-AF41-520ACE265A77}" type="datetime1">
              <a:rPr lang="de-DE" smtClean="0"/>
              <a:pPr/>
              <a:t>14.11.2012</a:t>
            </a:fld>
            <a:endParaRPr lang="de-DE"/>
          </a:p>
        </p:txBody>
      </p:sp>
      <p:sp>
        <p:nvSpPr>
          <p:cNvPr id="6" name="Fußzeilenplatzhalter 5"/>
          <p:cNvSpPr>
            <a:spLocks noGrp="1"/>
          </p:cNvSpPr>
          <p:nvPr>
            <p:ph type="ftr" sz="quarter" idx="11"/>
          </p:nvPr>
        </p:nvSpPr>
        <p:spPr/>
        <p:txBody>
          <a:bodyPr/>
          <a:lstStyle>
            <a:lvl1pPr>
              <a:defRPr/>
            </a:lvl1pPr>
          </a:lstStyle>
          <a:p>
            <a:endParaRPr lang="en-BZ"/>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0" y="6624638"/>
            <a:ext cx="9144000" cy="233362"/>
          </a:xfrm>
          <a:prstGeom prst="rect">
            <a:avLst/>
          </a:prstGeom>
          <a:solidFill>
            <a:srgbClr val="939393"/>
          </a:solidFill>
          <a:ln w="9525">
            <a:noFill/>
            <a:miter lim="800000"/>
            <a:headEnd/>
            <a:tailEnd/>
          </a:ln>
          <a:effectLst/>
        </p:spPr>
        <p:txBody>
          <a:bodyPr wrap="none" anchor="ctr"/>
          <a:lstStyle/>
          <a:p>
            <a:endParaRPr lang="de-DE"/>
          </a:p>
        </p:txBody>
      </p:sp>
      <p:sp>
        <p:nvSpPr>
          <p:cNvPr id="75779" name="Text Box 3"/>
          <p:cNvSpPr txBox="1">
            <a:spLocks noChangeArrowheads="1"/>
          </p:cNvSpPr>
          <p:nvPr/>
        </p:nvSpPr>
        <p:spPr bwMode="auto">
          <a:xfrm>
            <a:off x="6934200" y="6596063"/>
            <a:ext cx="1981200" cy="274637"/>
          </a:xfrm>
          <a:prstGeom prst="rect">
            <a:avLst/>
          </a:prstGeom>
          <a:noFill/>
          <a:ln w="9525">
            <a:noFill/>
            <a:miter lim="800000"/>
            <a:headEnd/>
            <a:tailEnd/>
          </a:ln>
          <a:effectLst/>
        </p:spPr>
        <p:txBody>
          <a:bodyPr>
            <a:spAutoFit/>
          </a:bodyPr>
          <a:lstStyle/>
          <a:p>
            <a:fld id="{AB81C545-FE68-41D5-BEA4-2878944C354C}" type="datetime1">
              <a:rPr lang="de-DE" sz="1200" b="0">
                <a:solidFill>
                  <a:schemeClr val="bg1"/>
                </a:solidFill>
              </a:rPr>
              <a:pPr/>
              <a:t>14.11.2012</a:t>
            </a:fld>
            <a:r>
              <a:rPr lang="de-DE" sz="1200" b="0">
                <a:solidFill>
                  <a:schemeClr val="bg1"/>
                </a:solidFill>
              </a:rPr>
              <a:t>     Seite </a:t>
            </a:r>
            <a:fld id="{F100B36D-5590-4186-A03B-FBE69F711ADE}" type="slidenum">
              <a:rPr lang="de-DE" sz="1200" b="0">
                <a:solidFill>
                  <a:schemeClr val="bg1"/>
                </a:solidFill>
              </a:rPr>
              <a:pPr/>
              <a:t>‹Nr.›</a:t>
            </a:fld>
            <a:endParaRPr lang="de-DE" sz="1200" b="0">
              <a:solidFill>
                <a:schemeClr val="bg1"/>
              </a:solidFill>
            </a:endParaRPr>
          </a:p>
        </p:txBody>
      </p:sp>
      <p:sp>
        <p:nvSpPr>
          <p:cNvPr id="75780" name="Rectangle 4"/>
          <p:cNvSpPr>
            <a:spLocks noChangeArrowheads="1"/>
          </p:cNvSpPr>
          <p:nvPr/>
        </p:nvSpPr>
        <p:spPr bwMode="auto">
          <a:xfrm>
            <a:off x="2133600" y="0"/>
            <a:ext cx="7010400" cy="762000"/>
          </a:xfrm>
          <a:prstGeom prst="rect">
            <a:avLst/>
          </a:prstGeom>
          <a:gradFill rotWithShape="0">
            <a:gsLst>
              <a:gs pos="0">
                <a:srgbClr val="FFFFFF"/>
              </a:gs>
              <a:gs pos="100000">
                <a:srgbClr val="939393"/>
              </a:gs>
            </a:gsLst>
            <a:lin ang="0" scaled="1"/>
          </a:gradFill>
          <a:ln w="9525">
            <a:noFill/>
            <a:miter lim="800000"/>
            <a:headEnd/>
            <a:tailEnd/>
          </a:ln>
          <a:effectLst/>
        </p:spPr>
        <p:txBody>
          <a:bodyPr wrap="none" anchor="ctr"/>
          <a:lstStyle/>
          <a:p>
            <a:pPr algn="ctr"/>
            <a:endParaRPr lang="en-BZ" sz="2400" b="0">
              <a:solidFill>
                <a:schemeClr val="tx1"/>
              </a:solidFill>
              <a:latin typeface="Times" charset="0"/>
            </a:endParaRPr>
          </a:p>
        </p:txBody>
      </p:sp>
      <p:sp>
        <p:nvSpPr>
          <p:cNvPr id="75782" name="Line 6"/>
          <p:cNvSpPr>
            <a:spLocks noChangeShapeType="1"/>
          </p:cNvSpPr>
          <p:nvPr/>
        </p:nvSpPr>
        <p:spPr bwMode="auto">
          <a:xfrm flipH="1">
            <a:off x="0" y="762000"/>
            <a:ext cx="9144000" cy="0"/>
          </a:xfrm>
          <a:prstGeom prst="line">
            <a:avLst/>
          </a:prstGeom>
          <a:noFill/>
          <a:ln w="3175">
            <a:solidFill>
              <a:srgbClr val="E6E6E6"/>
            </a:solidFill>
            <a:round/>
            <a:headEnd/>
            <a:tailEnd/>
          </a:ln>
          <a:effectLst/>
        </p:spPr>
        <p:txBody>
          <a:bodyPr/>
          <a:lstStyle/>
          <a:p>
            <a:endParaRPr lang="de-DE"/>
          </a:p>
        </p:txBody>
      </p:sp>
      <p:pic>
        <p:nvPicPr>
          <p:cNvPr id="75783" name="Picture 7"/>
          <p:cNvPicPr>
            <a:picLocks noChangeAspect="1" noChangeArrowheads="1"/>
          </p:cNvPicPr>
          <p:nvPr/>
        </p:nvPicPr>
        <p:blipFill>
          <a:blip r:embed="rId11" cstate="print">
            <a:lum contrast="-20000"/>
          </a:blip>
          <a:srcRect/>
          <a:stretch>
            <a:fillRect/>
          </a:stretch>
        </p:blipFill>
        <p:spPr bwMode="auto">
          <a:xfrm>
            <a:off x="7999413" y="0"/>
            <a:ext cx="1144587" cy="762000"/>
          </a:xfrm>
          <a:prstGeom prst="rect">
            <a:avLst/>
          </a:prstGeom>
          <a:noFill/>
        </p:spPr>
      </p:pic>
      <p:sp>
        <p:nvSpPr>
          <p:cNvPr id="75785" name="Rectangle 9"/>
          <p:cNvSpPr>
            <a:spLocks noChangeArrowheads="1"/>
          </p:cNvSpPr>
          <p:nvPr/>
        </p:nvSpPr>
        <p:spPr bwMode="auto">
          <a:xfrm>
            <a:off x="0" y="6624638"/>
            <a:ext cx="9144000" cy="233362"/>
          </a:xfrm>
          <a:prstGeom prst="rect">
            <a:avLst/>
          </a:prstGeom>
          <a:solidFill>
            <a:srgbClr val="939393"/>
          </a:solidFill>
          <a:ln w="9525">
            <a:noFill/>
            <a:miter lim="800000"/>
            <a:headEnd/>
            <a:tailEnd/>
          </a:ln>
          <a:effectLst/>
        </p:spPr>
        <p:txBody>
          <a:bodyPr wrap="none" anchor="ctr"/>
          <a:lstStyle/>
          <a:p>
            <a:endParaRPr lang="de-DE"/>
          </a:p>
        </p:txBody>
      </p:sp>
      <p:sp>
        <p:nvSpPr>
          <p:cNvPr id="75787" name="Rectangle 11"/>
          <p:cNvSpPr>
            <a:spLocks noChangeArrowheads="1"/>
          </p:cNvSpPr>
          <p:nvPr/>
        </p:nvSpPr>
        <p:spPr bwMode="auto">
          <a:xfrm>
            <a:off x="2133600" y="0"/>
            <a:ext cx="7010400" cy="762000"/>
          </a:xfrm>
          <a:prstGeom prst="rect">
            <a:avLst/>
          </a:prstGeom>
          <a:gradFill rotWithShape="0">
            <a:gsLst>
              <a:gs pos="0">
                <a:srgbClr val="FFFFFF"/>
              </a:gs>
              <a:gs pos="100000">
                <a:srgbClr val="939393"/>
              </a:gs>
            </a:gsLst>
            <a:lin ang="0" scaled="1"/>
          </a:gradFill>
          <a:ln w="9525">
            <a:noFill/>
            <a:miter lim="800000"/>
            <a:headEnd/>
            <a:tailEnd/>
          </a:ln>
          <a:effectLst/>
        </p:spPr>
        <p:txBody>
          <a:bodyPr wrap="none" anchor="ctr"/>
          <a:lstStyle/>
          <a:p>
            <a:pPr algn="ctr"/>
            <a:endParaRPr lang="en-BZ" sz="2400" b="0">
              <a:solidFill>
                <a:schemeClr val="tx1"/>
              </a:solidFill>
              <a:latin typeface="Times" charset="0"/>
            </a:endParaRPr>
          </a:p>
        </p:txBody>
      </p:sp>
      <p:sp>
        <p:nvSpPr>
          <p:cNvPr id="75791" name="Rectangle 15"/>
          <p:cNvSpPr>
            <a:spLocks noGrp="1" noChangeArrowheads="1"/>
          </p:cNvSpPr>
          <p:nvPr>
            <p:ph type="title"/>
          </p:nvPr>
        </p:nvSpPr>
        <p:spPr bwMode="auto">
          <a:xfrm>
            <a:off x="1039812" y="1411289"/>
            <a:ext cx="70344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title</a:t>
            </a:r>
          </a:p>
        </p:txBody>
      </p:sp>
      <p:sp>
        <p:nvSpPr>
          <p:cNvPr id="75792" name="Rectangle 16"/>
          <p:cNvSpPr>
            <a:spLocks noGrp="1" noChangeArrowheads="1"/>
          </p:cNvSpPr>
          <p:nvPr>
            <p:ph type="body" idx="1"/>
          </p:nvPr>
        </p:nvSpPr>
        <p:spPr bwMode="auto">
          <a:xfrm>
            <a:off x="1039812" y="2106613"/>
            <a:ext cx="7034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dirty="0" smtClean="0"/>
              <a:t>Click </a:t>
            </a:r>
            <a:r>
              <a:rPr lang="de-DE" dirty="0" err="1" smtClean="0"/>
              <a:t>here</a:t>
            </a:r>
            <a:r>
              <a:rPr lang="de-DE" dirty="0" smtClean="0"/>
              <a:t> </a:t>
            </a:r>
            <a:r>
              <a:rPr lang="de-DE" dirty="0" err="1" smtClean="0"/>
              <a:t>to</a:t>
            </a:r>
            <a:r>
              <a:rPr lang="de-DE" dirty="0" smtClean="0"/>
              <a:t> </a:t>
            </a:r>
            <a:r>
              <a:rPr lang="de-DE" dirty="0" err="1" smtClean="0"/>
              <a:t>add</a:t>
            </a:r>
            <a:r>
              <a:rPr lang="de-DE" dirty="0" smtClean="0"/>
              <a:t> </a:t>
            </a:r>
            <a:r>
              <a:rPr lang="de-DE" dirty="0" err="1" smtClean="0"/>
              <a:t>text</a:t>
            </a:r>
            <a:endParaRPr lang="de-DE" dirty="0" smtClean="0"/>
          </a:p>
          <a:p>
            <a:pPr lvl="1"/>
            <a:r>
              <a:rPr lang="de-DE" dirty="0" smtClean="0"/>
              <a:t>Second </a:t>
            </a:r>
            <a:r>
              <a:rPr lang="de-DE" dirty="0" err="1" smtClean="0"/>
              <a:t>layer</a:t>
            </a:r>
            <a:endParaRPr lang="de-DE" dirty="0" smtClean="0"/>
          </a:p>
          <a:p>
            <a:pPr lvl="2"/>
            <a:r>
              <a:rPr lang="de-DE" dirty="0" smtClean="0"/>
              <a:t>Third </a:t>
            </a:r>
            <a:r>
              <a:rPr lang="de-DE" dirty="0" err="1" smtClean="0"/>
              <a:t>layer</a:t>
            </a:r>
            <a:endParaRPr lang="de-DE" dirty="0" smtClean="0"/>
          </a:p>
          <a:p>
            <a:pPr lvl="3"/>
            <a:r>
              <a:rPr lang="de-DE" dirty="0" err="1" smtClean="0"/>
              <a:t>Fourth</a:t>
            </a:r>
            <a:r>
              <a:rPr lang="de-DE" dirty="0" smtClean="0"/>
              <a:t> </a:t>
            </a:r>
            <a:r>
              <a:rPr lang="de-DE" dirty="0" err="1" smtClean="0"/>
              <a:t>layer</a:t>
            </a:r>
            <a:endParaRPr lang="de-DE" dirty="0" smtClean="0"/>
          </a:p>
          <a:p>
            <a:pPr lvl="4"/>
            <a:r>
              <a:rPr lang="de-DE" dirty="0" err="1" smtClean="0"/>
              <a:t>Fifth</a:t>
            </a:r>
            <a:r>
              <a:rPr lang="de-DE" dirty="0" smtClean="0"/>
              <a:t> </a:t>
            </a:r>
            <a:r>
              <a:rPr lang="de-DE" dirty="0" err="1" smtClean="0"/>
              <a:t>layer</a:t>
            </a:r>
            <a:endParaRPr lang="de-DE" dirty="0" smtClean="0"/>
          </a:p>
        </p:txBody>
      </p:sp>
      <p:sp>
        <p:nvSpPr>
          <p:cNvPr id="75793" name="Rectangle 17"/>
          <p:cNvSpPr>
            <a:spLocks noGrp="1" noChangeArrowheads="1"/>
          </p:cNvSpPr>
          <p:nvPr>
            <p:ph type="dt" sz="half" idx="2"/>
          </p:nvPr>
        </p:nvSpPr>
        <p:spPr bwMode="auto">
          <a:xfrm>
            <a:off x="6756400" y="6602400"/>
            <a:ext cx="1295400" cy="2769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200" b="0">
                <a:solidFill>
                  <a:schemeClr val="bg1"/>
                </a:solidFill>
              </a:defRPr>
            </a:lvl1pPr>
          </a:lstStyle>
          <a:p>
            <a:fld id="{94AC2515-8215-418A-964A-E2B00192C2E1}" type="datetime1">
              <a:rPr lang="de-DE" smtClean="0"/>
              <a:pPr/>
              <a:t>14.11.2012</a:t>
            </a:fld>
            <a:endParaRPr lang="de-DE" dirty="0"/>
          </a:p>
        </p:txBody>
      </p:sp>
      <p:sp>
        <p:nvSpPr>
          <p:cNvPr id="75795" name="Text Box 19"/>
          <p:cNvSpPr txBox="1">
            <a:spLocks noChangeArrowheads="1"/>
          </p:cNvSpPr>
          <p:nvPr/>
        </p:nvSpPr>
        <p:spPr bwMode="auto">
          <a:xfrm>
            <a:off x="7893050" y="6602399"/>
            <a:ext cx="927100" cy="277200"/>
          </a:xfrm>
          <a:prstGeom prst="rect">
            <a:avLst/>
          </a:prstGeom>
          <a:noFill/>
          <a:ln w="9525">
            <a:noFill/>
            <a:miter lim="800000"/>
            <a:headEnd/>
            <a:tailEnd/>
          </a:ln>
          <a:effectLst/>
        </p:spPr>
        <p:txBody>
          <a:bodyPr>
            <a:spAutoFit/>
          </a:bodyPr>
          <a:lstStyle/>
          <a:p>
            <a:r>
              <a:rPr lang="de-DE" sz="1200" b="0" dirty="0" smtClean="0">
                <a:solidFill>
                  <a:schemeClr val="bg1"/>
                </a:solidFill>
              </a:rPr>
              <a:t>Page </a:t>
            </a:r>
            <a:fld id="{327115CA-E6A4-425F-BB4F-A64D48743A27}" type="slidenum">
              <a:rPr lang="de-DE" sz="1200" b="0">
                <a:solidFill>
                  <a:schemeClr val="bg1"/>
                </a:solidFill>
              </a:rPr>
              <a:pPr/>
              <a:t>‹Nr.›</a:t>
            </a:fld>
            <a:endParaRPr lang="de-DE" sz="1200" b="0" dirty="0">
              <a:solidFill>
                <a:schemeClr val="bg1"/>
              </a:solidFill>
            </a:endParaRPr>
          </a:p>
        </p:txBody>
      </p:sp>
      <p:sp>
        <p:nvSpPr>
          <p:cNvPr id="75788" name="Line 12"/>
          <p:cNvSpPr>
            <a:spLocks noChangeShapeType="1"/>
          </p:cNvSpPr>
          <p:nvPr/>
        </p:nvSpPr>
        <p:spPr bwMode="auto">
          <a:xfrm flipH="1">
            <a:off x="0" y="762000"/>
            <a:ext cx="9144000" cy="0"/>
          </a:xfrm>
          <a:prstGeom prst="line">
            <a:avLst/>
          </a:prstGeom>
          <a:noFill/>
          <a:ln w="3175">
            <a:solidFill>
              <a:srgbClr val="D9D9D9"/>
            </a:solidFill>
            <a:round/>
            <a:headEnd/>
            <a:tailEnd/>
          </a:ln>
          <a:effectLst/>
        </p:spPr>
        <p:txBody>
          <a:bodyPr/>
          <a:lstStyle/>
          <a:p>
            <a:endParaRPr lang="de-DE"/>
          </a:p>
        </p:txBody>
      </p:sp>
      <p:pic>
        <p:nvPicPr>
          <p:cNvPr id="75799" name="Picture 23" descr="Weltkugel_klein_neu.gif                                        0005A183jeany                          BB53F533:"/>
          <p:cNvPicPr>
            <a:picLocks noChangeAspect="1" noChangeArrowheads="1"/>
          </p:cNvPicPr>
          <p:nvPr/>
        </p:nvPicPr>
        <p:blipFill>
          <a:blip r:embed="rId12" cstate="print"/>
          <a:srcRect/>
          <a:stretch>
            <a:fillRect/>
          </a:stretch>
        </p:blipFill>
        <p:spPr bwMode="auto">
          <a:xfrm>
            <a:off x="7996238" y="0"/>
            <a:ext cx="1147762" cy="762000"/>
          </a:xfrm>
          <a:prstGeom prst="rect">
            <a:avLst/>
          </a:prstGeom>
          <a:noFill/>
        </p:spPr>
      </p:pic>
      <p:sp>
        <p:nvSpPr>
          <p:cNvPr id="75801" name="Rectangle 25"/>
          <p:cNvSpPr>
            <a:spLocks noGrp="1" noChangeArrowheads="1"/>
          </p:cNvSpPr>
          <p:nvPr>
            <p:ph type="ftr" sz="quarter" idx="3"/>
          </p:nvPr>
        </p:nvSpPr>
        <p:spPr bwMode="auto">
          <a:xfrm>
            <a:off x="364951" y="6601216"/>
            <a:ext cx="2895600" cy="2769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200" b="0">
                <a:solidFill>
                  <a:schemeClr val="bg1"/>
                </a:solidFill>
              </a:defRPr>
            </a:lvl1pPr>
          </a:lstStyle>
          <a:p>
            <a:endParaRPr lang="en-BZ" dirty="0"/>
          </a:p>
        </p:txBody>
      </p:sp>
      <p:pic>
        <p:nvPicPr>
          <p:cNvPr id="17" name="Grafik 16" descr="gizlogo-standard-rgb.gif"/>
          <p:cNvPicPr>
            <a:picLocks noChangeAspect="1"/>
          </p:cNvPicPr>
          <p:nvPr/>
        </p:nvPicPr>
        <p:blipFill>
          <a:blip r:embed="rId13" cstate="print"/>
          <a:srcRect t="17992" b="17450"/>
          <a:stretch>
            <a:fillRect/>
          </a:stretch>
        </p:blipFill>
        <p:spPr>
          <a:xfrm>
            <a:off x="283425" y="114300"/>
            <a:ext cx="900000" cy="581025"/>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transition/>
  <p:timing>
    <p:tnLst>
      <p:par>
        <p:cTn id="1" dur="indefinite" restart="never" nodeType="tmRoot"/>
      </p:par>
    </p:tnLst>
  </p:timing>
  <p:hf sldNum="0" hdr="0" ftr="0"/>
  <p:txStyles>
    <p:titleStyle>
      <a:lvl1pPr algn="l" rtl="0" eaLnBrk="1" fontAlgn="base" hangingPunct="1">
        <a:spcBef>
          <a:spcPct val="0"/>
        </a:spcBef>
        <a:spcAft>
          <a:spcPct val="0"/>
        </a:spcAft>
        <a:defRPr sz="3600" baseline="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285750" indent="-285750" algn="l" rtl="0" eaLnBrk="1" fontAlgn="base" hangingPunct="1">
        <a:spcBef>
          <a:spcPct val="20000"/>
        </a:spcBef>
        <a:spcAft>
          <a:spcPct val="0"/>
        </a:spcAft>
        <a:buClr>
          <a:srgbClr val="C80F0F"/>
        </a:buClr>
        <a:buFont typeface="Wingdings" pitchFamily="2" charset="2"/>
        <a:buChar char="§"/>
        <a:tabLst>
          <a:tab pos="2190750" algn="l"/>
        </a:tabLst>
        <a:defRPr sz="2400" baseline="0">
          <a:solidFill>
            <a:schemeClr val="tx1"/>
          </a:solidFill>
          <a:latin typeface="+mn-lt"/>
          <a:ea typeface="+mn-ea"/>
          <a:cs typeface="+mn-cs"/>
        </a:defRPr>
      </a:lvl1pPr>
      <a:lvl2pPr marL="762000" indent="-285750" algn="l" rtl="0" eaLnBrk="1" fontAlgn="base" hangingPunct="1">
        <a:spcBef>
          <a:spcPct val="20000"/>
        </a:spcBef>
        <a:spcAft>
          <a:spcPct val="0"/>
        </a:spcAft>
        <a:buClr>
          <a:schemeClr val="tx1"/>
        </a:buClr>
        <a:buFont typeface="Wingdings" pitchFamily="2" charset="2"/>
        <a:buChar char="§"/>
        <a:tabLst>
          <a:tab pos="2190750" algn="l"/>
        </a:tabLst>
        <a:defRPr sz="2400">
          <a:solidFill>
            <a:schemeClr val="tx1"/>
          </a:solidFill>
          <a:latin typeface="+mn-lt"/>
        </a:defRPr>
      </a:lvl2pPr>
      <a:lvl3pPr marL="1238250" indent="-285750" algn="l" rtl="0" eaLnBrk="1" fontAlgn="base" hangingPunct="1">
        <a:spcBef>
          <a:spcPct val="20000"/>
        </a:spcBef>
        <a:spcAft>
          <a:spcPct val="0"/>
        </a:spcAft>
        <a:buClr>
          <a:srgbClr val="999999"/>
        </a:buClr>
        <a:buFont typeface="Wingdings" pitchFamily="2" charset="2"/>
        <a:buChar char="§"/>
        <a:tabLst>
          <a:tab pos="2190750" algn="l"/>
        </a:tabLst>
        <a:defRPr sz="2400" baseline="0">
          <a:solidFill>
            <a:schemeClr val="tx1"/>
          </a:solidFill>
          <a:latin typeface="+mn-lt"/>
        </a:defRPr>
      </a:lvl3pPr>
      <a:lvl4pPr marL="1714500" indent="-285750" algn="l" rtl="0" eaLnBrk="1" fontAlgn="base" hangingPunct="1">
        <a:spcBef>
          <a:spcPct val="20000"/>
        </a:spcBef>
        <a:spcAft>
          <a:spcPct val="0"/>
        </a:spcAft>
        <a:buClr>
          <a:srgbClr val="C80F0F"/>
        </a:buClr>
        <a:buChar char="-"/>
        <a:tabLst>
          <a:tab pos="2190750" algn="l"/>
        </a:tabLst>
        <a:defRPr sz="2400" baseline="0">
          <a:solidFill>
            <a:schemeClr val="tx1"/>
          </a:solidFill>
          <a:latin typeface="+mn-lt"/>
        </a:defRPr>
      </a:lvl4pPr>
      <a:lvl5pPr marL="2190750" indent="-260350" algn="l" rtl="0" eaLnBrk="1" fontAlgn="base" hangingPunct="1">
        <a:spcBef>
          <a:spcPct val="20000"/>
        </a:spcBef>
        <a:spcAft>
          <a:spcPct val="0"/>
        </a:spcAft>
        <a:buClr>
          <a:schemeClr val="tx1"/>
        </a:buClr>
        <a:buChar char="-"/>
        <a:tabLst>
          <a:tab pos="2190750" algn="l"/>
        </a:tabLst>
        <a:defRPr sz="2400" baseline="0">
          <a:solidFill>
            <a:schemeClr val="tx1"/>
          </a:solidFill>
          <a:latin typeface="+mn-lt"/>
        </a:defRPr>
      </a:lvl5pPr>
      <a:lvl6pPr marL="2647950" indent="-260350" algn="l" rtl="0" eaLnBrk="1" fontAlgn="base" hangingPunct="1">
        <a:spcBef>
          <a:spcPct val="20000"/>
        </a:spcBef>
        <a:spcAft>
          <a:spcPct val="0"/>
        </a:spcAft>
        <a:buClr>
          <a:schemeClr val="tx1"/>
        </a:buClr>
        <a:buChar char="-"/>
        <a:tabLst>
          <a:tab pos="2190750" algn="l"/>
        </a:tabLst>
        <a:defRPr sz="2400">
          <a:solidFill>
            <a:schemeClr val="tx1"/>
          </a:solidFill>
          <a:latin typeface="+mn-lt"/>
        </a:defRPr>
      </a:lvl6pPr>
      <a:lvl7pPr marL="3105150" indent="-260350" algn="l" rtl="0" eaLnBrk="1" fontAlgn="base" hangingPunct="1">
        <a:spcBef>
          <a:spcPct val="20000"/>
        </a:spcBef>
        <a:spcAft>
          <a:spcPct val="0"/>
        </a:spcAft>
        <a:buClr>
          <a:schemeClr val="tx1"/>
        </a:buClr>
        <a:buChar char="-"/>
        <a:tabLst>
          <a:tab pos="2190750" algn="l"/>
        </a:tabLst>
        <a:defRPr sz="2400">
          <a:solidFill>
            <a:schemeClr val="tx1"/>
          </a:solidFill>
          <a:latin typeface="+mn-lt"/>
        </a:defRPr>
      </a:lvl7pPr>
      <a:lvl8pPr marL="3562350" indent="-260350" algn="l" rtl="0" eaLnBrk="1" fontAlgn="base" hangingPunct="1">
        <a:spcBef>
          <a:spcPct val="20000"/>
        </a:spcBef>
        <a:spcAft>
          <a:spcPct val="0"/>
        </a:spcAft>
        <a:buClr>
          <a:schemeClr val="tx1"/>
        </a:buClr>
        <a:buChar char="-"/>
        <a:tabLst>
          <a:tab pos="2190750" algn="l"/>
        </a:tabLst>
        <a:defRPr sz="2400">
          <a:solidFill>
            <a:schemeClr val="tx1"/>
          </a:solidFill>
          <a:latin typeface="+mn-lt"/>
        </a:defRPr>
      </a:lvl8pPr>
      <a:lvl9pPr marL="4019550" indent="-260350" algn="l" rtl="0" eaLnBrk="1" fontAlgn="base" hangingPunct="1">
        <a:spcBef>
          <a:spcPct val="20000"/>
        </a:spcBef>
        <a:spcAft>
          <a:spcPct val="0"/>
        </a:spcAft>
        <a:buClr>
          <a:schemeClr val="tx1"/>
        </a:buClr>
        <a:buChar char="-"/>
        <a:tabLst>
          <a:tab pos="2190750" algn="l"/>
        </a:tabLst>
        <a:defRPr sz="2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0468" y="1407055"/>
            <a:ext cx="8743950" cy="503237"/>
          </a:xfrm>
        </p:spPr>
        <p:txBody>
          <a:bodyPr>
            <a:normAutofit fontScale="90000"/>
          </a:bodyPr>
          <a:lstStyle/>
          <a:p>
            <a:pPr algn="ctr">
              <a:defRPr/>
            </a:pPr>
            <a:r>
              <a:rPr lang="en-US" sz="3200" b="1" smtClean="0">
                <a:solidFill>
                  <a:srgbClr val="C80F0F"/>
                </a:solidFill>
              </a:rPr>
              <a:t>How to Deal with Complex Policy Decisions?</a:t>
            </a:r>
            <a:br>
              <a:rPr lang="en-US" sz="3200" b="1" smtClean="0">
                <a:solidFill>
                  <a:srgbClr val="C80F0F"/>
                </a:solidFill>
              </a:rPr>
            </a:br>
            <a:r>
              <a:rPr lang="en-US" sz="3200" b="1" smtClean="0">
                <a:solidFill>
                  <a:srgbClr val="C80F0F"/>
                </a:solidFill>
              </a:rPr>
              <a:t>Poverty </a:t>
            </a:r>
            <a:r>
              <a:rPr lang="en-US" sz="3200" b="1">
                <a:solidFill>
                  <a:srgbClr val="C80F0F"/>
                </a:solidFill>
              </a:rPr>
              <a:t>and Social Impact Analysis (PSIA) </a:t>
            </a:r>
            <a:r>
              <a:rPr lang="en-US" sz="3200" b="1" smtClean="0">
                <a:solidFill>
                  <a:srgbClr val="C80F0F"/>
                </a:solidFill>
              </a:rPr>
              <a:t/>
            </a:r>
            <a:br>
              <a:rPr lang="en-US" sz="3200" b="1" smtClean="0">
                <a:solidFill>
                  <a:srgbClr val="C80F0F"/>
                </a:solidFill>
              </a:rPr>
            </a:br>
            <a:r>
              <a:rPr lang="en-US" sz="3200" b="1" smtClean="0">
                <a:solidFill>
                  <a:srgbClr val="C80F0F"/>
                </a:solidFill>
              </a:rPr>
              <a:t>for CU </a:t>
            </a:r>
            <a:r>
              <a:rPr lang="en-US" sz="3200" b="1" smtClean="0">
                <a:solidFill>
                  <a:srgbClr val="C80F0F"/>
                </a:solidFill>
              </a:rPr>
              <a:t>policy-making </a:t>
            </a:r>
            <a:r>
              <a:rPr lang="en-US" sz="3200" b="1" smtClean="0">
                <a:solidFill>
                  <a:srgbClr val="C80F0F"/>
                </a:solidFill>
              </a:rPr>
              <a:t/>
            </a:r>
            <a:br>
              <a:rPr lang="en-US" sz="3200" b="1" smtClean="0">
                <a:solidFill>
                  <a:srgbClr val="C80F0F"/>
                </a:solidFill>
              </a:rPr>
            </a:br>
            <a:r>
              <a:rPr lang="en-US" sz="3200" b="1" smtClean="0">
                <a:solidFill>
                  <a:srgbClr val="C80F0F"/>
                </a:solidFill>
              </a:rPr>
              <a:t>in Kyrgyzstan</a:t>
            </a:r>
            <a:r>
              <a:rPr lang="de-DE" sz="3200" b="1" smtClean="0">
                <a:solidFill>
                  <a:srgbClr val="C80F0F"/>
                </a:solidFill>
              </a:rPr>
              <a:t/>
            </a:r>
            <a:br>
              <a:rPr lang="de-DE" sz="3200" b="1" smtClean="0">
                <a:solidFill>
                  <a:srgbClr val="C80F0F"/>
                </a:solidFill>
              </a:rPr>
            </a:br>
            <a:r>
              <a:rPr lang="de-DE" sz="3200" b="1" smtClean="0">
                <a:solidFill>
                  <a:srgbClr val="C80F0F"/>
                </a:solidFill>
              </a:rPr>
              <a:t>  </a:t>
            </a:r>
            <a:br>
              <a:rPr lang="de-DE" sz="3200" b="1" smtClean="0">
                <a:solidFill>
                  <a:srgbClr val="C80F0F"/>
                </a:solidFill>
              </a:rPr>
            </a:br>
            <a:endParaRPr lang="de-DE" sz="3200" b="1">
              <a:solidFill>
                <a:srgbClr val="C80F0F"/>
              </a:solidFill>
            </a:endParaRPr>
          </a:p>
        </p:txBody>
      </p:sp>
      <p:sp>
        <p:nvSpPr>
          <p:cNvPr id="7171" name="Datumsplatzhalter 3"/>
          <p:cNvSpPr>
            <a:spLocks noGrp="1"/>
          </p:cNvSpPr>
          <p:nvPr>
            <p:ph type="dt" sz="quarter" idx="10"/>
          </p:nvPr>
        </p:nvSpPr>
        <p:spPr>
          <a:noFill/>
        </p:spPr>
        <p:txBody>
          <a:bodyPr/>
          <a:lstStyle/>
          <a:p>
            <a:fld id="{2465C15A-513E-4C84-935C-70F3DD985E91}" type="datetime1">
              <a:rPr lang="de-DE">
                <a:latin typeface="Arial" pitchFamily="34" charset="0"/>
              </a:rPr>
              <a:pPr/>
              <a:t>14.11.2012</a:t>
            </a:fld>
            <a:endParaRPr lang="de-DE">
              <a:latin typeface="Arial" pitchFamily="34" charset="0"/>
            </a:endParaRPr>
          </a:p>
        </p:txBody>
      </p:sp>
      <p:grpSp>
        <p:nvGrpSpPr>
          <p:cNvPr id="3" name="Gruppieren 151"/>
          <p:cNvGrpSpPr>
            <a:grpSpLocks/>
          </p:cNvGrpSpPr>
          <p:nvPr/>
        </p:nvGrpSpPr>
        <p:grpSpPr bwMode="auto">
          <a:xfrm>
            <a:off x="369888" y="4895850"/>
            <a:ext cx="987425" cy="635000"/>
            <a:chOff x="2554289" y="1676399"/>
            <a:chExt cx="987105" cy="635001"/>
          </a:xfrm>
        </p:grpSpPr>
        <p:sp>
          <p:nvSpPr>
            <p:cNvPr id="7190" name="AutoShape 72"/>
            <p:cNvSpPr>
              <a:spLocks noChangeAspect="1" noChangeArrowheads="1" noTextEdit="1"/>
            </p:cNvSpPr>
            <p:nvPr/>
          </p:nvSpPr>
          <p:spPr bwMode="auto">
            <a:xfrm>
              <a:off x="2554289" y="1676399"/>
              <a:ext cx="804827" cy="635001"/>
            </a:xfrm>
            <a:prstGeom prst="rect">
              <a:avLst/>
            </a:prstGeom>
            <a:noFill/>
            <a:ln w="9525">
              <a:noFill/>
              <a:miter lim="800000"/>
              <a:headEnd/>
              <a:tailEnd/>
            </a:ln>
          </p:spPr>
          <p:txBody>
            <a:bodyPr/>
            <a:lstStyle/>
            <a:p>
              <a:endParaRPr lang="de-DE"/>
            </a:p>
          </p:txBody>
        </p:sp>
        <p:sp>
          <p:nvSpPr>
            <p:cNvPr id="154" name="Freeform 74"/>
            <p:cNvSpPr>
              <a:spLocks/>
            </p:cNvSpPr>
            <p:nvPr/>
          </p:nvSpPr>
          <p:spPr bwMode="auto">
            <a:xfrm>
              <a:off x="2589203" y="1693862"/>
              <a:ext cx="747470" cy="515938"/>
            </a:xfrm>
            <a:custGeom>
              <a:avLst/>
              <a:gdLst/>
              <a:ahLst/>
              <a:cxnLst>
                <a:cxn ang="0">
                  <a:pos x="569" y="116"/>
                </a:cxn>
                <a:cxn ang="0">
                  <a:pos x="558" y="59"/>
                </a:cxn>
                <a:cxn ang="0">
                  <a:pos x="536" y="18"/>
                </a:cxn>
                <a:cxn ang="0">
                  <a:pos x="521" y="13"/>
                </a:cxn>
                <a:cxn ang="0">
                  <a:pos x="502" y="10"/>
                </a:cxn>
                <a:cxn ang="0">
                  <a:pos x="482" y="9"/>
                </a:cxn>
                <a:cxn ang="0">
                  <a:pos x="461" y="10"/>
                </a:cxn>
                <a:cxn ang="0">
                  <a:pos x="445" y="10"/>
                </a:cxn>
                <a:cxn ang="0">
                  <a:pos x="415" y="8"/>
                </a:cxn>
                <a:cxn ang="0">
                  <a:pos x="377" y="5"/>
                </a:cxn>
                <a:cxn ang="0">
                  <a:pos x="338" y="3"/>
                </a:cxn>
                <a:cxn ang="0">
                  <a:pos x="300" y="2"/>
                </a:cxn>
                <a:cxn ang="0">
                  <a:pos x="261" y="0"/>
                </a:cxn>
                <a:cxn ang="0">
                  <a:pos x="223" y="0"/>
                </a:cxn>
                <a:cxn ang="0">
                  <a:pos x="184" y="0"/>
                </a:cxn>
                <a:cxn ang="0">
                  <a:pos x="146" y="0"/>
                </a:cxn>
                <a:cxn ang="0">
                  <a:pos x="108" y="2"/>
                </a:cxn>
                <a:cxn ang="0">
                  <a:pos x="70" y="3"/>
                </a:cxn>
                <a:cxn ang="0">
                  <a:pos x="32" y="6"/>
                </a:cxn>
                <a:cxn ang="0">
                  <a:pos x="0" y="43"/>
                </a:cxn>
                <a:cxn ang="0">
                  <a:pos x="5" y="84"/>
                </a:cxn>
                <a:cxn ang="0">
                  <a:pos x="24" y="133"/>
                </a:cxn>
                <a:cxn ang="0">
                  <a:pos x="48" y="183"/>
                </a:cxn>
                <a:cxn ang="0">
                  <a:pos x="68" y="227"/>
                </a:cxn>
                <a:cxn ang="0">
                  <a:pos x="79" y="267"/>
                </a:cxn>
                <a:cxn ang="0">
                  <a:pos x="88" y="331"/>
                </a:cxn>
                <a:cxn ang="0">
                  <a:pos x="111" y="390"/>
                </a:cxn>
                <a:cxn ang="0">
                  <a:pos x="143" y="414"/>
                </a:cxn>
                <a:cxn ang="0">
                  <a:pos x="173" y="419"/>
                </a:cxn>
                <a:cxn ang="0">
                  <a:pos x="206" y="415"/>
                </a:cxn>
                <a:cxn ang="0">
                  <a:pos x="238" y="406"/>
                </a:cxn>
                <a:cxn ang="0">
                  <a:pos x="269" y="395"/>
                </a:cxn>
                <a:cxn ang="0">
                  <a:pos x="300" y="384"/>
                </a:cxn>
                <a:cxn ang="0">
                  <a:pos x="338" y="371"/>
                </a:cxn>
                <a:cxn ang="0">
                  <a:pos x="375" y="360"/>
                </a:cxn>
                <a:cxn ang="0">
                  <a:pos x="413" y="349"/>
                </a:cxn>
                <a:cxn ang="0">
                  <a:pos x="451" y="339"/>
                </a:cxn>
                <a:cxn ang="0">
                  <a:pos x="489" y="329"/>
                </a:cxn>
                <a:cxn ang="0">
                  <a:pos x="508" y="325"/>
                </a:cxn>
                <a:cxn ang="0">
                  <a:pos x="531" y="320"/>
                </a:cxn>
                <a:cxn ang="0">
                  <a:pos x="555" y="314"/>
                </a:cxn>
                <a:cxn ang="0">
                  <a:pos x="577" y="305"/>
                </a:cxn>
                <a:cxn ang="0">
                  <a:pos x="594" y="293"/>
                </a:cxn>
                <a:cxn ang="0">
                  <a:pos x="607" y="255"/>
                </a:cxn>
                <a:cxn ang="0">
                  <a:pos x="594" y="197"/>
                </a:cxn>
                <a:cxn ang="0">
                  <a:pos x="574" y="146"/>
                </a:cxn>
              </a:cxnLst>
              <a:rect l="0" t="0" r="r" b="b"/>
              <a:pathLst>
                <a:path w="607" h="419">
                  <a:moveTo>
                    <a:pt x="574" y="146"/>
                  </a:moveTo>
                  <a:lnTo>
                    <a:pt x="572" y="132"/>
                  </a:lnTo>
                  <a:lnTo>
                    <a:pt x="569" y="116"/>
                  </a:lnTo>
                  <a:lnTo>
                    <a:pt x="566" y="98"/>
                  </a:lnTo>
                  <a:lnTo>
                    <a:pt x="563" y="78"/>
                  </a:lnTo>
                  <a:lnTo>
                    <a:pt x="558" y="59"/>
                  </a:lnTo>
                  <a:lnTo>
                    <a:pt x="553" y="42"/>
                  </a:lnTo>
                  <a:lnTo>
                    <a:pt x="545" y="28"/>
                  </a:lnTo>
                  <a:lnTo>
                    <a:pt x="536" y="18"/>
                  </a:lnTo>
                  <a:lnTo>
                    <a:pt x="532" y="16"/>
                  </a:lnTo>
                  <a:lnTo>
                    <a:pt x="527" y="14"/>
                  </a:lnTo>
                  <a:lnTo>
                    <a:pt x="521" y="13"/>
                  </a:lnTo>
                  <a:lnTo>
                    <a:pt x="515" y="11"/>
                  </a:lnTo>
                  <a:lnTo>
                    <a:pt x="509" y="10"/>
                  </a:lnTo>
                  <a:lnTo>
                    <a:pt x="502" y="10"/>
                  </a:lnTo>
                  <a:lnTo>
                    <a:pt x="495" y="9"/>
                  </a:lnTo>
                  <a:lnTo>
                    <a:pt x="489" y="9"/>
                  </a:lnTo>
                  <a:lnTo>
                    <a:pt x="482" y="9"/>
                  </a:lnTo>
                  <a:lnTo>
                    <a:pt x="475" y="9"/>
                  </a:lnTo>
                  <a:lnTo>
                    <a:pt x="468" y="10"/>
                  </a:lnTo>
                  <a:lnTo>
                    <a:pt x="461" y="10"/>
                  </a:lnTo>
                  <a:lnTo>
                    <a:pt x="456" y="10"/>
                  </a:lnTo>
                  <a:lnTo>
                    <a:pt x="450" y="10"/>
                  </a:lnTo>
                  <a:lnTo>
                    <a:pt x="445" y="10"/>
                  </a:lnTo>
                  <a:lnTo>
                    <a:pt x="440" y="10"/>
                  </a:lnTo>
                  <a:lnTo>
                    <a:pt x="427" y="9"/>
                  </a:lnTo>
                  <a:lnTo>
                    <a:pt x="415" y="8"/>
                  </a:lnTo>
                  <a:lnTo>
                    <a:pt x="402" y="7"/>
                  </a:lnTo>
                  <a:lnTo>
                    <a:pt x="389" y="6"/>
                  </a:lnTo>
                  <a:lnTo>
                    <a:pt x="377" y="5"/>
                  </a:lnTo>
                  <a:lnTo>
                    <a:pt x="364" y="4"/>
                  </a:lnTo>
                  <a:lnTo>
                    <a:pt x="351" y="4"/>
                  </a:lnTo>
                  <a:lnTo>
                    <a:pt x="338" y="3"/>
                  </a:lnTo>
                  <a:lnTo>
                    <a:pt x="326" y="3"/>
                  </a:lnTo>
                  <a:lnTo>
                    <a:pt x="313" y="2"/>
                  </a:lnTo>
                  <a:lnTo>
                    <a:pt x="300" y="2"/>
                  </a:lnTo>
                  <a:lnTo>
                    <a:pt x="287" y="1"/>
                  </a:lnTo>
                  <a:lnTo>
                    <a:pt x="274" y="1"/>
                  </a:lnTo>
                  <a:lnTo>
                    <a:pt x="261" y="0"/>
                  </a:lnTo>
                  <a:lnTo>
                    <a:pt x="248" y="0"/>
                  </a:lnTo>
                  <a:lnTo>
                    <a:pt x="236" y="0"/>
                  </a:lnTo>
                  <a:lnTo>
                    <a:pt x="223" y="0"/>
                  </a:lnTo>
                  <a:lnTo>
                    <a:pt x="210" y="0"/>
                  </a:lnTo>
                  <a:lnTo>
                    <a:pt x="197" y="0"/>
                  </a:lnTo>
                  <a:lnTo>
                    <a:pt x="184" y="0"/>
                  </a:lnTo>
                  <a:lnTo>
                    <a:pt x="172" y="0"/>
                  </a:lnTo>
                  <a:lnTo>
                    <a:pt x="158" y="0"/>
                  </a:lnTo>
                  <a:lnTo>
                    <a:pt x="146" y="0"/>
                  </a:lnTo>
                  <a:lnTo>
                    <a:pt x="133" y="0"/>
                  </a:lnTo>
                  <a:lnTo>
                    <a:pt x="120" y="1"/>
                  </a:lnTo>
                  <a:lnTo>
                    <a:pt x="108" y="2"/>
                  </a:lnTo>
                  <a:lnTo>
                    <a:pt x="95" y="2"/>
                  </a:lnTo>
                  <a:lnTo>
                    <a:pt x="82" y="3"/>
                  </a:lnTo>
                  <a:lnTo>
                    <a:pt x="70" y="3"/>
                  </a:lnTo>
                  <a:lnTo>
                    <a:pt x="57" y="4"/>
                  </a:lnTo>
                  <a:lnTo>
                    <a:pt x="45" y="5"/>
                  </a:lnTo>
                  <a:lnTo>
                    <a:pt x="32" y="6"/>
                  </a:lnTo>
                  <a:lnTo>
                    <a:pt x="8" y="25"/>
                  </a:lnTo>
                  <a:lnTo>
                    <a:pt x="3" y="33"/>
                  </a:lnTo>
                  <a:lnTo>
                    <a:pt x="0" y="43"/>
                  </a:lnTo>
                  <a:lnTo>
                    <a:pt x="0" y="55"/>
                  </a:lnTo>
                  <a:lnTo>
                    <a:pt x="2" y="69"/>
                  </a:lnTo>
                  <a:lnTo>
                    <a:pt x="5" y="84"/>
                  </a:lnTo>
                  <a:lnTo>
                    <a:pt x="10" y="99"/>
                  </a:lnTo>
                  <a:lnTo>
                    <a:pt x="17" y="116"/>
                  </a:lnTo>
                  <a:lnTo>
                    <a:pt x="24" y="133"/>
                  </a:lnTo>
                  <a:lnTo>
                    <a:pt x="32" y="150"/>
                  </a:lnTo>
                  <a:lnTo>
                    <a:pt x="40" y="167"/>
                  </a:lnTo>
                  <a:lnTo>
                    <a:pt x="48" y="183"/>
                  </a:lnTo>
                  <a:lnTo>
                    <a:pt x="55" y="199"/>
                  </a:lnTo>
                  <a:lnTo>
                    <a:pt x="62" y="213"/>
                  </a:lnTo>
                  <a:lnTo>
                    <a:pt x="68" y="227"/>
                  </a:lnTo>
                  <a:lnTo>
                    <a:pt x="73" y="238"/>
                  </a:lnTo>
                  <a:lnTo>
                    <a:pt x="75" y="247"/>
                  </a:lnTo>
                  <a:lnTo>
                    <a:pt x="79" y="267"/>
                  </a:lnTo>
                  <a:lnTo>
                    <a:pt x="82" y="288"/>
                  </a:lnTo>
                  <a:lnTo>
                    <a:pt x="85" y="310"/>
                  </a:lnTo>
                  <a:lnTo>
                    <a:pt x="88" y="331"/>
                  </a:lnTo>
                  <a:lnTo>
                    <a:pt x="93" y="353"/>
                  </a:lnTo>
                  <a:lnTo>
                    <a:pt x="100" y="373"/>
                  </a:lnTo>
                  <a:lnTo>
                    <a:pt x="111" y="390"/>
                  </a:lnTo>
                  <a:lnTo>
                    <a:pt x="125" y="404"/>
                  </a:lnTo>
                  <a:lnTo>
                    <a:pt x="134" y="410"/>
                  </a:lnTo>
                  <a:lnTo>
                    <a:pt x="143" y="414"/>
                  </a:lnTo>
                  <a:lnTo>
                    <a:pt x="153" y="417"/>
                  </a:lnTo>
                  <a:lnTo>
                    <a:pt x="163" y="419"/>
                  </a:lnTo>
                  <a:lnTo>
                    <a:pt x="173" y="419"/>
                  </a:lnTo>
                  <a:lnTo>
                    <a:pt x="184" y="419"/>
                  </a:lnTo>
                  <a:lnTo>
                    <a:pt x="195" y="418"/>
                  </a:lnTo>
                  <a:lnTo>
                    <a:pt x="206" y="415"/>
                  </a:lnTo>
                  <a:lnTo>
                    <a:pt x="216" y="413"/>
                  </a:lnTo>
                  <a:lnTo>
                    <a:pt x="227" y="410"/>
                  </a:lnTo>
                  <a:lnTo>
                    <a:pt x="238" y="406"/>
                  </a:lnTo>
                  <a:lnTo>
                    <a:pt x="248" y="402"/>
                  </a:lnTo>
                  <a:lnTo>
                    <a:pt x="258" y="399"/>
                  </a:lnTo>
                  <a:lnTo>
                    <a:pt x="269" y="395"/>
                  </a:lnTo>
                  <a:lnTo>
                    <a:pt x="278" y="391"/>
                  </a:lnTo>
                  <a:lnTo>
                    <a:pt x="288" y="388"/>
                  </a:lnTo>
                  <a:lnTo>
                    <a:pt x="300" y="384"/>
                  </a:lnTo>
                  <a:lnTo>
                    <a:pt x="313" y="379"/>
                  </a:lnTo>
                  <a:lnTo>
                    <a:pt x="325" y="375"/>
                  </a:lnTo>
                  <a:lnTo>
                    <a:pt x="338" y="371"/>
                  </a:lnTo>
                  <a:lnTo>
                    <a:pt x="350" y="367"/>
                  </a:lnTo>
                  <a:lnTo>
                    <a:pt x="363" y="363"/>
                  </a:lnTo>
                  <a:lnTo>
                    <a:pt x="375" y="360"/>
                  </a:lnTo>
                  <a:lnTo>
                    <a:pt x="388" y="356"/>
                  </a:lnTo>
                  <a:lnTo>
                    <a:pt x="400" y="353"/>
                  </a:lnTo>
                  <a:lnTo>
                    <a:pt x="413" y="349"/>
                  </a:lnTo>
                  <a:lnTo>
                    <a:pt x="426" y="346"/>
                  </a:lnTo>
                  <a:lnTo>
                    <a:pt x="438" y="342"/>
                  </a:lnTo>
                  <a:lnTo>
                    <a:pt x="451" y="339"/>
                  </a:lnTo>
                  <a:lnTo>
                    <a:pt x="464" y="336"/>
                  </a:lnTo>
                  <a:lnTo>
                    <a:pt x="476" y="333"/>
                  </a:lnTo>
                  <a:lnTo>
                    <a:pt x="489" y="329"/>
                  </a:lnTo>
                  <a:lnTo>
                    <a:pt x="495" y="328"/>
                  </a:lnTo>
                  <a:lnTo>
                    <a:pt x="501" y="326"/>
                  </a:lnTo>
                  <a:lnTo>
                    <a:pt x="508" y="325"/>
                  </a:lnTo>
                  <a:lnTo>
                    <a:pt x="516" y="323"/>
                  </a:lnTo>
                  <a:lnTo>
                    <a:pt x="523" y="322"/>
                  </a:lnTo>
                  <a:lnTo>
                    <a:pt x="531" y="320"/>
                  </a:lnTo>
                  <a:lnTo>
                    <a:pt x="539" y="318"/>
                  </a:lnTo>
                  <a:lnTo>
                    <a:pt x="547" y="316"/>
                  </a:lnTo>
                  <a:lnTo>
                    <a:pt x="555" y="314"/>
                  </a:lnTo>
                  <a:lnTo>
                    <a:pt x="562" y="311"/>
                  </a:lnTo>
                  <a:lnTo>
                    <a:pt x="570" y="308"/>
                  </a:lnTo>
                  <a:lnTo>
                    <a:pt x="577" y="305"/>
                  </a:lnTo>
                  <a:lnTo>
                    <a:pt x="583" y="301"/>
                  </a:lnTo>
                  <a:lnTo>
                    <a:pt x="589" y="297"/>
                  </a:lnTo>
                  <a:lnTo>
                    <a:pt x="594" y="293"/>
                  </a:lnTo>
                  <a:lnTo>
                    <a:pt x="598" y="288"/>
                  </a:lnTo>
                  <a:lnTo>
                    <a:pt x="605" y="272"/>
                  </a:lnTo>
                  <a:lnTo>
                    <a:pt x="607" y="255"/>
                  </a:lnTo>
                  <a:lnTo>
                    <a:pt x="605" y="236"/>
                  </a:lnTo>
                  <a:lnTo>
                    <a:pt x="600" y="216"/>
                  </a:lnTo>
                  <a:lnTo>
                    <a:pt x="594" y="197"/>
                  </a:lnTo>
                  <a:lnTo>
                    <a:pt x="587" y="178"/>
                  </a:lnTo>
                  <a:lnTo>
                    <a:pt x="580" y="161"/>
                  </a:lnTo>
                  <a:lnTo>
                    <a:pt x="574" y="146"/>
                  </a:lnTo>
                  <a:close/>
                </a:path>
              </a:pathLst>
            </a:custGeom>
            <a:solidFill>
              <a:schemeClr val="accent2">
                <a:lumMod val="20000"/>
                <a:lumOff val="80000"/>
              </a:schemeClr>
            </a:solidFill>
            <a:ln w="9525">
              <a:noFill/>
              <a:round/>
              <a:headEnd/>
              <a:tailEnd/>
            </a:ln>
          </p:spPr>
          <p:txBody>
            <a:bodyPr/>
            <a:lstStyle/>
            <a:p>
              <a:pPr eaLnBrk="0" hangingPunct="0">
                <a:defRPr/>
              </a:pPr>
              <a:endParaRPr lang="de-DE">
                <a:latin typeface="Arial" charset="0"/>
              </a:endParaRPr>
            </a:p>
          </p:txBody>
        </p:sp>
        <p:sp>
          <p:nvSpPr>
            <p:cNvPr id="7192" name="Freeform 75"/>
            <p:cNvSpPr>
              <a:spLocks/>
            </p:cNvSpPr>
            <p:nvPr/>
          </p:nvSpPr>
          <p:spPr bwMode="auto">
            <a:xfrm>
              <a:off x="2729037" y="1733008"/>
              <a:ext cx="456561" cy="424565"/>
            </a:xfrm>
            <a:custGeom>
              <a:avLst/>
              <a:gdLst>
                <a:gd name="T0" fmla="*/ 9 w 371"/>
                <a:gd name="T1" fmla="*/ 243 h 345"/>
                <a:gd name="T2" fmla="*/ 3 w 371"/>
                <a:gd name="T3" fmla="*/ 267 h 345"/>
                <a:gd name="T4" fmla="*/ 0 w 371"/>
                <a:gd name="T5" fmla="*/ 293 h 345"/>
                <a:gd name="T6" fmla="*/ 3 w 371"/>
                <a:gd name="T7" fmla="*/ 317 h 345"/>
                <a:gd name="T8" fmla="*/ 14 w 371"/>
                <a:gd name="T9" fmla="*/ 338 h 345"/>
                <a:gd name="T10" fmla="*/ 28 w 371"/>
                <a:gd name="T11" fmla="*/ 345 h 345"/>
                <a:gd name="T12" fmla="*/ 40 w 371"/>
                <a:gd name="T13" fmla="*/ 339 h 345"/>
                <a:gd name="T14" fmla="*/ 54 w 371"/>
                <a:gd name="T15" fmla="*/ 324 h 345"/>
                <a:gd name="T16" fmla="*/ 71 w 371"/>
                <a:gd name="T17" fmla="*/ 301 h 345"/>
                <a:gd name="T18" fmla="*/ 89 w 371"/>
                <a:gd name="T19" fmla="*/ 278 h 345"/>
                <a:gd name="T20" fmla="*/ 107 w 371"/>
                <a:gd name="T21" fmla="*/ 258 h 345"/>
                <a:gd name="T22" fmla="*/ 130 w 371"/>
                <a:gd name="T23" fmla="*/ 242 h 345"/>
                <a:gd name="T24" fmla="*/ 154 w 371"/>
                <a:gd name="T25" fmla="*/ 229 h 345"/>
                <a:gd name="T26" fmla="*/ 173 w 371"/>
                <a:gd name="T27" fmla="*/ 220 h 345"/>
                <a:gd name="T28" fmla="*/ 191 w 371"/>
                <a:gd name="T29" fmla="*/ 212 h 345"/>
                <a:gd name="T30" fmla="*/ 210 w 371"/>
                <a:gd name="T31" fmla="*/ 203 h 345"/>
                <a:gd name="T32" fmla="*/ 228 w 371"/>
                <a:gd name="T33" fmla="*/ 195 h 345"/>
                <a:gd name="T34" fmla="*/ 245 w 371"/>
                <a:gd name="T35" fmla="*/ 184 h 345"/>
                <a:gd name="T36" fmla="*/ 262 w 371"/>
                <a:gd name="T37" fmla="*/ 173 h 345"/>
                <a:gd name="T38" fmla="*/ 279 w 371"/>
                <a:gd name="T39" fmla="*/ 160 h 345"/>
                <a:gd name="T40" fmla="*/ 292 w 371"/>
                <a:gd name="T41" fmla="*/ 148 h 345"/>
                <a:gd name="T42" fmla="*/ 305 w 371"/>
                <a:gd name="T43" fmla="*/ 136 h 345"/>
                <a:gd name="T44" fmla="*/ 320 w 371"/>
                <a:gd name="T45" fmla="*/ 122 h 345"/>
                <a:gd name="T46" fmla="*/ 336 w 371"/>
                <a:gd name="T47" fmla="*/ 107 h 345"/>
                <a:gd name="T48" fmla="*/ 350 w 371"/>
                <a:gd name="T49" fmla="*/ 91 h 345"/>
                <a:gd name="T50" fmla="*/ 361 w 371"/>
                <a:gd name="T51" fmla="*/ 74 h 345"/>
                <a:gd name="T52" fmla="*/ 369 w 371"/>
                <a:gd name="T53" fmla="*/ 58 h 345"/>
                <a:gd name="T54" fmla="*/ 371 w 371"/>
                <a:gd name="T55" fmla="*/ 41 h 345"/>
                <a:gd name="T56" fmla="*/ 362 w 371"/>
                <a:gd name="T57" fmla="*/ 17 h 345"/>
                <a:gd name="T58" fmla="*/ 341 w 371"/>
                <a:gd name="T59" fmla="*/ 1 h 345"/>
                <a:gd name="T60" fmla="*/ 317 w 371"/>
                <a:gd name="T61" fmla="*/ 3 h 345"/>
                <a:gd name="T62" fmla="*/ 293 w 371"/>
                <a:gd name="T63" fmla="*/ 16 h 345"/>
                <a:gd name="T64" fmla="*/ 277 w 371"/>
                <a:gd name="T65" fmla="*/ 38 h 345"/>
                <a:gd name="T66" fmla="*/ 266 w 371"/>
                <a:gd name="T67" fmla="*/ 59 h 345"/>
                <a:gd name="T68" fmla="*/ 255 w 371"/>
                <a:gd name="T69" fmla="*/ 82 h 345"/>
                <a:gd name="T70" fmla="*/ 242 w 371"/>
                <a:gd name="T71" fmla="*/ 102 h 345"/>
                <a:gd name="T72" fmla="*/ 228 w 371"/>
                <a:gd name="T73" fmla="*/ 115 h 345"/>
                <a:gd name="T74" fmla="*/ 216 w 371"/>
                <a:gd name="T75" fmla="*/ 123 h 345"/>
                <a:gd name="T76" fmla="*/ 202 w 371"/>
                <a:gd name="T77" fmla="*/ 130 h 345"/>
                <a:gd name="T78" fmla="*/ 189 w 371"/>
                <a:gd name="T79" fmla="*/ 138 h 345"/>
                <a:gd name="T80" fmla="*/ 176 w 371"/>
                <a:gd name="T81" fmla="*/ 147 h 345"/>
                <a:gd name="T82" fmla="*/ 160 w 371"/>
                <a:gd name="T83" fmla="*/ 159 h 345"/>
                <a:gd name="T84" fmla="*/ 143 w 371"/>
                <a:gd name="T85" fmla="*/ 170 h 345"/>
                <a:gd name="T86" fmla="*/ 126 w 371"/>
                <a:gd name="T87" fmla="*/ 178 h 345"/>
                <a:gd name="T88" fmla="*/ 108 w 371"/>
                <a:gd name="T89" fmla="*/ 181 h 345"/>
                <a:gd name="T90" fmla="*/ 91 w 371"/>
                <a:gd name="T91" fmla="*/ 183 h 345"/>
                <a:gd name="T92" fmla="*/ 76 w 371"/>
                <a:gd name="T93" fmla="*/ 185 h 345"/>
                <a:gd name="T94" fmla="*/ 62 w 371"/>
                <a:gd name="T95" fmla="*/ 187 h 345"/>
                <a:gd name="T96" fmla="*/ 50 w 371"/>
                <a:gd name="T97" fmla="*/ 191 h 345"/>
                <a:gd name="T98" fmla="*/ 38 w 371"/>
                <a:gd name="T99" fmla="*/ 198 h 345"/>
                <a:gd name="T100" fmla="*/ 27 w 371"/>
                <a:gd name="T101" fmla="*/ 209 h 345"/>
                <a:gd name="T102" fmla="*/ 17 w 371"/>
                <a:gd name="T103" fmla="*/ 224 h 34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71"/>
                <a:gd name="T157" fmla="*/ 0 h 345"/>
                <a:gd name="T158" fmla="*/ 371 w 371"/>
                <a:gd name="T159" fmla="*/ 345 h 34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71" h="345">
                  <a:moveTo>
                    <a:pt x="13" y="234"/>
                  </a:moveTo>
                  <a:lnTo>
                    <a:pt x="9" y="243"/>
                  </a:lnTo>
                  <a:lnTo>
                    <a:pt x="6" y="254"/>
                  </a:lnTo>
                  <a:lnTo>
                    <a:pt x="3" y="267"/>
                  </a:lnTo>
                  <a:lnTo>
                    <a:pt x="1" y="280"/>
                  </a:lnTo>
                  <a:lnTo>
                    <a:pt x="0" y="293"/>
                  </a:lnTo>
                  <a:lnTo>
                    <a:pt x="1" y="306"/>
                  </a:lnTo>
                  <a:lnTo>
                    <a:pt x="3" y="317"/>
                  </a:lnTo>
                  <a:lnTo>
                    <a:pt x="7" y="327"/>
                  </a:lnTo>
                  <a:lnTo>
                    <a:pt x="14" y="338"/>
                  </a:lnTo>
                  <a:lnTo>
                    <a:pt x="21" y="343"/>
                  </a:lnTo>
                  <a:lnTo>
                    <a:pt x="28" y="345"/>
                  </a:lnTo>
                  <a:lnTo>
                    <a:pt x="34" y="343"/>
                  </a:lnTo>
                  <a:lnTo>
                    <a:pt x="40" y="339"/>
                  </a:lnTo>
                  <a:lnTo>
                    <a:pt x="47" y="332"/>
                  </a:lnTo>
                  <a:lnTo>
                    <a:pt x="54" y="324"/>
                  </a:lnTo>
                  <a:lnTo>
                    <a:pt x="62" y="314"/>
                  </a:lnTo>
                  <a:lnTo>
                    <a:pt x="71" y="301"/>
                  </a:lnTo>
                  <a:lnTo>
                    <a:pt x="80" y="289"/>
                  </a:lnTo>
                  <a:lnTo>
                    <a:pt x="89" y="278"/>
                  </a:lnTo>
                  <a:lnTo>
                    <a:pt x="98" y="268"/>
                  </a:lnTo>
                  <a:lnTo>
                    <a:pt x="107" y="258"/>
                  </a:lnTo>
                  <a:lnTo>
                    <a:pt x="118" y="250"/>
                  </a:lnTo>
                  <a:lnTo>
                    <a:pt x="130" y="242"/>
                  </a:lnTo>
                  <a:lnTo>
                    <a:pt x="145" y="234"/>
                  </a:lnTo>
                  <a:lnTo>
                    <a:pt x="154" y="229"/>
                  </a:lnTo>
                  <a:lnTo>
                    <a:pt x="163" y="225"/>
                  </a:lnTo>
                  <a:lnTo>
                    <a:pt x="173" y="220"/>
                  </a:lnTo>
                  <a:lnTo>
                    <a:pt x="182" y="216"/>
                  </a:lnTo>
                  <a:lnTo>
                    <a:pt x="191" y="212"/>
                  </a:lnTo>
                  <a:lnTo>
                    <a:pt x="201" y="208"/>
                  </a:lnTo>
                  <a:lnTo>
                    <a:pt x="210" y="203"/>
                  </a:lnTo>
                  <a:lnTo>
                    <a:pt x="219" y="199"/>
                  </a:lnTo>
                  <a:lnTo>
                    <a:pt x="228" y="195"/>
                  </a:lnTo>
                  <a:lnTo>
                    <a:pt x="236" y="190"/>
                  </a:lnTo>
                  <a:lnTo>
                    <a:pt x="245" y="184"/>
                  </a:lnTo>
                  <a:lnTo>
                    <a:pt x="254" y="179"/>
                  </a:lnTo>
                  <a:lnTo>
                    <a:pt x="262" y="173"/>
                  </a:lnTo>
                  <a:lnTo>
                    <a:pt x="270" y="167"/>
                  </a:lnTo>
                  <a:lnTo>
                    <a:pt x="279" y="160"/>
                  </a:lnTo>
                  <a:lnTo>
                    <a:pt x="286" y="153"/>
                  </a:lnTo>
                  <a:lnTo>
                    <a:pt x="292" y="148"/>
                  </a:lnTo>
                  <a:lnTo>
                    <a:pt x="298" y="142"/>
                  </a:lnTo>
                  <a:lnTo>
                    <a:pt x="305" y="136"/>
                  </a:lnTo>
                  <a:lnTo>
                    <a:pt x="313" y="129"/>
                  </a:lnTo>
                  <a:lnTo>
                    <a:pt x="320" y="122"/>
                  </a:lnTo>
                  <a:lnTo>
                    <a:pt x="328" y="115"/>
                  </a:lnTo>
                  <a:lnTo>
                    <a:pt x="336" y="107"/>
                  </a:lnTo>
                  <a:lnTo>
                    <a:pt x="343" y="99"/>
                  </a:lnTo>
                  <a:lnTo>
                    <a:pt x="350" y="91"/>
                  </a:lnTo>
                  <a:lnTo>
                    <a:pt x="356" y="82"/>
                  </a:lnTo>
                  <a:lnTo>
                    <a:pt x="361" y="74"/>
                  </a:lnTo>
                  <a:lnTo>
                    <a:pt x="366" y="66"/>
                  </a:lnTo>
                  <a:lnTo>
                    <a:pt x="369" y="58"/>
                  </a:lnTo>
                  <a:lnTo>
                    <a:pt x="370" y="49"/>
                  </a:lnTo>
                  <a:lnTo>
                    <a:pt x="371" y="41"/>
                  </a:lnTo>
                  <a:lnTo>
                    <a:pt x="369" y="33"/>
                  </a:lnTo>
                  <a:lnTo>
                    <a:pt x="362" y="17"/>
                  </a:lnTo>
                  <a:lnTo>
                    <a:pt x="352" y="7"/>
                  </a:lnTo>
                  <a:lnTo>
                    <a:pt x="341" y="1"/>
                  </a:lnTo>
                  <a:lnTo>
                    <a:pt x="329" y="0"/>
                  </a:lnTo>
                  <a:lnTo>
                    <a:pt x="317" y="3"/>
                  </a:lnTo>
                  <a:lnTo>
                    <a:pt x="305" y="8"/>
                  </a:lnTo>
                  <a:lnTo>
                    <a:pt x="293" y="16"/>
                  </a:lnTo>
                  <a:lnTo>
                    <a:pt x="283" y="27"/>
                  </a:lnTo>
                  <a:lnTo>
                    <a:pt x="277" y="38"/>
                  </a:lnTo>
                  <a:lnTo>
                    <a:pt x="271" y="48"/>
                  </a:lnTo>
                  <a:lnTo>
                    <a:pt x="266" y="59"/>
                  </a:lnTo>
                  <a:lnTo>
                    <a:pt x="261" y="71"/>
                  </a:lnTo>
                  <a:lnTo>
                    <a:pt x="255" y="82"/>
                  </a:lnTo>
                  <a:lnTo>
                    <a:pt x="249" y="92"/>
                  </a:lnTo>
                  <a:lnTo>
                    <a:pt x="242" y="102"/>
                  </a:lnTo>
                  <a:lnTo>
                    <a:pt x="233" y="111"/>
                  </a:lnTo>
                  <a:lnTo>
                    <a:pt x="228" y="115"/>
                  </a:lnTo>
                  <a:lnTo>
                    <a:pt x="222" y="119"/>
                  </a:lnTo>
                  <a:lnTo>
                    <a:pt x="216" y="123"/>
                  </a:lnTo>
                  <a:lnTo>
                    <a:pt x="209" y="126"/>
                  </a:lnTo>
                  <a:lnTo>
                    <a:pt x="202" y="130"/>
                  </a:lnTo>
                  <a:lnTo>
                    <a:pt x="195" y="134"/>
                  </a:lnTo>
                  <a:lnTo>
                    <a:pt x="189" y="138"/>
                  </a:lnTo>
                  <a:lnTo>
                    <a:pt x="183" y="142"/>
                  </a:lnTo>
                  <a:lnTo>
                    <a:pt x="176" y="147"/>
                  </a:lnTo>
                  <a:lnTo>
                    <a:pt x="168" y="153"/>
                  </a:lnTo>
                  <a:lnTo>
                    <a:pt x="160" y="159"/>
                  </a:lnTo>
                  <a:lnTo>
                    <a:pt x="152" y="165"/>
                  </a:lnTo>
                  <a:lnTo>
                    <a:pt x="143" y="170"/>
                  </a:lnTo>
                  <a:lnTo>
                    <a:pt x="134" y="174"/>
                  </a:lnTo>
                  <a:lnTo>
                    <a:pt x="126" y="178"/>
                  </a:lnTo>
                  <a:lnTo>
                    <a:pt x="116" y="180"/>
                  </a:lnTo>
                  <a:lnTo>
                    <a:pt x="108" y="181"/>
                  </a:lnTo>
                  <a:lnTo>
                    <a:pt x="99" y="183"/>
                  </a:lnTo>
                  <a:lnTo>
                    <a:pt x="91" y="183"/>
                  </a:lnTo>
                  <a:lnTo>
                    <a:pt x="84" y="184"/>
                  </a:lnTo>
                  <a:lnTo>
                    <a:pt x="76" y="185"/>
                  </a:lnTo>
                  <a:lnTo>
                    <a:pt x="69" y="186"/>
                  </a:lnTo>
                  <a:lnTo>
                    <a:pt x="62" y="187"/>
                  </a:lnTo>
                  <a:lnTo>
                    <a:pt x="56" y="189"/>
                  </a:lnTo>
                  <a:lnTo>
                    <a:pt x="50" y="191"/>
                  </a:lnTo>
                  <a:lnTo>
                    <a:pt x="44" y="194"/>
                  </a:lnTo>
                  <a:lnTo>
                    <a:pt x="38" y="198"/>
                  </a:lnTo>
                  <a:lnTo>
                    <a:pt x="33" y="203"/>
                  </a:lnTo>
                  <a:lnTo>
                    <a:pt x="27" y="209"/>
                  </a:lnTo>
                  <a:lnTo>
                    <a:pt x="22" y="216"/>
                  </a:lnTo>
                  <a:lnTo>
                    <a:pt x="17" y="224"/>
                  </a:lnTo>
                  <a:lnTo>
                    <a:pt x="13" y="234"/>
                  </a:lnTo>
                  <a:close/>
                </a:path>
              </a:pathLst>
            </a:custGeom>
            <a:solidFill>
              <a:srgbClr val="FF7F7F"/>
            </a:solidFill>
            <a:ln w="9525">
              <a:noFill/>
              <a:round/>
              <a:headEnd/>
              <a:tailEnd/>
            </a:ln>
          </p:spPr>
          <p:txBody>
            <a:bodyPr/>
            <a:lstStyle/>
            <a:p>
              <a:pPr eaLnBrk="0" hangingPunct="0"/>
              <a:endParaRPr lang="de-DE"/>
            </a:p>
          </p:txBody>
        </p:sp>
        <p:sp>
          <p:nvSpPr>
            <p:cNvPr id="7193" name="Freeform 76"/>
            <p:cNvSpPr>
              <a:spLocks/>
            </p:cNvSpPr>
            <p:nvPr/>
          </p:nvSpPr>
          <p:spPr bwMode="auto">
            <a:xfrm>
              <a:off x="2608436" y="1678860"/>
              <a:ext cx="744527" cy="632540"/>
            </a:xfrm>
            <a:custGeom>
              <a:avLst/>
              <a:gdLst>
                <a:gd name="T0" fmla="*/ 576 w 605"/>
                <a:gd name="T1" fmla="*/ 312 h 514"/>
                <a:gd name="T2" fmla="*/ 566 w 605"/>
                <a:gd name="T3" fmla="*/ 174 h 514"/>
                <a:gd name="T4" fmla="*/ 528 w 605"/>
                <a:gd name="T5" fmla="*/ 73 h 514"/>
                <a:gd name="T6" fmla="*/ 516 w 605"/>
                <a:gd name="T7" fmla="*/ 19 h 514"/>
                <a:gd name="T8" fmla="*/ 488 w 605"/>
                <a:gd name="T9" fmla="*/ 0 h 514"/>
                <a:gd name="T10" fmla="*/ 432 w 605"/>
                <a:gd name="T11" fmla="*/ 7 h 514"/>
                <a:gd name="T12" fmla="*/ 382 w 605"/>
                <a:gd name="T13" fmla="*/ 10 h 514"/>
                <a:gd name="T14" fmla="*/ 305 w 605"/>
                <a:gd name="T15" fmla="*/ 13 h 514"/>
                <a:gd name="T16" fmla="*/ 199 w 605"/>
                <a:gd name="T17" fmla="*/ 14 h 514"/>
                <a:gd name="T18" fmla="*/ 93 w 605"/>
                <a:gd name="T19" fmla="*/ 14 h 514"/>
                <a:gd name="T20" fmla="*/ 28 w 605"/>
                <a:gd name="T21" fmla="*/ 27 h 514"/>
                <a:gd name="T22" fmla="*/ 153 w 605"/>
                <a:gd name="T23" fmla="*/ 30 h 514"/>
                <a:gd name="T24" fmla="*/ 260 w 605"/>
                <a:gd name="T25" fmla="*/ 29 h 514"/>
                <a:gd name="T26" fmla="*/ 361 w 605"/>
                <a:gd name="T27" fmla="*/ 26 h 514"/>
                <a:gd name="T28" fmla="*/ 412 w 605"/>
                <a:gd name="T29" fmla="*/ 24 h 514"/>
                <a:gd name="T30" fmla="*/ 463 w 605"/>
                <a:gd name="T31" fmla="*/ 20 h 514"/>
                <a:gd name="T32" fmla="*/ 497 w 605"/>
                <a:gd name="T33" fmla="*/ 17 h 514"/>
                <a:gd name="T34" fmla="*/ 515 w 605"/>
                <a:gd name="T35" fmla="*/ 84 h 514"/>
                <a:gd name="T36" fmla="*/ 534 w 605"/>
                <a:gd name="T37" fmla="*/ 135 h 514"/>
                <a:gd name="T38" fmla="*/ 554 w 605"/>
                <a:gd name="T39" fmla="*/ 189 h 514"/>
                <a:gd name="T40" fmla="*/ 547 w 605"/>
                <a:gd name="T41" fmla="*/ 302 h 514"/>
                <a:gd name="T42" fmla="*/ 450 w 605"/>
                <a:gd name="T43" fmla="*/ 319 h 514"/>
                <a:gd name="T44" fmla="*/ 383 w 605"/>
                <a:gd name="T45" fmla="*/ 335 h 514"/>
                <a:gd name="T46" fmla="*/ 317 w 605"/>
                <a:gd name="T47" fmla="*/ 355 h 514"/>
                <a:gd name="T48" fmla="*/ 231 w 605"/>
                <a:gd name="T49" fmla="*/ 385 h 514"/>
                <a:gd name="T50" fmla="*/ 177 w 605"/>
                <a:gd name="T51" fmla="*/ 409 h 514"/>
                <a:gd name="T52" fmla="*/ 127 w 605"/>
                <a:gd name="T53" fmla="*/ 427 h 514"/>
                <a:gd name="T54" fmla="*/ 85 w 605"/>
                <a:gd name="T55" fmla="*/ 427 h 514"/>
                <a:gd name="T56" fmla="*/ 77 w 605"/>
                <a:gd name="T57" fmla="*/ 387 h 514"/>
                <a:gd name="T58" fmla="*/ 59 w 605"/>
                <a:gd name="T59" fmla="*/ 284 h 514"/>
                <a:gd name="T60" fmla="*/ 38 w 605"/>
                <a:gd name="T61" fmla="*/ 150 h 514"/>
                <a:gd name="T62" fmla="*/ 11 w 605"/>
                <a:gd name="T63" fmla="*/ 67 h 514"/>
                <a:gd name="T64" fmla="*/ 2 w 605"/>
                <a:gd name="T65" fmla="*/ 81 h 514"/>
                <a:gd name="T66" fmla="*/ 34 w 605"/>
                <a:gd name="T67" fmla="*/ 209 h 514"/>
                <a:gd name="T68" fmla="*/ 52 w 605"/>
                <a:gd name="T69" fmla="*/ 342 h 514"/>
                <a:gd name="T70" fmla="*/ 64 w 605"/>
                <a:gd name="T71" fmla="*/ 410 h 514"/>
                <a:gd name="T72" fmla="*/ 100 w 605"/>
                <a:gd name="T73" fmla="*/ 446 h 514"/>
                <a:gd name="T74" fmla="*/ 152 w 605"/>
                <a:gd name="T75" fmla="*/ 436 h 514"/>
                <a:gd name="T76" fmla="*/ 204 w 605"/>
                <a:gd name="T77" fmla="*/ 415 h 514"/>
                <a:gd name="T78" fmla="*/ 228 w 605"/>
                <a:gd name="T79" fmla="*/ 411 h 514"/>
                <a:gd name="T80" fmla="*/ 204 w 605"/>
                <a:gd name="T81" fmla="*/ 461 h 514"/>
                <a:gd name="T82" fmla="*/ 182 w 605"/>
                <a:gd name="T83" fmla="*/ 496 h 514"/>
                <a:gd name="T84" fmla="*/ 227 w 605"/>
                <a:gd name="T85" fmla="*/ 510 h 514"/>
                <a:gd name="T86" fmla="*/ 295 w 605"/>
                <a:gd name="T87" fmla="*/ 508 h 514"/>
                <a:gd name="T88" fmla="*/ 267 w 605"/>
                <a:gd name="T89" fmla="*/ 494 h 514"/>
                <a:gd name="T90" fmla="*/ 209 w 605"/>
                <a:gd name="T91" fmla="*/ 495 h 514"/>
                <a:gd name="T92" fmla="*/ 227 w 605"/>
                <a:gd name="T93" fmla="*/ 455 h 514"/>
                <a:gd name="T94" fmla="*/ 246 w 605"/>
                <a:gd name="T95" fmla="*/ 398 h 514"/>
                <a:gd name="T96" fmla="*/ 245 w 605"/>
                <a:gd name="T97" fmla="*/ 396 h 514"/>
                <a:gd name="T98" fmla="*/ 281 w 605"/>
                <a:gd name="T99" fmla="*/ 382 h 514"/>
                <a:gd name="T100" fmla="*/ 330 w 605"/>
                <a:gd name="T101" fmla="*/ 367 h 514"/>
                <a:gd name="T102" fmla="*/ 356 w 605"/>
                <a:gd name="T103" fmla="*/ 377 h 514"/>
                <a:gd name="T104" fmla="*/ 392 w 605"/>
                <a:gd name="T105" fmla="*/ 438 h 514"/>
                <a:gd name="T106" fmla="*/ 477 w 605"/>
                <a:gd name="T107" fmla="*/ 449 h 514"/>
                <a:gd name="T108" fmla="*/ 515 w 605"/>
                <a:gd name="T109" fmla="*/ 423 h 514"/>
                <a:gd name="T110" fmla="*/ 493 w 605"/>
                <a:gd name="T111" fmla="*/ 423 h 514"/>
                <a:gd name="T112" fmla="*/ 424 w 605"/>
                <a:gd name="T113" fmla="*/ 466 h 514"/>
                <a:gd name="T114" fmla="*/ 406 w 605"/>
                <a:gd name="T115" fmla="*/ 433 h 514"/>
                <a:gd name="T116" fmla="*/ 376 w 605"/>
                <a:gd name="T117" fmla="*/ 379 h 514"/>
                <a:gd name="T118" fmla="*/ 396 w 605"/>
                <a:gd name="T119" fmla="*/ 348 h 514"/>
                <a:gd name="T120" fmla="*/ 445 w 605"/>
                <a:gd name="T121" fmla="*/ 336 h 51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05"/>
                <a:gd name="T184" fmla="*/ 0 h 514"/>
                <a:gd name="T185" fmla="*/ 605 w 605"/>
                <a:gd name="T186" fmla="*/ 514 h 51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05" h="514">
                  <a:moveTo>
                    <a:pt x="512" y="324"/>
                  </a:moveTo>
                  <a:lnTo>
                    <a:pt x="522" y="322"/>
                  </a:lnTo>
                  <a:lnTo>
                    <a:pt x="533" y="320"/>
                  </a:lnTo>
                  <a:lnTo>
                    <a:pt x="544" y="319"/>
                  </a:lnTo>
                  <a:lnTo>
                    <a:pt x="555" y="316"/>
                  </a:lnTo>
                  <a:lnTo>
                    <a:pt x="565" y="315"/>
                  </a:lnTo>
                  <a:lnTo>
                    <a:pt x="576" y="312"/>
                  </a:lnTo>
                  <a:lnTo>
                    <a:pt x="587" y="309"/>
                  </a:lnTo>
                  <a:lnTo>
                    <a:pt x="598" y="306"/>
                  </a:lnTo>
                  <a:lnTo>
                    <a:pt x="605" y="304"/>
                  </a:lnTo>
                  <a:lnTo>
                    <a:pt x="575" y="205"/>
                  </a:lnTo>
                  <a:lnTo>
                    <a:pt x="572" y="194"/>
                  </a:lnTo>
                  <a:lnTo>
                    <a:pt x="569" y="184"/>
                  </a:lnTo>
                  <a:lnTo>
                    <a:pt x="566" y="174"/>
                  </a:lnTo>
                  <a:lnTo>
                    <a:pt x="562" y="165"/>
                  </a:lnTo>
                  <a:lnTo>
                    <a:pt x="559" y="156"/>
                  </a:lnTo>
                  <a:lnTo>
                    <a:pt x="556" y="147"/>
                  </a:lnTo>
                  <a:lnTo>
                    <a:pt x="553" y="139"/>
                  </a:lnTo>
                  <a:lnTo>
                    <a:pt x="549" y="131"/>
                  </a:lnTo>
                  <a:lnTo>
                    <a:pt x="529" y="79"/>
                  </a:lnTo>
                  <a:lnTo>
                    <a:pt x="528" y="73"/>
                  </a:lnTo>
                  <a:lnTo>
                    <a:pt x="526" y="66"/>
                  </a:lnTo>
                  <a:lnTo>
                    <a:pt x="525" y="60"/>
                  </a:lnTo>
                  <a:lnTo>
                    <a:pt x="524" y="53"/>
                  </a:lnTo>
                  <a:lnTo>
                    <a:pt x="523" y="44"/>
                  </a:lnTo>
                  <a:lnTo>
                    <a:pt x="521" y="36"/>
                  </a:lnTo>
                  <a:lnTo>
                    <a:pt x="519" y="27"/>
                  </a:lnTo>
                  <a:lnTo>
                    <a:pt x="516" y="19"/>
                  </a:lnTo>
                  <a:lnTo>
                    <a:pt x="513" y="12"/>
                  </a:lnTo>
                  <a:lnTo>
                    <a:pt x="509" y="7"/>
                  </a:lnTo>
                  <a:lnTo>
                    <a:pt x="506" y="4"/>
                  </a:lnTo>
                  <a:lnTo>
                    <a:pt x="502" y="1"/>
                  </a:lnTo>
                  <a:lnTo>
                    <a:pt x="498" y="0"/>
                  </a:lnTo>
                  <a:lnTo>
                    <a:pt x="493" y="0"/>
                  </a:lnTo>
                  <a:lnTo>
                    <a:pt x="488" y="0"/>
                  </a:lnTo>
                  <a:lnTo>
                    <a:pt x="482" y="1"/>
                  </a:lnTo>
                  <a:lnTo>
                    <a:pt x="468" y="4"/>
                  </a:lnTo>
                  <a:lnTo>
                    <a:pt x="461" y="4"/>
                  </a:lnTo>
                  <a:lnTo>
                    <a:pt x="453" y="5"/>
                  </a:lnTo>
                  <a:lnTo>
                    <a:pt x="446" y="6"/>
                  </a:lnTo>
                  <a:lnTo>
                    <a:pt x="439" y="7"/>
                  </a:lnTo>
                  <a:lnTo>
                    <a:pt x="432" y="7"/>
                  </a:lnTo>
                  <a:lnTo>
                    <a:pt x="425" y="8"/>
                  </a:lnTo>
                  <a:lnTo>
                    <a:pt x="418" y="8"/>
                  </a:lnTo>
                  <a:lnTo>
                    <a:pt x="411" y="8"/>
                  </a:lnTo>
                  <a:lnTo>
                    <a:pt x="404" y="9"/>
                  </a:lnTo>
                  <a:lnTo>
                    <a:pt x="396" y="10"/>
                  </a:lnTo>
                  <a:lnTo>
                    <a:pt x="389" y="10"/>
                  </a:lnTo>
                  <a:lnTo>
                    <a:pt x="382" y="10"/>
                  </a:lnTo>
                  <a:lnTo>
                    <a:pt x="375" y="10"/>
                  </a:lnTo>
                  <a:lnTo>
                    <a:pt x="368" y="11"/>
                  </a:lnTo>
                  <a:lnTo>
                    <a:pt x="360" y="11"/>
                  </a:lnTo>
                  <a:lnTo>
                    <a:pt x="353" y="11"/>
                  </a:lnTo>
                  <a:lnTo>
                    <a:pt x="336" y="12"/>
                  </a:lnTo>
                  <a:lnTo>
                    <a:pt x="321" y="12"/>
                  </a:lnTo>
                  <a:lnTo>
                    <a:pt x="305" y="13"/>
                  </a:lnTo>
                  <a:lnTo>
                    <a:pt x="290" y="13"/>
                  </a:lnTo>
                  <a:lnTo>
                    <a:pt x="275" y="14"/>
                  </a:lnTo>
                  <a:lnTo>
                    <a:pt x="259" y="14"/>
                  </a:lnTo>
                  <a:lnTo>
                    <a:pt x="244" y="14"/>
                  </a:lnTo>
                  <a:lnTo>
                    <a:pt x="229" y="14"/>
                  </a:lnTo>
                  <a:lnTo>
                    <a:pt x="214" y="14"/>
                  </a:lnTo>
                  <a:lnTo>
                    <a:pt x="199" y="14"/>
                  </a:lnTo>
                  <a:lnTo>
                    <a:pt x="183" y="14"/>
                  </a:lnTo>
                  <a:lnTo>
                    <a:pt x="168" y="14"/>
                  </a:lnTo>
                  <a:lnTo>
                    <a:pt x="153" y="14"/>
                  </a:lnTo>
                  <a:lnTo>
                    <a:pt x="138" y="14"/>
                  </a:lnTo>
                  <a:lnTo>
                    <a:pt x="123" y="14"/>
                  </a:lnTo>
                  <a:lnTo>
                    <a:pt x="108" y="14"/>
                  </a:lnTo>
                  <a:lnTo>
                    <a:pt x="93" y="14"/>
                  </a:lnTo>
                  <a:lnTo>
                    <a:pt x="34" y="14"/>
                  </a:lnTo>
                  <a:lnTo>
                    <a:pt x="30" y="15"/>
                  </a:lnTo>
                  <a:lnTo>
                    <a:pt x="28" y="16"/>
                  </a:lnTo>
                  <a:lnTo>
                    <a:pt x="26" y="19"/>
                  </a:lnTo>
                  <a:lnTo>
                    <a:pt x="26" y="22"/>
                  </a:lnTo>
                  <a:lnTo>
                    <a:pt x="26" y="25"/>
                  </a:lnTo>
                  <a:lnTo>
                    <a:pt x="28" y="27"/>
                  </a:lnTo>
                  <a:lnTo>
                    <a:pt x="30" y="29"/>
                  </a:lnTo>
                  <a:lnTo>
                    <a:pt x="34" y="30"/>
                  </a:lnTo>
                  <a:lnTo>
                    <a:pt x="93" y="30"/>
                  </a:lnTo>
                  <a:lnTo>
                    <a:pt x="108" y="30"/>
                  </a:lnTo>
                  <a:lnTo>
                    <a:pt x="123" y="30"/>
                  </a:lnTo>
                  <a:lnTo>
                    <a:pt x="138" y="30"/>
                  </a:lnTo>
                  <a:lnTo>
                    <a:pt x="153" y="30"/>
                  </a:lnTo>
                  <a:lnTo>
                    <a:pt x="169" y="30"/>
                  </a:lnTo>
                  <a:lnTo>
                    <a:pt x="184" y="30"/>
                  </a:lnTo>
                  <a:lnTo>
                    <a:pt x="199" y="30"/>
                  </a:lnTo>
                  <a:lnTo>
                    <a:pt x="214" y="30"/>
                  </a:lnTo>
                  <a:lnTo>
                    <a:pt x="229" y="30"/>
                  </a:lnTo>
                  <a:lnTo>
                    <a:pt x="245" y="29"/>
                  </a:lnTo>
                  <a:lnTo>
                    <a:pt x="260" y="29"/>
                  </a:lnTo>
                  <a:lnTo>
                    <a:pt x="276" y="29"/>
                  </a:lnTo>
                  <a:lnTo>
                    <a:pt x="291" y="29"/>
                  </a:lnTo>
                  <a:lnTo>
                    <a:pt x="306" y="29"/>
                  </a:lnTo>
                  <a:lnTo>
                    <a:pt x="321" y="28"/>
                  </a:lnTo>
                  <a:lnTo>
                    <a:pt x="336" y="27"/>
                  </a:lnTo>
                  <a:lnTo>
                    <a:pt x="354" y="27"/>
                  </a:lnTo>
                  <a:lnTo>
                    <a:pt x="361" y="26"/>
                  </a:lnTo>
                  <a:lnTo>
                    <a:pt x="368" y="26"/>
                  </a:lnTo>
                  <a:lnTo>
                    <a:pt x="375" y="26"/>
                  </a:lnTo>
                  <a:lnTo>
                    <a:pt x="383" y="26"/>
                  </a:lnTo>
                  <a:lnTo>
                    <a:pt x="390" y="25"/>
                  </a:lnTo>
                  <a:lnTo>
                    <a:pt x="397" y="25"/>
                  </a:lnTo>
                  <a:lnTo>
                    <a:pt x="404" y="25"/>
                  </a:lnTo>
                  <a:lnTo>
                    <a:pt x="412" y="24"/>
                  </a:lnTo>
                  <a:lnTo>
                    <a:pt x="419" y="24"/>
                  </a:lnTo>
                  <a:lnTo>
                    <a:pt x="426" y="23"/>
                  </a:lnTo>
                  <a:lnTo>
                    <a:pt x="434" y="23"/>
                  </a:lnTo>
                  <a:lnTo>
                    <a:pt x="441" y="22"/>
                  </a:lnTo>
                  <a:lnTo>
                    <a:pt x="448" y="22"/>
                  </a:lnTo>
                  <a:lnTo>
                    <a:pt x="455" y="21"/>
                  </a:lnTo>
                  <a:lnTo>
                    <a:pt x="463" y="20"/>
                  </a:lnTo>
                  <a:lnTo>
                    <a:pt x="469" y="19"/>
                  </a:lnTo>
                  <a:lnTo>
                    <a:pt x="485" y="16"/>
                  </a:lnTo>
                  <a:lnTo>
                    <a:pt x="489" y="16"/>
                  </a:lnTo>
                  <a:lnTo>
                    <a:pt x="492" y="15"/>
                  </a:lnTo>
                  <a:lnTo>
                    <a:pt x="494" y="15"/>
                  </a:lnTo>
                  <a:lnTo>
                    <a:pt x="496" y="16"/>
                  </a:lnTo>
                  <a:lnTo>
                    <a:pt x="497" y="17"/>
                  </a:lnTo>
                  <a:lnTo>
                    <a:pt x="499" y="19"/>
                  </a:lnTo>
                  <a:lnTo>
                    <a:pt x="501" y="22"/>
                  </a:lnTo>
                  <a:lnTo>
                    <a:pt x="502" y="26"/>
                  </a:lnTo>
                  <a:lnTo>
                    <a:pt x="506" y="38"/>
                  </a:lnTo>
                  <a:lnTo>
                    <a:pt x="509" y="54"/>
                  </a:lnTo>
                  <a:lnTo>
                    <a:pt x="511" y="69"/>
                  </a:lnTo>
                  <a:lnTo>
                    <a:pt x="515" y="84"/>
                  </a:lnTo>
                  <a:lnTo>
                    <a:pt x="516" y="87"/>
                  </a:lnTo>
                  <a:lnTo>
                    <a:pt x="518" y="92"/>
                  </a:lnTo>
                  <a:lnTo>
                    <a:pt x="521" y="101"/>
                  </a:lnTo>
                  <a:lnTo>
                    <a:pt x="525" y="110"/>
                  </a:lnTo>
                  <a:lnTo>
                    <a:pt x="529" y="120"/>
                  </a:lnTo>
                  <a:lnTo>
                    <a:pt x="532" y="129"/>
                  </a:lnTo>
                  <a:lnTo>
                    <a:pt x="534" y="135"/>
                  </a:lnTo>
                  <a:lnTo>
                    <a:pt x="535" y="137"/>
                  </a:lnTo>
                  <a:lnTo>
                    <a:pt x="539" y="145"/>
                  </a:lnTo>
                  <a:lnTo>
                    <a:pt x="542" y="153"/>
                  </a:lnTo>
                  <a:lnTo>
                    <a:pt x="545" y="162"/>
                  </a:lnTo>
                  <a:lnTo>
                    <a:pt x="548" y="170"/>
                  </a:lnTo>
                  <a:lnTo>
                    <a:pt x="551" y="179"/>
                  </a:lnTo>
                  <a:lnTo>
                    <a:pt x="554" y="189"/>
                  </a:lnTo>
                  <a:lnTo>
                    <a:pt x="557" y="198"/>
                  </a:lnTo>
                  <a:lnTo>
                    <a:pt x="560" y="209"/>
                  </a:lnTo>
                  <a:lnTo>
                    <a:pt x="585" y="293"/>
                  </a:lnTo>
                  <a:lnTo>
                    <a:pt x="576" y="295"/>
                  </a:lnTo>
                  <a:lnTo>
                    <a:pt x="566" y="298"/>
                  </a:lnTo>
                  <a:lnTo>
                    <a:pt x="557" y="300"/>
                  </a:lnTo>
                  <a:lnTo>
                    <a:pt x="547" y="302"/>
                  </a:lnTo>
                  <a:lnTo>
                    <a:pt x="538" y="304"/>
                  </a:lnTo>
                  <a:lnTo>
                    <a:pt x="528" y="305"/>
                  </a:lnTo>
                  <a:lnTo>
                    <a:pt x="519" y="307"/>
                  </a:lnTo>
                  <a:lnTo>
                    <a:pt x="509" y="308"/>
                  </a:lnTo>
                  <a:lnTo>
                    <a:pt x="469" y="315"/>
                  </a:lnTo>
                  <a:lnTo>
                    <a:pt x="460" y="317"/>
                  </a:lnTo>
                  <a:lnTo>
                    <a:pt x="450" y="319"/>
                  </a:lnTo>
                  <a:lnTo>
                    <a:pt x="441" y="321"/>
                  </a:lnTo>
                  <a:lnTo>
                    <a:pt x="431" y="323"/>
                  </a:lnTo>
                  <a:lnTo>
                    <a:pt x="422" y="326"/>
                  </a:lnTo>
                  <a:lnTo>
                    <a:pt x="412" y="328"/>
                  </a:lnTo>
                  <a:lnTo>
                    <a:pt x="403" y="330"/>
                  </a:lnTo>
                  <a:lnTo>
                    <a:pt x="393" y="333"/>
                  </a:lnTo>
                  <a:lnTo>
                    <a:pt x="383" y="335"/>
                  </a:lnTo>
                  <a:lnTo>
                    <a:pt x="374" y="338"/>
                  </a:lnTo>
                  <a:lnTo>
                    <a:pt x="364" y="341"/>
                  </a:lnTo>
                  <a:lnTo>
                    <a:pt x="355" y="343"/>
                  </a:lnTo>
                  <a:lnTo>
                    <a:pt x="345" y="346"/>
                  </a:lnTo>
                  <a:lnTo>
                    <a:pt x="336" y="349"/>
                  </a:lnTo>
                  <a:lnTo>
                    <a:pt x="326" y="352"/>
                  </a:lnTo>
                  <a:lnTo>
                    <a:pt x="317" y="355"/>
                  </a:lnTo>
                  <a:lnTo>
                    <a:pt x="282" y="365"/>
                  </a:lnTo>
                  <a:lnTo>
                    <a:pt x="273" y="368"/>
                  </a:lnTo>
                  <a:lnTo>
                    <a:pt x="265" y="371"/>
                  </a:lnTo>
                  <a:lnTo>
                    <a:pt x="257" y="374"/>
                  </a:lnTo>
                  <a:lnTo>
                    <a:pt x="248" y="378"/>
                  </a:lnTo>
                  <a:lnTo>
                    <a:pt x="239" y="381"/>
                  </a:lnTo>
                  <a:lnTo>
                    <a:pt x="231" y="385"/>
                  </a:lnTo>
                  <a:lnTo>
                    <a:pt x="222" y="389"/>
                  </a:lnTo>
                  <a:lnTo>
                    <a:pt x="213" y="393"/>
                  </a:lnTo>
                  <a:lnTo>
                    <a:pt x="206" y="397"/>
                  </a:lnTo>
                  <a:lnTo>
                    <a:pt x="198" y="400"/>
                  </a:lnTo>
                  <a:lnTo>
                    <a:pt x="191" y="403"/>
                  </a:lnTo>
                  <a:lnTo>
                    <a:pt x="184" y="407"/>
                  </a:lnTo>
                  <a:lnTo>
                    <a:pt x="177" y="409"/>
                  </a:lnTo>
                  <a:lnTo>
                    <a:pt x="169" y="412"/>
                  </a:lnTo>
                  <a:lnTo>
                    <a:pt x="163" y="415"/>
                  </a:lnTo>
                  <a:lnTo>
                    <a:pt x="155" y="418"/>
                  </a:lnTo>
                  <a:lnTo>
                    <a:pt x="148" y="420"/>
                  </a:lnTo>
                  <a:lnTo>
                    <a:pt x="141" y="423"/>
                  </a:lnTo>
                  <a:lnTo>
                    <a:pt x="134" y="425"/>
                  </a:lnTo>
                  <a:lnTo>
                    <a:pt x="127" y="427"/>
                  </a:lnTo>
                  <a:lnTo>
                    <a:pt x="120" y="428"/>
                  </a:lnTo>
                  <a:lnTo>
                    <a:pt x="113" y="429"/>
                  </a:lnTo>
                  <a:lnTo>
                    <a:pt x="106" y="430"/>
                  </a:lnTo>
                  <a:lnTo>
                    <a:pt x="99" y="430"/>
                  </a:lnTo>
                  <a:lnTo>
                    <a:pt x="93" y="430"/>
                  </a:lnTo>
                  <a:lnTo>
                    <a:pt x="89" y="429"/>
                  </a:lnTo>
                  <a:lnTo>
                    <a:pt x="85" y="427"/>
                  </a:lnTo>
                  <a:lnTo>
                    <a:pt x="83" y="424"/>
                  </a:lnTo>
                  <a:lnTo>
                    <a:pt x="81" y="420"/>
                  </a:lnTo>
                  <a:lnTo>
                    <a:pt x="80" y="415"/>
                  </a:lnTo>
                  <a:lnTo>
                    <a:pt x="79" y="408"/>
                  </a:lnTo>
                  <a:lnTo>
                    <a:pt x="78" y="400"/>
                  </a:lnTo>
                  <a:lnTo>
                    <a:pt x="78" y="394"/>
                  </a:lnTo>
                  <a:lnTo>
                    <a:pt x="77" y="387"/>
                  </a:lnTo>
                  <a:lnTo>
                    <a:pt x="76" y="381"/>
                  </a:lnTo>
                  <a:lnTo>
                    <a:pt x="74" y="374"/>
                  </a:lnTo>
                  <a:lnTo>
                    <a:pt x="70" y="356"/>
                  </a:lnTo>
                  <a:lnTo>
                    <a:pt x="67" y="339"/>
                  </a:lnTo>
                  <a:lnTo>
                    <a:pt x="64" y="321"/>
                  </a:lnTo>
                  <a:lnTo>
                    <a:pt x="61" y="303"/>
                  </a:lnTo>
                  <a:lnTo>
                    <a:pt x="59" y="284"/>
                  </a:lnTo>
                  <a:lnTo>
                    <a:pt x="56" y="265"/>
                  </a:lnTo>
                  <a:lnTo>
                    <a:pt x="54" y="246"/>
                  </a:lnTo>
                  <a:lnTo>
                    <a:pt x="52" y="227"/>
                  </a:lnTo>
                  <a:lnTo>
                    <a:pt x="50" y="207"/>
                  </a:lnTo>
                  <a:lnTo>
                    <a:pt x="47" y="188"/>
                  </a:lnTo>
                  <a:lnTo>
                    <a:pt x="43" y="169"/>
                  </a:lnTo>
                  <a:lnTo>
                    <a:pt x="38" y="150"/>
                  </a:lnTo>
                  <a:lnTo>
                    <a:pt x="33" y="131"/>
                  </a:lnTo>
                  <a:lnTo>
                    <a:pt x="28" y="113"/>
                  </a:lnTo>
                  <a:lnTo>
                    <a:pt x="22" y="94"/>
                  </a:lnTo>
                  <a:lnTo>
                    <a:pt x="17" y="76"/>
                  </a:lnTo>
                  <a:lnTo>
                    <a:pt x="15" y="71"/>
                  </a:lnTo>
                  <a:lnTo>
                    <a:pt x="14" y="69"/>
                  </a:lnTo>
                  <a:lnTo>
                    <a:pt x="11" y="67"/>
                  </a:lnTo>
                  <a:lnTo>
                    <a:pt x="8" y="66"/>
                  </a:lnTo>
                  <a:lnTo>
                    <a:pt x="6" y="66"/>
                  </a:lnTo>
                  <a:lnTo>
                    <a:pt x="3" y="68"/>
                  </a:lnTo>
                  <a:lnTo>
                    <a:pt x="1" y="70"/>
                  </a:lnTo>
                  <a:lnTo>
                    <a:pt x="0" y="73"/>
                  </a:lnTo>
                  <a:lnTo>
                    <a:pt x="0" y="76"/>
                  </a:lnTo>
                  <a:lnTo>
                    <a:pt x="2" y="81"/>
                  </a:lnTo>
                  <a:lnTo>
                    <a:pt x="7" y="98"/>
                  </a:lnTo>
                  <a:lnTo>
                    <a:pt x="13" y="117"/>
                  </a:lnTo>
                  <a:lnTo>
                    <a:pt x="18" y="135"/>
                  </a:lnTo>
                  <a:lnTo>
                    <a:pt x="23" y="153"/>
                  </a:lnTo>
                  <a:lnTo>
                    <a:pt x="28" y="172"/>
                  </a:lnTo>
                  <a:lnTo>
                    <a:pt x="32" y="191"/>
                  </a:lnTo>
                  <a:lnTo>
                    <a:pt x="34" y="209"/>
                  </a:lnTo>
                  <a:lnTo>
                    <a:pt x="37" y="228"/>
                  </a:lnTo>
                  <a:lnTo>
                    <a:pt x="38" y="248"/>
                  </a:lnTo>
                  <a:lnTo>
                    <a:pt x="41" y="268"/>
                  </a:lnTo>
                  <a:lnTo>
                    <a:pt x="43" y="287"/>
                  </a:lnTo>
                  <a:lnTo>
                    <a:pt x="45" y="305"/>
                  </a:lnTo>
                  <a:lnTo>
                    <a:pt x="48" y="324"/>
                  </a:lnTo>
                  <a:lnTo>
                    <a:pt x="52" y="342"/>
                  </a:lnTo>
                  <a:lnTo>
                    <a:pt x="55" y="360"/>
                  </a:lnTo>
                  <a:lnTo>
                    <a:pt x="59" y="378"/>
                  </a:lnTo>
                  <a:lnTo>
                    <a:pt x="60" y="383"/>
                  </a:lnTo>
                  <a:lnTo>
                    <a:pt x="62" y="390"/>
                  </a:lnTo>
                  <a:lnTo>
                    <a:pt x="62" y="396"/>
                  </a:lnTo>
                  <a:lnTo>
                    <a:pt x="63" y="402"/>
                  </a:lnTo>
                  <a:lnTo>
                    <a:pt x="64" y="410"/>
                  </a:lnTo>
                  <a:lnTo>
                    <a:pt x="65" y="418"/>
                  </a:lnTo>
                  <a:lnTo>
                    <a:pt x="67" y="425"/>
                  </a:lnTo>
                  <a:lnTo>
                    <a:pt x="70" y="432"/>
                  </a:lnTo>
                  <a:lnTo>
                    <a:pt x="74" y="438"/>
                  </a:lnTo>
                  <a:lnTo>
                    <a:pt x="81" y="442"/>
                  </a:lnTo>
                  <a:lnTo>
                    <a:pt x="89" y="445"/>
                  </a:lnTo>
                  <a:lnTo>
                    <a:pt x="100" y="446"/>
                  </a:lnTo>
                  <a:lnTo>
                    <a:pt x="107" y="445"/>
                  </a:lnTo>
                  <a:lnTo>
                    <a:pt x="115" y="445"/>
                  </a:lnTo>
                  <a:lnTo>
                    <a:pt x="122" y="444"/>
                  </a:lnTo>
                  <a:lnTo>
                    <a:pt x="129" y="442"/>
                  </a:lnTo>
                  <a:lnTo>
                    <a:pt x="137" y="440"/>
                  </a:lnTo>
                  <a:lnTo>
                    <a:pt x="144" y="438"/>
                  </a:lnTo>
                  <a:lnTo>
                    <a:pt x="152" y="436"/>
                  </a:lnTo>
                  <a:lnTo>
                    <a:pt x="160" y="433"/>
                  </a:lnTo>
                  <a:lnTo>
                    <a:pt x="167" y="430"/>
                  </a:lnTo>
                  <a:lnTo>
                    <a:pt x="175" y="427"/>
                  </a:lnTo>
                  <a:lnTo>
                    <a:pt x="182" y="425"/>
                  </a:lnTo>
                  <a:lnTo>
                    <a:pt x="190" y="421"/>
                  </a:lnTo>
                  <a:lnTo>
                    <a:pt x="197" y="418"/>
                  </a:lnTo>
                  <a:lnTo>
                    <a:pt x="204" y="415"/>
                  </a:lnTo>
                  <a:lnTo>
                    <a:pt x="212" y="411"/>
                  </a:lnTo>
                  <a:lnTo>
                    <a:pt x="219" y="408"/>
                  </a:lnTo>
                  <a:lnTo>
                    <a:pt x="222" y="407"/>
                  </a:lnTo>
                  <a:lnTo>
                    <a:pt x="224" y="405"/>
                  </a:lnTo>
                  <a:lnTo>
                    <a:pt x="227" y="404"/>
                  </a:lnTo>
                  <a:lnTo>
                    <a:pt x="229" y="403"/>
                  </a:lnTo>
                  <a:lnTo>
                    <a:pt x="228" y="411"/>
                  </a:lnTo>
                  <a:lnTo>
                    <a:pt x="227" y="419"/>
                  </a:lnTo>
                  <a:lnTo>
                    <a:pt x="224" y="427"/>
                  </a:lnTo>
                  <a:lnTo>
                    <a:pt x="221" y="434"/>
                  </a:lnTo>
                  <a:lnTo>
                    <a:pt x="217" y="441"/>
                  </a:lnTo>
                  <a:lnTo>
                    <a:pt x="213" y="448"/>
                  </a:lnTo>
                  <a:lnTo>
                    <a:pt x="209" y="454"/>
                  </a:lnTo>
                  <a:lnTo>
                    <a:pt x="204" y="461"/>
                  </a:lnTo>
                  <a:lnTo>
                    <a:pt x="201" y="466"/>
                  </a:lnTo>
                  <a:lnTo>
                    <a:pt x="198" y="470"/>
                  </a:lnTo>
                  <a:lnTo>
                    <a:pt x="194" y="475"/>
                  </a:lnTo>
                  <a:lnTo>
                    <a:pt x="191" y="479"/>
                  </a:lnTo>
                  <a:lnTo>
                    <a:pt x="188" y="485"/>
                  </a:lnTo>
                  <a:lnTo>
                    <a:pt x="185" y="490"/>
                  </a:lnTo>
                  <a:lnTo>
                    <a:pt x="182" y="496"/>
                  </a:lnTo>
                  <a:lnTo>
                    <a:pt x="179" y="501"/>
                  </a:lnTo>
                  <a:lnTo>
                    <a:pt x="173" y="514"/>
                  </a:lnTo>
                  <a:lnTo>
                    <a:pt x="187" y="512"/>
                  </a:lnTo>
                  <a:lnTo>
                    <a:pt x="197" y="511"/>
                  </a:lnTo>
                  <a:lnTo>
                    <a:pt x="207" y="511"/>
                  </a:lnTo>
                  <a:lnTo>
                    <a:pt x="217" y="510"/>
                  </a:lnTo>
                  <a:lnTo>
                    <a:pt x="227" y="510"/>
                  </a:lnTo>
                  <a:lnTo>
                    <a:pt x="237" y="510"/>
                  </a:lnTo>
                  <a:lnTo>
                    <a:pt x="247" y="510"/>
                  </a:lnTo>
                  <a:lnTo>
                    <a:pt x="257" y="510"/>
                  </a:lnTo>
                  <a:lnTo>
                    <a:pt x="267" y="510"/>
                  </a:lnTo>
                  <a:lnTo>
                    <a:pt x="289" y="510"/>
                  </a:lnTo>
                  <a:lnTo>
                    <a:pt x="293" y="510"/>
                  </a:lnTo>
                  <a:lnTo>
                    <a:pt x="295" y="508"/>
                  </a:lnTo>
                  <a:lnTo>
                    <a:pt x="297" y="506"/>
                  </a:lnTo>
                  <a:lnTo>
                    <a:pt x="298" y="502"/>
                  </a:lnTo>
                  <a:lnTo>
                    <a:pt x="297" y="499"/>
                  </a:lnTo>
                  <a:lnTo>
                    <a:pt x="295" y="497"/>
                  </a:lnTo>
                  <a:lnTo>
                    <a:pt x="293" y="495"/>
                  </a:lnTo>
                  <a:lnTo>
                    <a:pt x="289" y="495"/>
                  </a:lnTo>
                  <a:lnTo>
                    <a:pt x="267" y="494"/>
                  </a:lnTo>
                  <a:lnTo>
                    <a:pt x="259" y="494"/>
                  </a:lnTo>
                  <a:lnTo>
                    <a:pt x="250" y="494"/>
                  </a:lnTo>
                  <a:lnTo>
                    <a:pt x="242" y="494"/>
                  </a:lnTo>
                  <a:lnTo>
                    <a:pt x="233" y="494"/>
                  </a:lnTo>
                  <a:lnTo>
                    <a:pt x="225" y="495"/>
                  </a:lnTo>
                  <a:lnTo>
                    <a:pt x="217" y="495"/>
                  </a:lnTo>
                  <a:lnTo>
                    <a:pt x="209" y="495"/>
                  </a:lnTo>
                  <a:lnTo>
                    <a:pt x="200" y="496"/>
                  </a:lnTo>
                  <a:lnTo>
                    <a:pt x="204" y="489"/>
                  </a:lnTo>
                  <a:lnTo>
                    <a:pt x="209" y="482"/>
                  </a:lnTo>
                  <a:lnTo>
                    <a:pt x="213" y="477"/>
                  </a:lnTo>
                  <a:lnTo>
                    <a:pt x="217" y="470"/>
                  </a:lnTo>
                  <a:lnTo>
                    <a:pt x="222" y="463"/>
                  </a:lnTo>
                  <a:lnTo>
                    <a:pt x="227" y="455"/>
                  </a:lnTo>
                  <a:lnTo>
                    <a:pt x="232" y="447"/>
                  </a:lnTo>
                  <a:lnTo>
                    <a:pt x="236" y="438"/>
                  </a:lnTo>
                  <a:lnTo>
                    <a:pt x="240" y="430"/>
                  </a:lnTo>
                  <a:lnTo>
                    <a:pt x="243" y="420"/>
                  </a:lnTo>
                  <a:lnTo>
                    <a:pt x="245" y="410"/>
                  </a:lnTo>
                  <a:lnTo>
                    <a:pt x="246" y="398"/>
                  </a:lnTo>
                  <a:lnTo>
                    <a:pt x="246" y="397"/>
                  </a:lnTo>
                  <a:lnTo>
                    <a:pt x="245" y="396"/>
                  </a:lnTo>
                  <a:lnTo>
                    <a:pt x="250" y="394"/>
                  </a:lnTo>
                  <a:lnTo>
                    <a:pt x="256" y="392"/>
                  </a:lnTo>
                  <a:lnTo>
                    <a:pt x="261" y="389"/>
                  </a:lnTo>
                  <a:lnTo>
                    <a:pt x="266" y="387"/>
                  </a:lnTo>
                  <a:lnTo>
                    <a:pt x="272" y="385"/>
                  </a:lnTo>
                  <a:lnTo>
                    <a:pt x="277" y="383"/>
                  </a:lnTo>
                  <a:lnTo>
                    <a:pt x="281" y="382"/>
                  </a:lnTo>
                  <a:lnTo>
                    <a:pt x="287" y="380"/>
                  </a:lnTo>
                  <a:lnTo>
                    <a:pt x="288" y="379"/>
                  </a:lnTo>
                  <a:lnTo>
                    <a:pt x="293" y="378"/>
                  </a:lnTo>
                  <a:lnTo>
                    <a:pt x="301" y="376"/>
                  </a:lnTo>
                  <a:lnTo>
                    <a:pt x="310" y="373"/>
                  </a:lnTo>
                  <a:lnTo>
                    <a:pt x="320" y="370"/>
                  </a:lnTo>
                  <a:lnTo>
                    <a:pt x="330" y="367"/>
                  </a:lnTo>
                  <a:lnTo>
                    <a:pt x="339" y="365"/>
                  </a:lnTo>
                  <a:lnTo>
                    <a:pt x="347" y="363"/>
                  </a:lnTo>
                  <a:lnTo>
                    <a:pt x="347" y="364"/>
                  </a:lnTo>
                  <a:lnTo>
                    <a:pt x="348" y="365"/>
                  </a:lnTo>
                  <a:lnTo>
                    <a:pt x="348" y="367"/>
                  </a:lnTo>
                  <a:lnTo>
                    <a:pt x="356" y="377"/>
                  </a:lnTo>
                  <a:lnTo>
                    <a:pt x="362" y="386"/>
                  </a:lnTo>
                  <a:lnTo>
                    <a:pt x="368" y="396"/>
                  </a:lnTo>
                  <a:lnTo>
                    <a:pt x="374" y="404"/>
                  </a:lnTo>
                  <a:lnTo>
                    <a:pt x="378" y="412"/>
                  </a:lnTo>
                  <a:lnTo>
                    <a:pt x="383" y="421"/>
                  </a:lnTo>
                  <a:lnTo>
                    <a:pt x="387" y="430"/>
                  </a:lnTo>
                  <a:lnTo>
                    <a:pt x="392" y="438"/>
                  </a:lnTo>
                  <a:lnTo>
                    <a:pt x="420" y="490"/>
                  </a:lnTo>
                  <a:lnTo>
                    <a:pt x="427" y="484"/>
                  </a:lnTo>
                  <a:lnTo>
                    <a:pt x="436" y="476"/>
                  </a:lnTo>
                  <a:lnTo>
                    <a:pt x="446" y="468"/>
                  </a:lnTo>
                  <a:lnTo>
                    <a:pt x="456" y="462"/>
                  </a:lnTo>
                  <a:lnTo>
                    <a:pt x="466" y="455"/>
                  </a:lnTo>
                  <a:lnTo>
                    <a:pt x="477" y="449"/>
                  </a:lnTo>
                  <a:lnTo>
                    <a:pt x="488" y="443"/>
                  </a:lnTo>
                  <a:lnTo>
                    <a:pt x="499" y="437"/>
                  </a:lnTo>
                  <a:lnTo>
                    <a:pt x="510" y="431"/>
                  </a:lnTo>
                  <a:lnTo>
                    <a:pt x="511" y="431"/>
                  </a:lnTo>
                  <a:lnTo>
                    <a:pt x="513" y="429"/>
                  </a:lnTo>
                  <a:lnTo>
                    <a:pt x="514" y="426"/>
                  </a:lnTo>
                  <a:lnTo>
                    <a:pt x="515" y="423"/>
                  </a:lnTo>
                  <a:lnTo>
                    <a:pt x="514" y="420"/>
                  </a:lnTo>
                  <a:lnTo>
                    <a:pt x="512" y="418"/>
                  </a:lnTo>
                  <a:lnTo>
                    <a:pt x="510" y="417"/>
                  </a:lnTo>
                  <a:lnTo>
                    <a:pt x="506" y="416"/>
                  </a:lnTo>
                  <a:lnTo>
                    <a:pt x="504" y="417"/>
                  </a:lnTo>
                  <a:lnTo>
                    <a:pt x="503" y="418"/>
                  </a:lnTo>
                  <a:lnTo>
                    <a:pt x="493" y="423"/>
                  </a:lnTo>
                  <a:lnTo>
                    <a:pt x="483" y="428"/>
                  </a:lnTo>
                  <a:lnTo>
                    <a:pt x="472" y="434"/>
                  </a:lnTo>
                  <a:lnTo>
                    <a:pt x="462" y="440"/>
                  </a:lnTo>
                  <a:lnTo>
                    <a:pt x="452" y="446"/>
                  </a:lnTo>
                  <a:lnTo>
                    <a:pt x="442" y="452"/>
                  </a:lnTo>
                  <a:lnTo>
                    <a:pt x="433" y="459"/>
                  </a:lnTo>
                  <a:lnTo>
                    <a:pt x="424" y="466"/>
                  </a:lnTo>
                  <a:lnTo>
                    <a:pt x="422" y="462"/>
                  </a:lnTo>
                  <a:lnTo>
                    <a:pt x="419" y="456"/>
                  </a:lnTo>
                  <a:lnTo>
                    <a:pt x="416" y="451"/>
                  </a:lnTo>
                  <a:lnTo>
                    <a:pt x="413" y="445"/>
                  </a:lnTo>
                  <a:lnTo>
                    <a:pt x="410" y="440"/>
                  </a:lnTo>
                  <a:lnTo>
                    <a:pt x="408" y="436"/>
                  </a:lnTo>
                  <a:lnTo>
                    <a:pt x="406" y="433"/>
                  </a:lnTo>
                  <a:lnTo>
                    <a:pt x="405" y="431"/>
                  </a:lnTo>
                  <a:lnTo>
                    <a:pt x="401" y="423"/>
                  </a:lnTo>
                  <a:lnTo>
                    <a:pt x="397" y="414"/>
                  </a:lnTo>
                  <a:lnTo>
                    <a:pt x="392" y="405"/>
                  </a:lnTo>
                  <a:lnTo>
                    <a:pt x="387" y="397"/>
                  </a:lnTo>
                  <a:lnTo>
                    <a:pt x="382" y="388"/>
                  </a:lnTo>
                  <a:lnTo>
                    <a:pt x="376" y="379"/>
                  </a:lnTo>
                  <a:lnTo>
                    <a:pt x="369" y="368"/>
                  </a:lnTo>
                  <a:lnTo>
                    <a:pt x="362" y="358"/>
                  </a:lnTo>
                  <a:lnTo>
                    <a:pt x="368" y="356"/>
                  </a:lnTo>
                  <a:lnTo>
                    <a:pt x="375" y="354"/>
                  </a:lnTo>
                  <a:lnTo>
                    <a:pt x="382" y="352"/>
                  </a:lnTo>
                  <a:lnTo>
                    <a:pt x="389" y="350"/>
                  </a:lnTo>
                  <a:lnTo>
                    <a:pt x="396" y="348"/>
                  </a:lnTo>
                  <a:lnTo>
                    <a:pt x="403" y="346"/>
                  </a:lnTo>
                  <a:lnTo>
                    <a:pt x="410" y="345"/>
                  </a:lnTo>
                  <a:lnTo>
                    <a:pt x="417" y="343"/>
                  </a:lnTo>
                  <a:lnTo>
                    <a:pt x="424" y="341"/>
                  </a:lnTo>
                  <a:lnTo>
                    <a:pt x="431" y="339"/>
                  </a:lnTo>
                  <a:lnTo>
                    <a:pt x="438" y="338"/>
                  </a:lnTo>
                  <a:lnTo>
                    <a:pt x="445" y="336"/>
                  </a:lnTo>
                  <a:lnTo>
                    <a:pt x="452" y="334"/>
                  </a:lnTo>
                  <a:lnTo>
                    <a:pt x="459" y="333"/>
                  </a:lnTo>
                  <a:lnTo>
                    <a:pt x="465" y="331"/>
                  </a:lnTo>
                  <a:lnTo>
                    <a:pt x="472" y="330"/>
                  </a:lnTo>
                  <a:lnTo>
                    <a:pt x="512" y="324"/>
                  </a:lnTo>
                  <a:close/>
                </a:path>
              </a:pathLst>
            </a:custGeom>
            <a:solidFill>
              <a:srgbClr val="000000"/>
            </a:solidFill>
            <a:ln w="9525">
              <a:noFill/>
              <a:round/>
              <a:headEnd/>
              <a:tailEnd/>
            </a:ln>
          </p:spPr>
          <p:txBody>
            <a:bodyPr/>
            <a:lstStyle/>
            <a:p>
              <a:pPr eaLnBrk="0" hangingPunct="0"/>
              <a:endParaRPr lang="de-DE"/>
            </a:p>
          </p:txBody>
        </p:sp>
        <p:sp>
          <p:nvSpPr>
            <p:cNvPr id="7194" name="Freeform 77"/>
            <p:cNvSpPr>
              <a:spLocks/>
            </p:cNvSpPr>
            <p:nvPr/>
          </p:nvSpPr>
          <p:spPr bwMode="auto">
            <a:xfrm>
              <a:off x="2726576" y="1741622"/>
              <a:ext cx="425795" cy="427026"/>
            </a:xfrm>
            <a:custGeom>
              <a:avLst/>
              <a:gdLst>
                <a:gd name="T0" fmla="*/ 322 w 346"/>
                <a:gd name="T1" fmla="*/ 24 h 347"/>
                <a:gd name="T2" fmla="*/ 313 w 346"/>
                <a:gd name="T3" fmla="*/ 59 h 347"/>
                <a:gd name="T4" fmla="*/ 301 w 346"/>
                <a:gd name="T5" fmla="*/ 86 h 347"/>
                <a:gd name="T6" fmla="*/ 292 w 346"/>
                <a:gd name="T7" fmla="*/ 80 h 347"/>
                <a:gd name="T8" fmla="*/ 284 w 346"/>
                <a:gd name="T9" fmla="*/ 72 h 347"/>
                <a:gd name="T10" fmla="*/ 260 w 346"/>
                <a:gd name="T11" fmla="*/ 49 h 347"/>
                <a:gd name="T12" fmla="*/ 251 w 346"/>
                <a:gd name="T13" fmla="*/ 60 h 347"/>
                <a:gd name="T14" fmla="*/ 245 w 346"/>
                <a:gd name="T15" fmla="*/ 64 h 347"/>
                <a:gd name="T16" fmla="*/ 242 w 346"/>
                <a:gd name="T17" fmla="*/ 58 h 347"/>
                <a:gd name="T18" fmla="*/ 224 w 346"/>
                <a:gd name="T19" fmla="*/ 66 h 347"/>
                <a:gd name="T20" fmla="*/ 221 w 346"/>
                <a:gd name="T21" fmla="*/ 97 h 347"/>
                <a:gd name="T22" fmla="*/ 215 w 346"/>
                <a:gd name="T23" fmla="*/ 150 h 347"/>
                <a:gd name="T24" fmla="*/ 207 w 346"/>
                <a:gd name="T25" fmla="*/ 181 h 347"/>
                <a:gd name="T26" fmla="*/ 198 w 346"/>
                <a:gd name="T27" fmla="*/ 176 h 347"/>
                <a:gd name="T28" fmla="*/ 181 w 346"/>
                <a:gd name="T29" fmla="*/ 165 h 347"/>
                <a:gd name="T30" fmla="*/ 165 w 346"/>
                <a:gd name="T31" fmla="*/ 153 h 347"/>
                <a:gd name="T32" fmla="*/ 148 w 346"/>
                <a:gd name="T33" fmla="*/ 137 h 347"/>
                <a:gd name="T34" fmla="*/ 119 w 346"/>
                <a:gd name="T35" fmla="*/ 188 h 347"/>
                <a:gd name="T36" fmla="*/ 99 w 346"/>
                <a:gd name="T37" fmla="*/ 218 h 347"/>
                <a:gd name="T38" fmla="*/ 76 w 346"/>
                <a:gd name="T39" fmla="*/ 233 h 347"/>
                <a:gd name="T40" fmla="*/ 67 w 346"/>
                <a:gd name="T41" fmla="*/ 232 h 347"/>
                <a:gd name="T42" fmla="*/ 58 w 346"/>
                <a:gd name="T43" fmla="*/ 227 h 347"/>
                <a:gd name="T44" fmla="*/ 45 w 346"/>
                <a:gd name="T45" fmla="*/ 212 h 347"/>
                <a:gd name="T46" fmla="*/ 30 w 346"/>
                <a:gd name="T47" fmla="*/ 249 h 347"/>
                <a:gd name="T48" fmla="*/ 21 w 346"/>
                <a:gd name="T49" fmla="*/ 284 h 347"/>
                <a:gd name="T50" fmla="*/ 14 w 346"/>
                <a:gd name="T51" fmla="*/ 308 h 347"/>
                <a:gd name="T52" fmla="*/ 5 w 346"/>
                <a:gd name="T53" fmla="*/ 329 h 347"/>
                <a:gd name="T54" fmla="*/ 0 w 346"/>
                <a:gd name="T55" fmla="*/ 341 h 347"/>
                <a:gd name="T56" fmla="*/ 6 w 346"/>
                <a:gd name="T57" fmla="*/ 347 h 347"/>
                <a:gd name="T58" fmla="*/ 14 w 346"/>
                <a:gd name="T59" fmla="*/ 344 h 347"/>
                <a:gd name="T60" fmla="*/ 26 w 346"/>
                <a:gd name="T61" fmla="*/ 322 h 347"/>
                <a:gd name="T62" fmla="*/ 33 w 346"/>
                <a:gd name="T63" fmla="*/ 297 h 347"/>
                <a:gd name="T64" fmla="*/ 40 w 346"/>
                <a:gd name="T65" fmla="*/ 269 h 347"/>
                <a:gd name="T66" fmla="*/ 49 w 346"/>
                <a:gd name="T67" fmla="*/ 239 h 347"/>
                <a:gd name="T68" fmla="*/ 60 w 346"/>
                <a:gd name="T69" fmla="*/ 246 h 347"/>
                <a:gd name="T70" fmla="*/ 70 w 346"/>
                <a:gd name="T71" fmla="*/ 249 h 347"/>
                <a:gd name="T72" fmla="*/ 88 w 346"/>
                <a:gd name="T73" fmla="*/ 246 h 347"/>
                <a:gd name="T74" fmla="*/ 116 w 346"/>
                <a:gd name="T75" fmla="*/ 221 h 347"/>
                <a:gd name="T76" fmla="*/ 138 w 346"/>
                <a:gd name="T77" fmla="*/ 186 h 347"/>
                <a:gd name="T78" fmla="*/ 147 w 346"/>
                <a:gd name="T79" fmla="*/ 170 h 347"/>
                <a:gd name="T80" fmla="*/ 157 w 346"/>
                <a:gd name="T81" fmla="*/ 165 h 347"/>
                <a:gd name="T82" fmla="*/ 170 w 346"/>
                <a:gd name="T83" fmla="*/ 176 h 347"/>
                <a:gd name="T84" fmla="*/ 185 w 346"/>
                <a:gd name="T85" fmla="*/ 185 h 347"/>
                <a:gd name="T86" fmla="*/ 227 w 346"/>
                <a:gd name="T87" fmla="*/ 196 h 347"/>
                <a:gd name="T88" fmla="*/ 232 w 346"/>
                <a:gd name="T89" fmla="*/ 137 h 347"/>
                <a:gd name="T90" fmla="*/ 236 w 346"/>
                <a:gd name="T91" fmla="*/ 104 h 347"/>
                <a:gd name="T92" fmla="*/ 238 w 346"/>
                <a:gd name="T93" fmla="*/ 83 h 347"/>
                <a:gd name="T94" fmla="*/ 241 w 346"/>
                <a:gd name="T95" fmla="*/ 88 h 347"/>
                <a:gd name="T96" fmla="*/ 256 w 346"/>
                <a:gd name="T97" fmla="*/ 81 h 347"/>
                <a:gd name="T98" fmla="*/ 262 w 346"/>
                <a:gd name="T99" fmla="*/ 71 h 347"/>
                <a:gd name="T100" fmla="*/ 267 w 346"/>
                <a:gd name="T101" fmla="*/ 77 h 347"/>
                <a:gd name="T102" fmla="*/ 274 w 346"/>
                <a:gd name="T103" fmla="*/ 84 h 347"/>
                <a:gd name="T104" fmla="*/ 285 w 346"/>
                <a:gd name="T105" fmla="*/ 94 h 347"/>
                <a:gd name="T106" fmla="*/ 299 w 346"/>
                <a:gd name="T107" fmla="*/ 103 h 347"/>
                <a:gd name="T108" fmla="*/ 313 w 346"/>
                <a:gd name="T109" fmla="*/ 97 h 347"/>
                <a:gd name="T110" fmla="*/ 324 w 346"/>
                <a:gd name="T111" fmla="*/ 79 h 347"/>
                <a:gd name="T112" fmla="*/ 330 w 346"/>
                <a:gd name="T113" fmla="*/ 58 h 347"/>
                <a:gd name="T114" fmla="*/ 337 w 346"/>
                <a:gd name="T115" fmla="*/ 30 h 347"/>
                <a:gd name="T116" fmla="*/ 346 w 346"/>
                <a:gd name="T117" fmla="*/ 9 h 347"/>
                <a:gd name="T118" fmla="*/ 343 w 346"/>
                <a:gd name="T119" fmla="*/ 1 h 347"/>
                <a:gd name="T120" fmla="*/ 335 w 346"/>
                <a:gd name="T121" fmla="*/ 0 h 34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46"/>
                <a:gd name="T184" fmla="*/ 0 h 347"/>
                <a:gd name="T185" fmla="*/ 346 w 346"/>
                <a:gd name="T186" fmla="*/ 347 h 34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46" h="347">
                  <a:moveTo>
                    <a:pt x="332" y="3"/>
                  </a:moveTo>
                  <a:lnTo>
                    <a:pt x="327" y="13"/>
                  </a:lnTo>
                  <a:lnTo>
                    <a:pt x="322" y="24"/>
                  </a:lnTo>
                  <a:lnTo>
                    <a:pt x="319" y="36"/>
                  </a:lnTo>
                  <a:lnTo>
                    <a:pt x="316" y="47"/>
                  </a:lnTo>
                  <a:lnTo>
                    <a:pt x="313" y="59"/>
                  </a:lnTo>
                  <a:lnTo>
                    <a:pt x="311" y="69"/>
                  </a:lnTo>
                  <a:lnTo>
                    <a:pt x="307" y="78"/>
                  </a:lnTo>
                  <a:lnTo>
                    <a:pt x="301" y="86"/>
                  </a:lnTo>
                  <a:lnTo>
                    <a:pt x="298" y="84"/>
                  </a:lnTo>
                  <a:lnTo>
                    <a:pt x="295" y="82"/>
                  </a:lnTo>
                  <a:lnTo>
                    <a:pt x="292" y="80"/>
                  </a:lnTo>
                  <a:lnTo>
                    <a:pt x="289" y="77"/>
                  </a:lnTo>
                  <a:lnTo>
                    <a:pt x="287" y="75"/>
                  </a:lnTo>
                  <a:lnTo>
                    <a:pt x="284" y="72"/>
                  </a:lnTo>
                  <a:lnTo>
                    <a:pt x="282" y="70"/>
                  </a:lnTo>
                  <a:lnTo>
                    <a:pt x="279" y="67"/>
                  </a:lnTo>
                  <a:lnTo>
                    <a:pt x="260" y="49"/>
                  </a:lnTo>
                  <a:lnTo>
                    <a:pt x="255" y="54"/>
                  </a:lnTo>
                  <a:lnTo>
                    <a:pt x="253" y="57"/>
                  </a:lnTo>
                  <a:lnTo>
                    <a:pt x="251" y="60"/>
                  </a:lnTo>
                  <a:lnTo>
                    <a:pt x="248" y="63"/>
                  </a:lnTo>
                  <a:lnTo>
                    <a:pt x="246" y="66"/>
                  </a:lnTo>
                  <a:lnTo>
                    <a:pt x="245" y="64"/>
                  </a:lnTo>
                  <a:lnTo>
                    <a:pt x="244" y="62"/>
                  </a:lnTo>
                  <a:lnTo>
                    <a:pt x="243" y="60"/>
                  </a:lnTo>
                  <a:lnTo>
                    <a:pt x="242" y="58"/>
                  </a:lnTo>
                  <a:lnTo>
                    <a:pt x="237" y="40"/>
                  </a:lnTo>
                  <a:lnTo>
                    <a:pt x="228" y="56"/>
                  </a:lnTo>
                  <a:lnTo>
                    <a:pt x="224" y="66"/>
                  </a:lnTo>
                  <a:lnTo>
                    <a:pt x="222" y="75"/>
                  </a:lnTo>
                  <a:lnTo>
                    <a:pt x="221" y="86"/>
                  </a:lnTo>
                  <a:lnTo>
                    <a:pt x="221" y="97"/>
                  </a:lnTo>
                  <a:lnTo>
                    <a:pt x="219" y="115"/>
                  </a:lnTo>
                  <a:lnTo>
                    <a:pt x="217" y="133"/>
                  </a:lnTo>
                  <a:lnTo>
                    <a:pt x="215" y="150"/>
                  </a:lnTo>
                  <a:lnTo>
                    <a:pt x="213" y="167"/>
                  </a:lnTo>
                  <a:lnTo>
                    <a:pt x="212" y="184"/>
                  </a:lnTo>
                  <a:lnTo>
                    <a:pt x="207" y="181"/>
                  </a:lnTo>
                  <a:lnTo>
                    <a:pt x="203" y="178"/>
                  </a:lnTo>
                  <a:lnTo>
                    <a:pt x="199" y="176"/>
                  </a:lnTo>
                  <a:lnTo>
                    <a:pt x="198" y="176"/>
                  </a:lnTo>
                  <a:lnTo>
                    <a:pt x="192" y="172"/>
                  </a:lnTo>
                  <a:lnTo>
                    <a:pt x="187" y="168"/>
                  </a:lnTo>
                  <a:lnTo>
                    <a:pt x="181" y="165"/>
                  </a:lnTo>
                  <a:lnTo>
                    <a:pt x="175" y="161"/>
                  </a:lnTo>
                  <a:lnTo>
                    <a:pt x="170" y="157"/>
                  </a:lnTo>
                  <a:lnTo>
                    <a:pt x="165" y="153"/>
                  </a:lnTo>
                  <a:lnTo>
                    <a:pt x="159" y="149"/>
                  </a:lnTo>
                  <a:lnTo>
                    <a:pt x="155" y="145"/>
                  </a:lnTo>
                  <a:lnTo>
                    <a:pt x="148" y="137"/>
                  </a:lnTo>
                  <a:lnTo>
                    <a:pt x="131" y="167"/>
                  </a:lnTo>
                  <a:lnTo>
                    <a:pt x="125" y="177"/>
                  </a:lnTo>
                  <a:lnTo>
                    <a:pt x="119" y="188"/>
                  </a:lnTo>
                  <a:lnTo>
                    <a:pt x="113" y="199"/>
                  </a:lnTo>
                  <a:lnTo>
                    <a:pt x="106" y="209"/>
                  </a:lnTo>
                  <a:lnTo>
                    <a:pt x="99" y="218"/>
                  </a:lnTo>
                  <a:lnTo>
                    <a:pt x="91" y="225"/>
                  </a:lnTo>
                  <a:lnTo>
                    <a:pt x="83" y="231"/>
                  </a:lnTo>
                  <a:lnTo>
                    <a:pt x="76" y="233"/>
                  </a:lnTo>
                  <a:lnTo>
                    <a:pt x="73" y="233"/>
                  </a:lnTo>
                  <a:lnTo>
                    <a:pt x="70" y="233"/>
                  </a:lnTo>
                  <a:lnTo>
                    <a:pt x="67" y="232"/>
                  </a:lnTo>
                  <a:lnTo>
                    <a:pt x="64" y="231"/>
                  </a:lnTo>
                  <a:lnTo>
                    <a:pt x="61" y="229"/>
                  </a:lnTo>
                  <a:lnTo>
                    <a:pt x="58" y="227"/>
                  </a:lnTo>
                  <a:lnTo>
                    <a:pt x="55" y="224"/>
                  </a:lnTo>
                  <a:lnTo>
                    <a:pt x="52" y="221"/>
                  </a:lnTo>
                  <a:lnTo>
                    <a:pt x="45" y="212"/>
                  </a:lnTo>
                  <a:lnTo>
                    <a:pt x="39" y="222"/>
                  </a:lnTo>
                  <a:lnTo>
                    <a:pt x="34" y="235"/>
                  </a:lnTo>
                  <a:lnTo>
                    <a:pt x="30" y="249"/>
                  </a:lnTo>
                  <a:lnTo>
                    <a:pt x="26" y="262"/>
                  </a:lnTo>
                  <a:lnTo>
                    <a:pt x="23" y="276"/>
                  </a:lnTo>
                  <a:lnTo>
                    <a:pt x="21" y="284"/>
                  </a:lnTo>
                  <a:lnTo>
                    <a:pt x="19" y="292"/>
                  </a:lnTo>
                  <a:lnTo>
                    <a:pt x="16" y="301"/>
                  </a:lnTo>
                  <a:lnTo>
                    <a:pt x="14" y="308"/>
                  </a:lnTo>
                  <a:lnTo>
                    <a:pt x="12" y="316"/>
                  </a:lnTo>
                  <a:lnTo>
                    <a:pt x="9" y="323"/>
                  </a:lnTo>
                  <a:lnTo>
                    <a:pt x="5" y="329"/>
                  </a:lnTo>
                  <a:lnTo>
                    <a:pt x="1" y="335"/>
                  </a:lnTo>
                  <a:lnTo>
                    <a:pt x="0" y="338"/>
                  </a:lnTo>
                  <a:lnTo>
                    <a:pt x="0" y="341"/>
                  </a:lnTo>
                  <a:lnTo>
                    <a:pt x="1" y="343"/>
                  </a:lnTo>
                  <a:lnTo>
                    <a:pt x="3" y="346"/>
                  </a:lnTo>
                  <a:lnTo>
                    <a:pt x="6" y="347"/>
                  </a:lnTo>
                  <a:lnTo>
                    <a:pt x="9" y="347"/>
                  </a:lnTo>
                  <a:lnTo>
                    <a:pt x="12" y="346"/>
                  </a:lnTo>
                  <a:lnTo>
                    <a:pt x="14" y="344"/>
                  </a:lnTo>
                  <a:lnTo>
                    <a:pt x="18" y="337"/>
                  </a:lnTo>
                  <a:lnTo>
                    <a:pt x="22" y="330"/>
                  </a:lnTo>
                  <a:lnTo>
                    <a:pt x="26" y="322"/>
                  </a:lnTo>
                  <a:lnTo>
                    <a:pt x="28" y="314"/>
                  </a:lnTo>
                  <a:lnTo>
                    <a:pt x="31" y="306"/>
                  </a:lnTo>
                  <a:lnTo>
                    <a:pt x="33" y="297"/>
                  </a:lnTo>
                  <a:lnTo>
                    <a:pt x="35" y="288"/>
                  </a:lnTo>
                  <a:lnTo>
                    <a:pt x="37" y="280"/>
                  </a:lnTo>
                  <a:lnTo>
                    <a:pt x="40" y="269"/>
                  </a:lnTo>
                  <a:lnTo>
                    <a:pt x="43" y="259"/>
                  </a:lnTo>
                  <a:lnTo>
                    <a:pt x="46" y="249"/>
                  </a:lnTo>
                  <a:lnTo>
                    <a:pt x="49" y="239"/>
                  </a:lnTo>
                  <a:lnTo>
                    <a:pt x="53" y="242"/>
                  </a:lnTo>
                  <a:lnTo>
                    <a:pt x="56" y="244"/>
                  </a:lnTo>
                  <a:lnTo>
                    <a:pt x="60" y="246"/>
                  </a:lnTo>
                  <a:lnTo>
                    <a:pt x="63" y="247"/>
                  </a:lnTo>
                  <a:lnTo>
                    <a:pt x="67" y="248"/>
                  </a:lnTo>
                  <a:lnTo>
                    <a:pt x="70" y="249"/>
                  </a:lnTo>
                  <a:lnTo>
                    <a:pt x="74" y="249"/>
                  </a:lnTo>
                  <a:lnTo>
                    <a:pt x="77" y="249"/>
                  </a:lnTo>
                  <a:lnTo>
                    <a:pt x="88" y="246"/>
                  </a:lnTo>
                  <a:lnTo>
                    <a:pt x="98" y="240"/>
                  </a:lnTo>
                  <a:lnTo>
                    <a:pt x="107" y="232"/>
                  </a:lnTo>
                  <a:lnTo>
                    <a:pt x="116" y="221"/>
                  </a:lnTo>
                  <a:lnTo>
                    <a:pt x="124" y="210"/>
                  </a:lnTo>
                  <a:lnTo>
                    <a:pt x="131" y="198"/>
                  </a:lnTo>
                  <a:lnTo>
                    <a:pt x="138" y="186"/>
                  </a:lnTo>
                  <a:lnTo>
                    <a:pt x="144" y="174"/>
                  </a:lnTo>
                  <a:lnTo>
                    <a:pt x="145" y="173"/>
                  </a:lnTo>
                  <a:lnTo>
                    <a:pt x="147" y="170"/>
                  </a:lnTo>
                  <a:lnTo>
                    <a:pt x="149" y="166"/>
                  </a:lnTo>
                  <a:lnTo>
                    <a:pt x="152" y="162"/>
                  </a:lnTo>
                  <a:lnTo>
                    <a:pt x="157" y="165"/>
                  </a:lnTo>
                  <a:lnTo>
                    <a:pt x="161" y="169"/>
                  </a:lnTo>
                  <a:lnTo>
                    <a:pt x="166" y="172"/>
                  </a:lnTo>
                  <a:lnTo>
                    <a:pt x="170" y="176"/>
                  </a:lnTo>
                  <a:lnTo>
                    <a:pt x="175" y="179"/>
                  </a:lnTo>
                  <a:lnTo>
                    <a:pt x="180" y="183"/>
                  </a:lnTo>
                  <a:lnTo>
                    <a:pt x="185" y="185"/>
                  </a:lnTo>
                  <a:lnTo>
                    <a:pt x="190" y="189"/>
                  </a:lnTo>
                  <a:lnTo>
                    <a:pt x="226" y="212"/>
                  </a:lnTo>
                  <a:lnTo>
                    <a:pt x="227" y="196"/>
                  </a:lnTo>
                  <a:lnTo>
                    <a:pt x="228" y="176"/>
                  </a:lnTo>
                  <a:lnTo>
                    <a:pt x="230" y="156"/>
                  </a:lnTo>
                  <a:lnTo>
                    <a:pt x="232" y="137"/>
                  </a:lnTo>
                  <a:lnTo>
                    <a:pt x="234" y="118"/>
                  </a:lnTo>
                  <a:lnTo>
                    <a:pt x="235" y="114"/>
                  </a:lnTo>
                  <a:lnTo>
                    <a:pt x="236" y="104"/>
                  </a:lnTo>
                  <a:lnTo>
                    <a:pt x="236" y="92"/>
                  </a:lnTo>
                  <a:lnTo>
                    <a:pt x="237" y="82"/>
                  </a:lnTo>
                  <a:lnTo>
                    <a:pt x="238" y="83"/>
                  </a:lnTo>
                  <a:lnTo>
                    <a:pt x="240" y="85"/>
                  </a:lnTo>
                  <a:lnTo>
                    <a:pt x="240" y="86"/>
                  </a:lnTo>
                  <a:lnTo>
                    <a:pt x="241" y="88"/>
                  </a:lnTo>
                  <a:lnTo>
                    <a:pt x="251" y="98"/>
                  </a:lnTo>
                  <a:lnTo>
                    <a:pt x="255" y="85"/>
                  </a:lnTo>
                  <a:lnTo>
                    <a:pt x="256" y="81"/>
                  </a:lnTo>
                  <a:lnTo>
                    <a:pt x="257" y="78"/>
                  </a:lnTo>
                  <a:lnTo>
                    <a:pt x="259" y="74"/>
                  </a:lnTo>
                  <a:lnTo>
                    <a:pt x="262" y="71"/>
                  </a:lnTo>
                  <a:lnTo>
                    <a:pt x="264" y="74"/>
                  </a:lnTo>
                  <a:lnTo>
                    <a:pt x="266" y="75"/>
                  </a:lnTo>
                  <a:lnTo>
                    <a:pt x="267" y="77"/>
                  </a:lnTo>
                  <a:lnTo>
                    <a:pt x="271" y="81"/>
                  </a:lnTo>
                  <a:lnTo>
                    <a:pt x="274" y="84"/>
                  </a:lnTo>
                  <a:lnTo>
                    <a:pt x="278" y="88"/>
                  </a:lnTo>
                  <a:lnTo>
                    <a:pt x="282" y="91"/>
                  </a:lnTo>
                  <a:lnTo>
                    <a:pt x="285" y="94"/>
                  </a:lnTo>
                  <a:lnTo>
                    <a:pt x="290" y="97"/>
                  </a:lnTo>
                  <a:lnTo>
                    <a:pt x="294" y="100"/>
                  </a:lnTo>
                  <a:lnTo>
                    <a:pt x="299" y="103"/>
                  </a:lnTo>
                  <a:lnTo>
                    <a:pt x="304" y="105"/>
                  </a:lnTo>
                  <a:lnTo>
                    <a:pt x="308" y="102"/>
                  </a:lnTo>
                  <a:lnTo>
                    <a:pt x="313" y="97"/>
                  </a:lnTo>
                  <a:lnTo>
                    <a:pt x="317" y="92"/>
                  </a:lnTo>
                  <a:lnTo>
                    <a:pt x="321" y="86"/>
                  </a:lnTo>
                  <a:lnTo>
                    <a:pt x="324" y="79"/>
                  </a:lnTo>
                  <a:lnTo>
                    <a:pt x="326" y="73"/>
                  </a:lnTo>
                  <a:lnTo>
                    <a:pt x="328" y="65"/>
                  </a:lnTo>
                  <a:lnTo>
                    <a:pt x="330" y="58"/>
                  </a:lnTo>
                  <a:lnTo>
                    <a:pt x="331" y="51"/>
                  </a:lnTo>
                  <a:lnTo>
                    <a:pt x="334" y="40"/>
                  </a:lnTo>
                  <a:lnTo>
                    <a:pt x="337" y="30"/>
                  </a:lnTo>
                  <a:lnTo>
                    <a:pt x="340" y="20"/>
                  </a:lnTo>
                  <a:lnTo>
                    <a:pt x="345" y="12"/>
                  </a:lnTo>
                  <a:lnTo>
                    <a:pt x="346" y="9"/>
                  </a:lnTo>
                  <a:lnTo>
                    <a:pt x="346" y="6"/>
                  </a:lnTo>
                  <a:lnTo>
                    <a:pt x="346" y="3"/>
                  </a:lnTo>
                  <a:lnTo>
                    <a:pt x="343" y="1"/>
                  </a:lnTo>
                  <a:lnTo>
                    <a:pt x="341" y="0"/>
                  </a:lnTo>
                  <a:lnTo>
                    <a:pt x="338" y="0"/>
                  </a:lnTo>
                  <a:lnTo>
                    <a:pt x="335" y="0"/>
                  </a:lnTo>
                  <a:lnTo>
                    <a:pt x="332" y="3"/>
                  </a:lnTo>
                  <a:close/>
                </a:path>
              </a:pathLst>
            </a:custGeom>
            <a:solidFill>
              <a:srgbClr val="000000"/>
            </a:solidFill>
            <a:ln w="9525">
              <a:noFill/>
              <a:round/>
              <a:headEnd/>
              <a:tailEnd/>
            </a:ln>
          </p:spPr>
          <p:txBody>
            <a:bodyPr/>
            <a:lstStyle/>
            <a:p>
              <a:pPr eaLnBrk="0" hangingPunct="0"/>
              <a:endParaRPr lang="de-DE"/>
            </a:p>
          </p:txBody>
        </p:sp>
        <p:sp>
          <p:nvSpPr>
            <p:cNvPr id="7195" name="Freeform 78"/>
            <p:cNvSpPr>
              <a:spLocks/>
            </p:cNvSpPr>
            <p:nvPr/>
          </p:nvSpPr>
          <p:spPr bwMode="auto">
            <a:xfrm>
              <a:off x="3108069" y="1976671"/>
              <a:ext cx="191977" cy="62762"/>
            </a:xfrm>
            <a:custGeom>
              <a:avLst/>
              <a:gdLst>
                <a:gd name="T0" fmla="*/ 1 w 156"/>
                <a:gd name="T1" fmla="*/ 31 h 51"/>
                <a:gd name="T2" fmla="*/ 0 w 156"/>
                <a:gd name="T3" fmla="*/ 34 h 51"/>
                <a:gd name="T4" fmla="*/ 1 w 156"/>
                <a:gd name="T5" fmla="*/ 37 h 51"/>
                <a:gd name="T6" fmla="*/ 3 w 156"/>
                <a:gd name="T7" fmla="*/ 40 h 51"/>
                <a:gd name="T8" fmla="*/ 5 w 156"/>
                <a:gd name="T9" fmla="*/ 41 h 51"/>
                <a:gd name="T10" fmla="*/ 10 w 156"/>
                <a:gd name="T11" fmla="*/ 42 h 51"/>
                <a:gd name="T12" fmla="*/ 15 w 156"/>
                <a:gd name="T13" fmla="*/ 44 h 51"/>
                <a:gd name="T14" fmla="*/ 22 w 156"/>
                <a:gd name="T15" fmla="*/ 45 h 51"/>
                <a:gd name="T16" fmla="*/ 29 w 156"/>
                <a:gd name="T17" fmla="*/ 47 h 51"/>
                <a:gd name="T18" fmla="*/ 38 w 156"/>
                <a:gd name="T19" fmla="*/ 48 h 51"/>
                <a:gd name="T20" fmla="*/ 47 w 156"/>
                <a:gd name="T21" fmla="*/ 49 h 51"/>
                <a:gd name="T22" fmla="*/ 57 w 156"/>
                <a:gd name="T23" fmla="*/ 50 h 51"/>
                <a:gd name="T24" fmla="*/ 66 w 156"/>
                <a:gd name="T25" fmla="*/ 51 h 51"/>
                <a:gd name="T26" fmla="*/ 77 w 156"/>
                <a:gd name="T27" fmla="*/ 51 h 51"/>
                <a:gd name="T28" fmla="*/ 87 w 156"/>
                <a:gd name="T29" fmla="*/ 51 h 51"/>
                <a:gd name="T30" fmla="*/ 97 w 156"/>
                <a:gd name="T31" fmla="*/ 50 h 51"/>
                <a:gd name="T32" fmla="*/ 107 w 156"/>
                <a:gd name="T33" fmla="*/ 49 h 51"/>
                <a:gd name="T34" fmla="*/ 116 w 156"/>
                <a:gd name="T35" fmla="*/ 47 h 51"/>
                <a:gd name="T36" fmla="*/ 125 w 156"/>
                <a:gd name="T37" fmla="*/ 45 h 51"/>
                <a:gd name="T38" fmla="*/ 133 w 156"/>
                <a:gd name="T39" fmla="*/ 41 h 51"/>
                <a:gd name="T40" fmla="*/ 140 w 156"/>
                <a:gd name="T41" fmla="*/ 37 h 51"/>
                <a:gd name="T42" fmla="*/ 147 w 156"/>
                <a:gd name="T43" fmla="*/ 31 h 51"/>
                <a:gd name="T44" fmla="*/ 151 w 156"/>
                <a:gd name="T45" fmla="*/ 25 h 51"/>
                <a:gd name="T46" fmla="*/ 155 w 156"/>
                <a:gd name="T47" fmla="*/ 17 h 51"/>
                <a:gd name="T48" fmla="*/ 156 w 156"/>
                <a:gd name="T49" fmla="*/ 8 h 51"/>
                <a:gd name="T50" fmla="*/ 155 w 156"/>
                <a:gd name="T51" fmla="*/ 5 h 51"/>
                <a:gd name="T52" fmla="*/ 153 w 156"/>
                <a:gd name="T53" fmla="*/ 3 h 51"/>
                <a:gd name="T54" fmla="*/ 151 w 156"/>
                <a:gd name="T55" fmla="*/ 1 h 51"/>
                <a:gd name="T56" fmla="*/ 148 w 156"/>
                <a:gd name="T57" fmla="*/ 0 h 51"/>
                <a:gd name="T58" fmla="*/ 145 w 156"/>
                <a:gd name="T59" fmla="*/ 1 h 51"/>
                <a:gd name="T60" fmla="*/ 143 w 156"/>
                <a:gd name="T61" fmla="*/ 3 h 51"/>
                <a:gd name="T62" fmla="*/ 141 w 156"/>
                <a:gd name="T63" fmla="*/ 5 h 51"/>
                <a:gd name="T64" fmla="*/ 140 w 156"/>
                <a:gd name="T65" fmla="*/ 8 h 51"/>
                <a:gd name="T66" fmla="*/ 140 w 156"/>
                <a:gd name="T67" fmla="*/ 12 h 51"/>
                <a:gd name="T68" fmla="*/ 138 w 156"/>
                <a:gd name="T69" fmla="*/ 17 h 51"/>
                <a:gd name="T70" fmla="*/ 134 w 156"/>
                <a:gd name="T71" fmla="*/ 21 h 51"/>
                <a:gd name="T72" fmla="*/ 130 w 156"/>
                <a:gd name="T73" fmla="*/ 25 h 51"/>
                <a:gd name="T74" fmla="*/ 125 w 156"/>
                <a:gd name="T75" fmla="*/ 27 h 51"/>
                <a:gd name="T76" fmla="*/ 118 w 156"/>
                <a:gd name="T77" fmla="*/ 30 h 51"/>
                <a:gd name="T78" fmla="*/ 111 w 156"/>
                <a:gd name="T79" fmla="*/ 32 h 51"/>
                <a:gd name="T80" fmla="*/ 103 w 156"/>
                <a:gd name="T81" fmla="*/ 34 h 51"/>
                <a:gd name="T82" fmla="*/ 95 w 156"/>
                <a:gd name="T83" fmla="*/ 34 h 51"/>
                <a:gd name="T84" fmla="*/ 87 w 156"/>
                <a:gd name="T85" fmla="*/ 36 h 51"/>
                <a:gd name="T86" fmla="*/ 78 w 156"/>
                <a:gd name="T87" fmla="*/ 36 h 51"/>
                <a:gd name="T88" fmla="*/ 69 w 156"/>
                <a:gd name="T89" fmla="*/ 36 h 51"/>
                <a:gd name="T90" fmla="*/ 60 w 156"/>
                <a:gd name="T91" fmla="*/ 35 h 51"/>
                <a:gd name="T92" fmla="*/ 51 w 156"/>
                <a:gd name="T93" fmla="*/ 34 h 51"/>
                <a:gd name="T94" fmla="*/ 43 w 156"/>
                <a:gd name="T95" fmla="*/ 34 h 51"/>
                <a:gd name="T96" fmla="*/ 35 w 156"/>
                <a:gd name="T97" fmla="*/ 33 h 51"/>
                <a:gd name="T98" fmla="*/ 28 w 156"/>
                <a:gd name="T99" fmla="*/ 31 h 51"/>
                <a:gd name="T100" fmla="*/ 21 w 156"/>
                <a:gd name="T101" fmla="*/ 30 h 51"/>
                <a:gd name="T102" fmla="*/ 16 w 156"/>
                <a:gd name="T103" fmla="*/ 29 h 51"/>
                <a:gd name="T104" fmla="*/ 11 w 156"/>
                <a:gd name="T105" fmla="*/ 27 h 51"/>
                <a:gd name="T106" fmla="*/ 8 w 156"/>
                <a:gd name="T107" fmla="*/ 26 h 51"/>
                <a:gd name="T108" fmla="*/ 5 w 156"/>
                <a:gd name="T109" fmla="*/ 27 h 51"/>
                <a:gd name="T110" fmla="*/ 2 w 156"/>
                <a:gd name="T111" fmla="*/ 29 h 51"/>
                <a:gd name="T112" fmla="*/ 1 w 156"/>
                <a:gd name="T113" fmla="*/ 31 h 5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56"/>
                <a:gd name="T172" fmla="*/ 0 h 51"/>
                <a:gd name="T173" fmla="*/ 156 w 156"/>
                <a:gd name="T174" fmla="*/ 51 h 5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56" h="51">
                  <a:moveTo>
                    <a:pt x="1" y="31"/>
                  </a:moveTo>
                  <a:lnTo>
                    <a:pt x="0" y="34"/>
                  </a:lnTo>
                  <a:lnTo>
                    <a:pt x="1" y="37"/>
                  </a:lnTo>
                  <a:lnTo>
                    <a:pt x="3" y="40"/>
                  </a:lnTo>
                  <a:lnTo>
                    <a:pt x="5" y="41"/>
                  </a:lnTo>
                  <a:lnTo>
                    <a:pt x="10" y="42"/>
                  </a:lnTo>
                  <a:lnTo>
                    <a:pt x="15" y="44"/>
                  </a:lnTo>
                  <a:lnTo>
                    <a:pt x="22" y="45"/>
                  </a:lnTo>
                  <a:lnTo>
                    <a:pt x="29" y="47"/>
                  </a:lnTo>
                  <a:lnTo>
                    <a:pt x="38" y="48"/>
                  </a:lnTo>
                  <a:lnTo>
                    <a:pt x="47" y="49"/>
                  </a:lnTo>
                  <a:lnTo>
                    <a:pt x="57" y="50"/>
                  </a:lnTo>
                  <a:lnTo>
                    <a:pt x="66" y="51"/>
                  </a:lnTo>
                  <a:lnTo>
                    <a:pt x="77" y="51"/>
                  </a:lnTo>
                  <a:lnTo>
                    <a:pt x="87" y="51"/>
                  </a:lnTo>
                  <a:lnTo>
                    <a:pt x="97" y="50"/>
                  </a:lnTo>
                  <a:lnTo>
                    <a:pt x="107" y="49"/>
                  </a:lnTo>
                  <a:lnTo>
                    <a:pt x="116" y="47"/>
                  </a:lnTo>
                  <a:lnTo>
                    <a:pt x="125" y="45"/>
                  </a:lnTo>
                  <a:lnTo>
                    <a:pt x="133" y="41"/>
                  </a:lnTo>
                  <a:lnTo>
                    <a:pt x="140" y="37"/>
                  </a:lnTo>
                  <a:lnTo>
                    <a:pt x="147" y="31"/>
                  </a:lnTo>
                  <a:lnTo>
                    <a:pt x="151" y="25"/>
                  </a:lnTo>
                  <a:lnTo>
                    <a:pt x="155" y="17"/>
                  </a:lnTo>
                  <a:lnTo>
                    <a:pt x="156" y="8"/>
                  </a:lnTo>
                  <a:lnTo>
                    <a:pt x="155" y="5"/>
                  </a:lnTo>
                  <a:lnTo>
                    <a:pt x="153" y="3"/>
                  </a:lnTo>
                  <a:lnTo>
                    <a:pt x="151" y="1"/>
                  </a:lnTo>
                  <a:lnTo>
                    <a:pt x="148" y="0"/>
                  </a:lnTo>
                  <a:lnTo>
                    <a:pt x="145" y="1"/>
                  </a:lnTo>
                  <a:lnTo>
                    <a:pt x="143" y="3"/>
                  </a:lnTo>
                  <a:lnTo>
                    <a:pt x="141" y="5"/>
                  </a:lnTo>
                  <a:lnTo>
                    <a:pt x="140" y="8"/>
                  </a:lnTo>
                  <a:lnTo>
                    <a:pt x="140" y="12"/>
                  </a:lnTo>
                  <a:lnTo>
                    <a:pt x="138" y="17"/>
                  </a:lnTo>
                  <a:lnTo>
                    <a:pt x="134" y="21"/>
                  </a:lnTo>
                  <a:lnTo>
                    <a:pt x="130" y="25"/>
                  </a:lnTo>
                  <a:lnTo>
                    <a:pt x="125" y="27"/>
                  </a:lnTo>
                  <a:lnTo>
                    <a:pt x="118" y="30"/>
                  </a:lnTo>
                  <a:lnTo>
                    <a:pt x="111" y="32"/>
                  </a:lnTo>
                  <a:lnTo>
                    <a:pt x="103" y="34"/>
                  </a:lnTo>
                  <a:lnTo>
                    <a:pt x="95" y="34"/>
                  </a:lnTo>
                  <a:lnTo>
                    <a:pt x="87" y="36"/>
                  </a:lnTo>
                  <a:lnTo>
                    <a:pt x="78" y="36"/>
                  </a:lnTo>
                  <a:lnTo>
                    <a:pt x="69" y="36"/>
                  </a:lnTo>
                  <a:lnTo>
                    <a:pt x="60" y="35"/>
                  </a:lnTo>
                  <a:lnTo>
                    <a:pt x="51" y="34"/>
                  </a:lnTo>
                  <a:lnTo>
                    <a:pt x="43" y="34"/>
                  </a:lnTo>
                  <a:lnTo>
                    <a:pt x="35" y="33"/>
                  </a:lnTo>
                  <a:lnTo>
                    <a:pt x="28" y="31"/>
                  </a:lnTo>
                  <a:lnTo>
                    <a:pt x="21" y="30"/>
                  </a:lnTo>
                  <a:lnTo>
                    <a:pt x="16" y="29"/>
                  </a:lnTo>
                  <a:lnTo>
                    <a:pt x="11" y="27"/>
                  </a:lnTo>
                  <a:lnTo>
                    <a:pt x="8" y="26"/>
                  </a:lnTo>
                  <a:lnTo>
                    <a:pt x="5" y="27"/>
                  </a:lnTo>
                  <a:lnTo>
                    <a:pt x="2" y="29"/>
                  </a:lnTo>
                  <a:lnTo>
                    <a:pt x="1" y="31"/>
                  </a:lnTo>
                  <a:close/>
                </a:path>
              </a:pathLst>
            </a:custGeom>
            <a:solidFill>
              <a:srgbClr val="000000"/>
            </a:solidFill>
            <a:ln w="9525">
              <a:noFill/>
              <a:round/>
              <a:headEnd/>
              <a:tailEnd/>
            </a:ln>
          </p:spPr>
          <p:txBody>
            <a:bodyPr/>
            <a:lstStyle/>
            <a:p>
              <a:pPr eaLnBrk="0" hangingPunct="0"/>
              <a:endParaRPr lang="de-DE"/>
            </a:p>
          </p:txBody>
        </p:sp>
        <p:sp>
          <p:nvSpPr>
            <p:cNvPr id="7196" name="Freeform 79"/>
            <p:cNvSpPr>
              <a:spLocks/>
            </p:cNvSpPr>
            <p:nvPr/>
          </p:nvSpPr>
          <p:spPr bwMode="auto">
            <a:xfrm>
              <a:off x="3210211" y="1917601"/>
              <a:ext cx="29535" cy="46764"/>
            </a:xfrm>
            <a:custGeom>
              <a:avLst/>
              <a:gdLst>
                <a:gd name="T0" fmla="*/ 16 w 24"/>
                <a:gd name="T1" fmla="*/ 38 h 38"/>
                <a:gd name="T2" fmla="*/ 19 w 24"/>
                <a:gd name="T3" fmla="*/ 37 h 38"/>
                <a:gd name="T4" fmla="*/ 21 w 24"/>
                <a:gd name="T5" fmla="*/ 35 h 38"/>
                <a:gd name="T6" fmla="*/ 23 w 24"/>
                <a:gd name="T7" fmla="*/ 33 h 38"/>
                <a:gd name="T8" fmla="*/ 24 w 24"/>
                <a:gd name="T9" fmla="*/ 30 h 38"/>
                <a:gd name="T10" fmla="*/ 23 w 24"/>
                <a:gd name="T11" fmla="*/ 22 h 38"/>
                <a:gd name="T12" fmla="*/ 21 w 24"/>
                <a:gd name="T13" fmla="*/ 15 h 38"/>
                <a:gd name="T14" fmla="*/ 17 w 24"/>
                <a:gd name="T15" fmla="*/ 8 h 38"/>
                <a:gd name="T16" fmla="*/ 14 w 24"/>
                <a:gd name="T17" fmla="*/ 2 h 38"/>
                <a:gd name="T18" fmla="*/ 12 w 24"/>
                <a:gd name="T19" fmla="*/ 0 h 38"/>
                <a:gd name="T20" fmla="*/ 9 w 24"/>
                <a:gd name="T21" fmla="*/ 0 h 38"/>
                <a:gd name="T22" fmla="*/ 6 w 24"/>
                <a:gd name="T23" fmla="*/ 0 h 38"/>
                <a:gd name="T24" fmla="*/ 3 w 24"/>
                <a:gd name="T25" fmla="*/ 1 h 38"/>
                <a:gd name="T26" fmla="*/ 1 w 24"/>
                <a:gd name="T27" fmla="*/ 3 h 38"/>
                <a:gd name="T28" fmla="*/ 0 w 24"/>
                <a:gd name="T29" fmla="*/ 6 h 38"/>
                <a:gd name="T30" fmla="*/ 0 w 24"/>
                <a:gd name="T31" fmla="*/ 9 h 38"/>
                <a:gd name="T32" fmla="*/ 2 w 24"/>
                <a:gd name="T33" fmla="*/ 12 h 38"/>
                <a:gd name="T34" fmla="*/ 4 w 24"/>
                <a:gd name="T35" fmla="*/ 15 h 38"/>
                <a:gd name="T36" fmla="*/ 6 w 24"/>
                <a:gd name="T37" fmla="*/ 20 h 38"/>
                <a:gd name="T38" fmla="*/ 8 w 24"/>
                <a:gd name="T39" fmla="*/ 25 h 38"/>
                <a:gd name="T40" fmla="*/ 8 w 24"/>
                <a:gd name="T41" fmla="*/ 30 h 38"/>
                <a:gd name="T42" fmla="*/ 9 w 24"/>
                <a:gd name="T43" fmla="*/ 33 h 38"/>
                <a:gd name="T44" fmla="*/ 10 w 24"/>
                <a:gd name="T45" fmla="*/ 35 h 38"/>
                <a:gd name="T46" fmla="*/ 13 w 24"/>
                <a:gd name="T47" fmla="*/ 37 h 38"/>
                <a:gd name="T48" fmla="*/ 16 w 24"/>
                <a:gd name="T49" fmla="*/ 38 h 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
                <a:gd name="T76" fmla="*/ 0 h 38"/>
                <a:gd name="T77" fmla="*/ 24 w 24"/>
                <a:gd name="T78" fmla="*/ 38 h 3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 h="38">
                  <a:moveTo>
                    <a:pt x="16" y="38"/>
                  </a:moveTo>
                  <a:lnTo>
                    <a:pt x="19" y="37"/>
                  </a:lnTo>
                  <a:lnTo>
                    <a:pt x="21" y="35"/>
                  </a:lnTo>
                  <a:lnTo>
                    <a:pt x="23" y="33"/>
                  </a:lnTo>
                  <a:lnTo>
                    <a:pt x="24" y="30"/>
                  </a:lnTo>
                  <a:lnTo>
                    <a:pt x="23" y="22"/>
                  </a:lnTo>
                  <a:lnTo>
                    <a:pt x="21" y="15"/>
                  </a:lnTo>
                  <a:lnTo>
                    <a:pt x="17" y="8"/>
                  </a:lnTo>
                  <a:lnTo>
                    <a:pt x="14" y="2"/>
                  </a:lnTo>
                  <a:lnTo>
                    <a:pt x="12" y="0"/>
                  </a:lnTo>
                  <a:lnTo>
                    <a:pt x="9" y="0"/>
                  </a:lnTo>
                  <a:lnTo>
                    <a:pt x="6" y="0"/>
                  </a:lnTo>
                  <a:lnTo>
                    <a:pt x="3" y="1"/>
                  </a:lnTo>
                  <a:lnTo>
                    <a:pt x="1" y="3"/>
                  </a:lnTo>
                  <a:lnTo>
                    <a:pt x="0" y="6"/>
                  </a:lnTo>
                  <a:lnTo>
                    <a:pt x="0" y="9"/>
                  </a:lnTo>
                  <a:lnTo>
                    <a:pt x="2" y="12"/>
                  </a:lnTo>
                  <a:lnTo>
                    <a:pt x="4" y="15"/>
                  </a:lnTo>
                  <a:lnTo>
                    <a:pt x="6" y="20"/>
                  </a:lnTo>
                  <a:lnTo>
                    <a:pt x="8" y="25"/>
                  </a:lnTo>
                  <a:lnTo>
                    <a:pt x="8" y="30"/>
                  </a:lnTo>
                  <a:lnTo>
                    <a:pt x="9" y="33"/>
                  </a:lnTo>
                  <a:lnTo>
                    <a:pt x="10" y="35"/>
                  </a:lnTo>
                  <a:lnTo>
                    <a:pt x="13" y="37"/>
                  </a:lnTo>
                  <a:lnTo>
                    <a:pt x="16" y="38"/>
                  </a:lnTo>
                  <a:close/>
                </a:path>
              </a:pathLst>
            </a:custGeom>
            <a:solidFill>
              <a:srgbClr val="000000"/>
            </a:solidFill>
            <a:ln w="9525">
              <a:noFill/>
              <a:round/>
              <a:headEnd/>
              <a:tailEnd/>
            </a:ln>
          </p:spPr>
          <p:txBody>
            <a:bodyPr/>
            <a:lstStyle/>
            <a:p>
              <a:pPr eaLnBrk="0" hangingPunct="0"/>
              <a:endParaRPr lang="de-DE"/>
            </a:p>
          </p:txBody>
        </p:sp>
        <p:sp>
          <p:nvSpPr>
            <p:cNvPr id="7197" name="Freeform 80"/>
            <p:cNvSpPr>
              <a:spLocks/>
            </p:cNvSpPr>
            <p:nvPr/>
          </p:nvSpPr>
          <p:spPr bwMode="auto">
            <a:xfrm>
              <a:off x="3159755" y="1928677"/>
              <a:ext cx="30766" cy="41841"/>
            </a:xfrm>
            <a:custGeom>
              <a:avLst/>
              <a:gdLst>
                <a:gd name="T0" fmla="*/ 13 w 25"/>
                <a:gd name="T1" fmla="*/ 33 h 34"/>
                <a:gd name="T2" fmla="*/ 16 w 25"/>
                <a:gd name="T3" fmla="*/ 34 h 34"/>
                <a:gd name="T4" fmla="*/ 19 w 25"/>
                <a:gd name="T5" fmla="*/ 34 h 34"/>
                <a:gd name="T6" fmla="*/ 21 w 25"/>
                <a:gd name="T7" fmla="*/ 33 h 34"/>
                <a:gd name="T8" fmla="*/ 23 w 25"/>
                <a:gd name="T9" fmla="*/ 31 h 34"/>
                <a:gd name="T10" fmla="*/ 25 w 25"/>
                <a:gd name="T11" fmla="*/ 29 h 34"/>
                <a:gd name="T12" fmla="*/ 25 w 25"/>
                <a:gd name="T13" fmla="*/ 25 h 34"/>
                <a:gd name="T14" fmla="*/ 24 w 25"/>
                <a:gd name="T15" fmla="*/ 22 h 34"/>
                <a:gd name="T16" fmla="*/ 23 w 25"/>
                <a:gd name="T17" fmla="*/ 20 h 34"/>
                <a:gd name="T18" fmla="*/ 21 w 25"/>
                <a:gd name="T19" fmla="*/ 18 h 34"/>
                <a:gd name="T20" fmla="*/ 19 w 25"/>
                <a:gd name="T21" fmla="*/ 14 h 34"/>
                <a:gd name="T22" fmla="*/ 17 w 25"/>
                <a:gd name="T23" fmla="*/ 10 h 34"/>
                <a:gd name="T24" fmla="*/ 15 w 25"/>
                <a:gd name="T25" fmla="*/ 6 h 34"/>
                <a:gd name="T26" fmla="*/ 13 w 25"/>
                <a:gd name="T27" fmla="*/ 3 h 34"/>
                <a:gd name="T28" fmla="*/ 11 w 25"/>
                <a:gd name="T29" fmla="*/ 1 h 34"/>
                <a:gd name="T30" fmla="*/ 8 w 25"/>
                <a:gd name="T31" fmla="*/ 0 h 34"/>
                <a:gd name="T32" fmla="*/ 5 w 25"/>
                <a:gd name="T33" fmla="*/ 0 h 34"/>
                <a:gd name="T34" fmla="*/ 2 w 25"/>
                <a:gd name="T35" fmla="*/ 2 h 34"/>
                <a:gd name="T36" fmla="*/ 1 w 25"/>
                <a:gd name="T37" fmla="*/ 4 h 34"/>
                <a:gd name="T38" fmla="*/ 0 w 25"/>
                <a:gd name="T39" fmla="*/ 7 h 34"/>
                <a:gd name="T40" fmla="*/ 0 w 25"/>
                <a:gd name="T41" fmla="*/ 10 h 34"/>
                <a:gd name="T42" fmla="*/ 2 w 25"/>
                <a:gd name="T43" fmla="*/ 16 h 34"/>
                <a:gd name="T44" fmla="*/ 6 w 25"/>
                <a:gd name="T45" fmla="*/ 23 h 34"/>
                <a:gd name="T46" fmla="*/ 10 w 25"/>
                <a:gd name="T47" fmla="*/ 29 h 34"/>
                <a:gd name="T48" fmla="*/ 13 w 25"/>
                <a:gd name="T49" fmla="*/ 33 h 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
                <a:gd name="T76" fmla="*/ 0 h 34"/>
                <a:gd name="T77" fmla="*/ 25 w 25"/>
                <a:gd name="T78" fmla="*/ 34 h 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 h="34">
                  <a:moveTo>
                    <a:pt x="13" y="33"/>
                  </a:moveTo>
                  <a:lnTo>
                    <a:pt x="16" y="34"/>
                  </a:lnTo>
                  <a:lnTo>
                    <a:pt x="19" y="34"/>
                  </a:lnTo>
                  <a:lnTo>
                    <a:pt x="21" y="33"/>
                  </a:lnTo>
                  <a:lnTo>
                    <a:pt x="23" y="31"/>
                  </a:lnTo>
                  <a:lnTo>
                    <a:pt x="25" y="29"/>
                  </a:lnTo>
                  <a:lnTo>
                    <a:pt x="25" y="25"/>
                  </a:lnTo>
                  <a:lnTo>
                    <a:pt x="24" y="22"/>
                  </a:lnTo>
                  <a:lnTo>
                    <a:pt x="23" y="20"/>
                  </a:lnTo>
                  <a:lnTo>
                    <a:pt x="21" y="18"/>
                  </a:lnTo>
                  <a:lnTo>
                    <a:pt x="19" y="14"/>
                  </a:lnTo>
                  <a:lnTo>
                    <a:pt x="17" y="10"/>
                  </a:lnTo>
                  <a:lnTo>
                    <a:pt x="15" y="6"/>
                  </a:lnTo>
                  <a:lnTo>
                    <a:pt x="13" y="3"/>
                  </a:lnTo>
                  <a:lnTo>
                    <a:pt x="11" y="1"/>
                  </a:lnTo>
                  <a:lnTo>
                    <a:pt x="8" y="0"/>
                  </a:lnTo>
                  <a:lnTo>
                    <a:pt x="5" y="0"/>
                  </a:lnTo>
                  <a:lnTo>
                    <a:pt x="2" y="2"/>
                  </a:lnTo>
                  <a:lnTo>
                    <a:pt x="1" y="4"/>
                  </a:lnTo>
                  <a:lnTo>
                    <a:pt x="0" y="7"/>
                  </a:lnTo>
                  <a:lnTo>
                    <a:pt x="0" y="10"/>
                  </a:lnTo>
                  <a:lnTo>
                    <a:pt x="2" y="16"/>
                  </a:lnTo>
                  <a:lnTo>
                    <a:pt x="6" y="23"/>
                  </a:lnTo>
                  <a:lnTo>
                    <a:pt x="10" y="29"/>
                  </a:lnTo>
                  <a:lnTo>
                    <a:pt x="13" y="33"/>
                  </a:lnTo>
                  <a:close/>
                </a:path>
              </a:pathLst>
            </a:custGeom>
            <a:solidFill>
              <a:srgbClr val="000000"/>
            </a:solidFill>
            <a:ln w="9525">
              <a:noFill/>
              <a:round/>
              <a:headEnd/>
              <a:tailEnd/>
            </a:ln>
          </p:spPr>
          <p:txBody>
            <a:bodyPr/>
            <a:lstStyle/>
            <a:p>
              <a:pPr eaLnBrk="0" hangingPunct="0"/>
              <a:endParaRPr lang="de-DE"/>
            </a:p>
          </p:txBody>
        </p:sp>
        <p:sp>
          <p:nvSpPr>
            <p:cNvPr id="7198" name="Freeform 79"/>
            <p:cNvSpPr>
              <a:spLocks/>
            </p:cNvSpPr>
            <p:nvPr/>
          </p:nvSpPr>
          <p:spPr bwMode="auto">
            <a:xfrm flipH="1">
              <a:off x="3511859" y="2235101"/>
              <a:ext cx="29535" cy="46764"/>
            </a:xfrm>
            <a:custGeom>
              <a:avLst/>
              <a:gdLst>
                <a:gd name="T0" fmla="*/ 16 w 24"/>
                <a:gd name="T1" fmla="*/ 38 h 38"/>
                <a:gd name="T2" fmla="*/ 19 w 24"/>
                <a:gd name="T3" fmla="*/ 37 h 38"/>
                <a:gd name="T4" fmla="*/ 21 w 24"/>
                <a:gd name="T5" fmla="*/ 35 h 38"/>
                <a:gd name="T6" fmla="*/ 23 w 24"/>
                <a:gd name="T7" fmla="*/ 33 h 38"/>
                <a:gd name="T8" fmla="*/ 24 w 24"/>
                <a:gd name="T9" fmla="*/ 30 h 38"/>
                <a:gd name="T10" fmla="*/ 23 w 24"/>
                <a:gd name="T11" fmla="*/ 22 h 38"/>
                <a:gd name="T12" fmla="*/ 21 w 24"/>
                <a:gd name="T13" fmla="*/ 15 h 38"/>
                <a:gd name="T14" fmla="*/ 17 w 24"/>
                <a:gd name="T15" fmla="*/ 8 h 38"/>
                <a:gd name="T16" fmla="*/ 14 w 24"/>
                <a:gd name="T17" fmla="*/ 2 h 38"/>
                <a:gd name="T18" fmla="*/ 12 w 24"/>
                <a:gd name="T19" fmla="*/ 0 h 38"/>
                <a:gd name="T20" fmla="*/ 9 w 24"/>
                <a:gd name="T21" fmla="*/ 0 h 38"/>
                <a:gd name="T22" fmla="*/ 6 w 24"/>
                <a:gd name="T23" fmla="*/ 0 h 38"/>
                <a:gd name="T24" fmla="*/ 3 w 24"/>
                <a:gd name="T25" fmla="*/ 1 h 38"/>
                <a:gd name="T26" fmla="*/ 1 w 24"/>
                <a:gd name="T27" fmla="*/ 3 h 38"/>
                <a:gd name="T28" fmla="*/ 0 w 24"/>
                <a:gd name="T29" fmla="*/ 6 h 38"/>
                <a:gd name="T30" fmla="*/ 0 w 24"/>
                <a:gd name="T31" fmla="*/ 9 h 38"/>
                <a:gd name="T32" fmla="*/ 2 w 24"/>
                <a:gd name="T33" fmla="*/ 12 h 38"/>
                <a:gd name="T34" fmla="*/ 4 w 24"/>
                <a:gd name="T35" fmla="*/ 15 h 38"/>
                <a:gd name="T36" fmla="*/ 6 w 24"/>
                <a:gd name="T37" fmla="*/ 20 h 38"/>
                <a:gd name="T38" fmla="*/ 8 w 24"/>
                <a:gd name="T39" fmla="*/ 25 h 38"/>
                <a:gd name="T40" fmla="*/ 8 w 24"/>
                <a:gd name="T41" fmla="*/ 30 h 38"/>
                <a:gd name="T42" fmla="*/ 9 w 24"/>
                <a:gd name="T43" fmla="*/ 33 h 38"/>
                <a:gd name="T44" fmla="*/ 10 w 24"/>
                <a:gd name="T45" fmla="*/ 35 h 38"/>
                <a:gd name="T46" fmla="*/ 13 w 24"/>
                <a:gd name="T47" fmla="*/ 37 h 38"/>
                <a:gd name="T48" fmla="*/ 16 w 24"/>
                <a:gd name="T49" fmla="*/ 38 h 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
                <a:gd name="T76" fmla="*/ 0 h 38"/>
                <a:gd name="T77" fmla="*/ 24 w 24"/>
                <a:gd name="T78" fmla="*/ 38 h 3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 h="38">
                  <a:moveTo>
                    <a:pt x="16" y="38"/>
                  </a:moveTo>
                  <a:lnTo>
                    <a:pt x="19" y="37"/>
                  </a:lnTo>
                  <a:lnTo>
                    <a:pt x="21" y="35"/>
                  </a:lnTo>
                  <a:lnTo>
                    <a:pt x="23" y="33"/>
                  </a:lnTo>
                  <a:lnTo>
                    <a:pt x="24" y="30"/>
                  </a:lnTo>
                  <a:lnTo>
                    <a:pt x="23" y="22"/>
                  </a:lnTo>
                  <a:lnTo>
                    <a:pt x="21" y="15"/>
                  </a:lnTo>
                  <a:lnTo>
                    <a:pt x="17" y="8"/>
                  </a:lnTo>
                  <a:lnTo>
                    <a:pt x="14" y="2"/>
                  </a:lnTo>
                  <a:lnTo>
                    <a:pt x="12" y="0"/>
                  </a:lnTo>
                  <a:lnTo>
                    <a:pt x="9" y="0"/>
                  </a:lnTo>
                  <a:lnTo>
                    <a:pt x="6" y="0"/>
                  </a:lnTo>
                  <a:lnTo>
                    <a:pt x="3" y="1"/>
                  </a:lnTo>
                  <a:lnTo>
                    <a:pt x="1" y="3"/>
                  </a:lnTo>
                  <a:lnTo>
                    <a:pt x="0" y="6"/>
                  </a:lnTo>
                  <a:lnTo>
                    <a:pt x="0" y="9"/>
                  </a:lnTo>
                  <a:lnTo>
                    <a:pt x="2" y="12"/>
                  </a:lnTo>
                  <a:lnTo>
                    <a:pt x="4" y="15"/>
                  </a:lnTo>
                  <a:lnTo>
                    <a:pt x="6" y="20"/>
                  </a:lnTo>
                  <a:lnTo>
                    <a:pt x="8" y="25"/>
                  </a:lnTo>
                  <a:lnTo>
                    <a:pt x="8" y="30"/>
                  </a:lnTo>
                  <a:lnTo>
                    <a:pt x="9" y="33"/>
                  </a:lnTo>
                  <a:lnTo>
                    <a:pt x="10" y="35"/>
                  </a:lnTo>
                  <a:lnTo>
                    <a:pt x="13" y="37"/>
                  </a:lnTo>
                  <a:lnTo>
                    <a:pt x="16" y="38"/>
                  </a:lnTo>
                  <a:close/>
                </a:path>
              </a:pathLst>
            </a:custGeom>
            <a:solidFill>
              <a:srgbClr val="000000"/>
            </a:solidFill>
            <a:ln w="9525">
              <a:noFill/>
              <a:round/>
              <a:headEnd/>
              <a:tailEnd/>
            </a:ln>
          </p:spPr>
          <p:txBody>
            <a:bodyPr/>
            <a:lstStyle/>
            <a:p>
              <a:pPr eaLnBrk="0" hangingPunct="0"/>
              <a:endParaRPr lang="de-DE"/>
            </a:p>
          </p:txBody>
        </p:sp>
      </p:grpSp>
      <p:grpSp>
        <p:nvGrpSpPr>
          <p:cNvPr id="4" name="Gruppieren 161"/>
          <p:cNvGrpSpPr>
            <a:grpSpLocks/>
          </p:cNvGrpSpPr>
          <p:nvPr/>
        </p:nvGrpSpPr>
        <p:grpSpPr bwMode="auto">
          <a:xfrm>
            <a:off x="1154113" y="4356100"/>
            <a:ext cx="804862" cy="635000"/>
            <a:chOff x="3392489" y="1993899"/>
            <a:chExt cx="804827" cy="635001"/>
          </a:xfrm>
        </p:grpSpPr>
        <p:sp>
          <p:nvSpPr>
            <p:cNvPr id="7183" name="AutoShape 72"/>
            <p:cNvSpPr>
              <a:spLocks noChangeAspect="1" noChangeArrowheads="1" noTextEdit="1"/>
            </p:cNvSpPr>
            <p:nvPr/>
          </p:nvSpPr>
          <p:spPr bwMode="auto">
            <a:xfrm flipH="1">
              <a:off x="3392489" y="1993899"/>
              <a:ext cx="804827" cy="635001"/>
            </a:xfrm>
            <a:prstGeom prst="rect">
              <a:avLst/>
            </a:prstGeom>
            <a:noFill/>
            <a:ln w="9525">
              <a:noFill/>
              <a:miter lim="800000"/>
              <a:headEnd/>
              <a:tailEnd/>
            </a:ln>
          </p:spPr>
          <p:txBody>
            <a:bodyPr/>
            <a:lstStyle/>
            <a:p>
              <a:endParaRPr lang="de-DE"/>
            </a:p>
          </p:txBody>
        </p:sp>
        <p:sp>
          <p:nvSpPr>
            <p:cNvPr id="164" name="Freeform 74"/>
            <p:cNvSpPr>
              <a:spLocks/>
            </p:cNvSpPr>
            <p:nvPr/>
          </p:nvSpPr>
          <p:spPr bwMode="auto">
            <a:xfrm flipH="1">
              <a:off x="3414713" y="2011362"/>
              <a:ext cx="747679" cy="515938"/>
            </a:xfrm>
            <a:custGeom>
              <a:avLst/>
              <a:gdLst/>
              <a:ahLst/>
              <a:cxnLst>
                <a:cxn ang="0">
                  <a:pos x="569" y="116"/>
                </a:cxn>
                <a:cxn ang="0">
                  <a:pos x="558" y="59"/>
                </a:cxn>
                <a:cxn ang="0">
                  <a:pos x="536" y="18"/>
                </a:cxn>
                <a:cxn ang="0">
                  <a:pos x="521" y="13"/>
                </a:cxn>
                <a:cxn ang="0">
                  <a:pos x="502" y="10"/>
                </a:cxn>
                <a:cxn ang="0">
                  <a:pos x="482" y="9"/>
                </a:cxn>
                <a:cxn ang="0">
                  <a:pos x="461" y="10"/>
                </a:cxn>
                <a:cxn ang="0">
                  <a:pos x="445" y="10"/>
                </a:cxn>
                <a:cxn ang="0">
                  <a:pos x="415" y="8"/>
                </a:cxn>
                <a:cxn ang="0">
                  <a:pos x="377" y="5"/>
                </a:cxn>
                <a:cxn ang="0">
                  <a:pos x="338" y="3"/>
                </a:cxn>
                <a:cxn ang="0">
                  <a:pos x="300" y="2"/>
                </a:cxn>
                <a:cxn ang="0">
                  <a:pos x="261" y="0"/>
                </a:cxn>
                <a:cxn ang="0">
                  <a:pos x="223" y="0"/>
                </a:cxn>
                <a:cxn ang="0">
                  <a:pos x="184" y="0"/>
                </a:cxn>
                <a:cxn ang="0">
                  <a:pos x="146" y="0"/>
                </a:cxn>
                <a:cxn ang="0">
                  <a:pos x="108" y="2"/>
                </a:cxn>
                <a:cxn ang="0">
                  <a:pos x="70" y="3"/>
                </a:cxn>
                <a:cxn ang="0">
                  <a:pos x="32" y="6"/>
                </a:cxn>
                <a:cxn ang="0">
                  <a:pos x="0" y="43"/>
                </a:cxn>
                <a:cxn ang="0">
                  <a:pos x="5" y="84"/>
                </a:cxn>
                <a:cxn ang="0">
                  <a:pos x="24" y="133"/>
                </a:cxn>
                <a:cxn ang="0">
                  <a:pos x="48" y="183"/>
                </a:cxn>
                <a:cxn ang="0">
                  <a:pos x="68" y="227"/>
                </a:cxn>
                <a:cxn ang="0">
                  <a:pos x="79" y="267"/>
                </a:cxn>
                <a:cxn ang="0">
                  <a:pos x="88" y="331"/>
                </a:cxn>
                <a:cxn ang="0">
                  <a:pos x="111" y="390"/>
                </a:cxn>
                <a:cxn ang="0">
                  <a:pos x="143" y="414"/>
                </a:cxn>
                <a:cxn ang="0">
                  <a:pos x="173" y="419"/>
                </a:cxn>
                <a:cxn ang="0">
                  <a:pos x="206" y="415"/>
                </a:cxn>
                <a:cxn ang="0">
                  <a:pos x="238" y="406"/>
                </a:cxn>
                <a:cxn ang="0">
                  <a:pos x="269" y="395"/>
                </a:cxn>
                <a:cxn ang="0">
                  <a:pos x="300" y="384"/>
                </a:cxn>
                <a:cxn ang="0">
                  <a:pos x="338" y="371"/>
                </a:cxn>
                <a:cxn ang="0">
                  <a:pos x="375" y="360"/>
                </a:cxn>
                <a:cxn ang="0">
                  <a:pos x="413" y="349"/>
                </a:cxn>
                <a:cxn ang="0">
                  <a:pos x="451" y="339"/>
                </a:cxn>
                <a:cxn ang="0">
                  <a:pos x="489" y="329"/>
                </a:cxn>
                <a:cxn ang="0">
                  <a:pos x="508" y="325"/>
                </a:cxn>
                <a:cxn ang="0">
                  <a:pos x="531" y="320"/>
                </a:cxn>
                <a:cxn ang="0">
                  <a:pos x="555" y="314"/>
                </a:cxn>
                <a:cxn ang="0">
                  <a:pos x="577" y="305"/>
                </a:cxn>
                <a:cxn ang="0">
                  <a:pos x="594" y="293"/>
                </a:cxn>
                <a:cxn ang="0">
                  <a:pos x="607" y="255"/>
                </a:cxn>
                <a:cxn ang="0">
                  <a:pos x="594" y="197"/>
                </a:cxn>
                <a:cxn ang="0">
                  <a:pos x="574" y="146"/>
                </a:cxn>
              </a:cxnLst>
              <a:rect l="0" t="0" r="r" b="b"/>
              <a:pathLst>
                <a:path w="607" h="419">
                  <a:moveTo>
                    <a:pt x="574" y="146"/>
                  </a:moveTo>
                  <a:lnTo>
                    <a:pt x="572" y="132"/>
                  </a:lnTo>
                  <a:lnTo>
                    <a:pt x="569" y="116"/>
                  </a:lnTo>
                  <a:lnTo>
                    <a:pt x="566" y="98"/>
                  </a:lnTo>
                  <a:lnTo>
                    <a:pt x="563" y="78"/>
                  </a:lnTo>
                  <a:lnTo>
                    <a:pt x="558" y="59"/>
                  </a:lnTo>
                  <a:lnTo>
                    <a:pt x="553" y="42"/>
                  </a:lnTo>
                  <a:lnTo>
                    <a:pt x="545" y="28"/>
                  </a:lnTo>
                  <a:lnTo>
                    <a:pt x="536" y="18"/>
                  </a:lnTo>
                  <a:lnTo>
                    <a:pt x="532" y="16"/>
                  </a:lnTo>
                  <a:lnTo>
                    <a:pt x="527" y="14"/>
                  </a:lnTo>
                  <a:lnTo>
                    <a:pt x="521" y="13"/>
                  </a:lnTo>
                  <a:lnTo>
                    <a:pt x="515" y="11"/>
                  </a:lnTo>
                  <a:lnTo>
                    <a:pt x="509" y="10"/>
                  </a:lnTo>
                  <a:lnTo>
                    <a:pt x="502" y="10"/>
                  </a:lnTo>
                  <a:lnTo>
                    <a:pt x="495" y="9"/>
                  </a:lnTo>
                  <a:lnTo>
                    <a:pt x="489" y="9"/>
                  </a:lnTo>
                  <a:lnTo>
                    <a:pt x="482" y="9"/>
                  </a:lnTo>
                  <a:lnTo>
                    <a:pt x="475" y="9"/>
                  </a:lnTo>
                  <a:lnTo>
                    <a:pt x="468" y="10"/>
                  </a:lnTo>
                  <a:lnTo>
                    <a:pt x="461" y="10"/>
                  </a:lnTo>
                  <a:lnTo>
                    <a:pt x="456" y="10"/>
                  </a:lnTo>
                  <a:lnTo>
                    <a:pt x="450" y="10"/>
                  </a:lnTo>
                  <a:lnTo>
                    <a:pt x="445" y="10"/>
                  </a:lnTo>
                  <a:lnTo>
                    <a:pt x="440" y="10"/>
                  </a:lnTo>
                  <a:lnTo>
                    <a:pt x="427" y="9"/>
                  </a:lnTo>
                  <a:lnTo>
                    <a:pt x="415" y="8"/>
                  </a:lnTo>
                  <a:lnTo>
                    <a:pt x="402" y="7"/>
                  </a:lnTo>
                  <a:lnTo>
                    <a:pt x="389" y="6"/>
                  </a:lnTo>
                  <a:lnTo>
                    <a:pt x="377" y="5"/>
                  </a:lnTo>
                  <a:lnTo>
                    <a:pt x="364" y="4"/>
                  </a:lnTo>
                  <a:lnTo>
                    <a:pt x="351" y="4"/>
                  </a:lnTo>
                  <a:lnTo>
                    <a:pt x="338" y="3"/>
                  </a:lnTo>
                  <a:lnTo>
                    <a:pt x="326" y="3"/>
                  </a:lnTo>
                  <a:lnTo>
                    <a:pt x="313" y="2"/>
                  </a:lnTo>
                  <a:lnTo>
                    <a:pt x="300" y="2"/>
                  </a:lnTo>
                  <a:lnTo>
                    <a:pt x="287" y="1"/>
                  </a:lnTo>
                  <a:lnTo>
                    <a:pt x="274" y="1"/>
                  </a:lnTo>
                  <a:lnTo>
                    <a:pt x="261" y="0"/>
                  </a:lnTo>
                  <a:lnTo>
                    <a:pt x="248" y="0"/>
                  </a:lnTo>
                  <a:lnTo>
                    <a:pt x="236" y="0"/>
                  </a:lnTo>
                  <a:lnTo>
                    <a:pt x="223" y="0"/>
                  </a:lnTo>
                  <a:lnTo>
                    <a:pt x="210" y="0"/>
                  </a:lnTo>
                  <a:lnTo>
                    <a:pt x="197" y="0"/>
                  </a:lnTo>
                  <a:lnTo>
                    <a:pt x="184" y="0"/>
                  </a:lnTo>
                  <a:lnTo>
                    <a:pt x="172" y="0"/>
                  </a:lnTo>
                  <a:lnTo>
                    <a:pt x="158" y="0"/>
                  </a:lnTo>
                  <a:lnTo>
                    <a:pt x="146" y="0"/>
                  </a:lnTo>
                  <a:lnTo>
                    <a:pt x="133" y="0"/>
                  </a:lnTo>
                  <a:lnTo>
                    <a:pt x="120" y="1"/>
                  </a:lnTo>
                  <a:lnTo>
                    <a:pt x="108" y="2"/>
                  </a:lnTo>
                  <a:lnTo>
                    <a:pt x="95" y="2"/>
                  </a:lnTo>
                  <a:lnTo>
                    <a:pt x="82" y="3"/>
                  </a:lnTo>
                  <a:lnTo>
                    <a:pt x="70" y="3"/>
                  </a:lnTo>
                  <a:lnTo>
                    <a:pt x="57" y="4"/>
                  </a:lnTo>
                  <a:lnTo>
                    <a:pt x="45" y="5"/>
                  </a:lnTo>
                  <a:lnTo>
                    <a:pt x="32" y="6"/>
                  </a:lnTo>
                  <a:lnTo>
                    <a:pt x="8" y="25"/>
                  </a:lnTo>
                  <a:lnTo>
                    <a:pt x="3" y="33"/>
                  </a:lnTo>
                  <a:lnTo>
                    <a:pt x="0" y="43"/>
                  </a:lnTo>
                  <a:lnTo>
                    <a:pt x="0" y="55"/>
                  </a:lnTo>
                  <a:lnTo>
                    <a:pt x="2" y="69"/>
                  </a:lnTo>
                  <a:lnTo>
                    <a:pt x="5" y="84"/>
                  </a:lnTo>
                  <a:lnTo>
                    <a:pt x="10" y="99"/>
                  </a:lnTo>
                  <a:lnTo>
                    <a:pt x="17" y="116"/>
                  </a:lnTo>
                  <a:lnTo>
                    <a:pt x="24" y="133"/>
                  </a:lnTo>
                  <a:lnTo>
                    <a:pt x="32" y="150"/>
                  </a:lnTo>
                  <a:lnTo>
                    <a:pt x="40" y="167"/>
                  </a:lnTo>
                  <a:lnTo>
                    <a:pt x="48" y="183"/>
                  </a:lnTo>
                  <a:lnTo>
                    <a:pt x="55" y="199"/>
                  </a:lnTo>
                  <a:lnTo>
                    <a:pt x="62" y="213"/>
                  </a:lnTo>
                  <a:lnTo>
                    <a:pt x="68" y="227"/>
                  </a:lnTo>
                  <a:lnTo>
                    <a:pt x="73" y="238"/>
                  </a:lnTo>
                  <a:lnTo>
                    <a:pt x="75" y="247"/>
                  </a:lnTo>
                  <a:lnTo>
                    <a:pt x="79" y="267"/>
                  </a:lnTo>
                  <a:lnTo>
                    <a:pt x="82" y="288"/>
                  </a:lnTo>
                  <a:lnTo>
                    <a:pt x="85" y="310"/>
                  </a:lnTo>
                  <a:lnTo>
                    <a:pt x="88" y="331"/>
                  </a:lnTo>
                  <a:lnTo>
                    <a:pt x="93" y="353"/>
                  </a:lnTo>
                  <a:lnTo>
                    <a:pt x="100" y="373"/>
                  </a:lnTo>
                  <a:lnTo>
                    <a:pt x="111" y="390"/>
                  </a:lnTo>
                  <a:lnTo>
                    <a:pt x="125" y="404"/>
                  </a:lnTo>
                  <a:lnTo>
                    <a:pt x="134" y="410"/>
                  </a:lnTo>
                  <a:lnTo>
                    <a:pt x="143" y="414"/>
                  </a:lnTo>
                  <a:lnTo>
                    <a:pt x="153" y="417"/>
                  </a:lnTo>
                  <a:lnTo>
                    <a:pt x="163" y="419"/>
                  </a:lnTo>
                  <a:lnTo>
                    <a:pt x="173" y="419"/>
                  </a:lnTo>
                  <a:lnTo>
                    <a:pt x="184" y="419"/>
                  </a:lnTo>
                  <a:lnTo>
                    <a:pt x="195" y="418"/>
                  </a:lnTo>
                  <a:lnTo>
                    <a:pt x="206" y="415"/>
                  </a:lnTo>
                  <a:lnTo>
                    <a:pt x="216" y="413"/>
                  </a:lnTo>
                  <a:lnTo>
                    <a:pt x="227" y="410"/>
                  </a:lnTo>
                  <a:lnTo>
                    <a:pt x="238" y="406"/>
                  </a:lnTo>
                  <a:lnTo>
                    <a:pt x="248" y="402"/>
                  </a:lnTo>
                  <a:lnTo>
                    <a:pt x="258" y="399"/>
                  </a:lnTo>
                  <a:lnTo>
                    <a:pt x="269" y="395"/>
                  </a:lnTo>
                  <a:lnTo>
                    <a:pt x="278" y="391"/>
                  </a:lnTo>
                  <a:lnTo>
                    <a:pt x="288" y="388"/>
                  </a:lnTo>
                  <a:lnTo>
                    <a:pt x="300" y="384"/>
                  </a:lnTo>
                  <a:lnTo>
                    <a:pt x="313" y="379"/>
                  </a:lnTo>
                  <a:lnTo>
                    <a:pt x="325" y="375"/>
                  </a:lnTo>
                  <a:lnTo>
                    <a:pt x="338" y="371"/>
                  </a:lnTo>
                  <a:lnTo>
                    <a:pt x="350" y="367"/>
                  </a:lnTo>
                  <a:lnTo>
                    <a:pt x="363" y="363"/>
                  </a:lnTo>
                  <a:lnTo>
                    <a:pt x="375" y="360"/>
                  </a:lnTo>
                  <a:lnTo>
                    <a:pt x="388" y="356"/>
                  </a:lnTo>
                  <a:lnTo>
                    <a:pt x="400" y="353"/>
                  </a:lnTo>
                  <a:lnTo>
                    <a:pt x="413" y="349"/>
                  </a:lnTo>
                  <a:lnTo>
                    <a:pt x="426" y="346"/>
                  </a:lnTo>
                  <a:lnTo>
                    <a:pt x="438" y="342"/>
                  </a:lnTo>
                  <a:lnTo>
                    <a:pt x="451" y="339"/>
                  </a:lnTo>
                  <a:lnTo>
                    <a:pt x="464" y="336"/>
                  </a:lnTo>
                  <a:lnTo>
                    <a:pt x="476" y="333"/>
                  </a:lnTo>
                  <a:lnTo>
                    <a:pt x="489" y="329"/>
                  </a:lnTo>
                  <a:lnTo>
                    <a:pt x="495" y="328"/>
                  </a:lnTo>
                  <a:lnTo>
                    <a:pt x="501" y="326"/>
                  </a:lnTo>
                  <a:lnTo>
                    <a:pt x="508" y="325"/>
                  </a:lnTo>
                  <a:lnTo>
                    <a:pt x="516" y="323"/>
                  </a:lnTo>
                  <a:lnTo>
                    <a:pt x="523" y="322"/>
                  </a:lnTo>
                  <a:lnTo>
                    <a:pt x="531" y="320"/>
                  </a:lnTo>
                  <a:lnTo>
                    <a:pt x="539" y="318"/>
                  </a:lnTo>
                  <a:lnTo>
                    <a:pt x="547" y="316"/>
                  </a:lnTo>
                  <a:lnTo>
                    <a:pt x="555" y="314"/>
                  </a:lnTo>
                  <a:lnTo>
                    <a:pt x="562" y="311"/>
                  </a:lnTo>
                  <a:lnTo>
                    <a:pt x="570" y="308"/>
                  </a:lnTo>
                  <a:lnTo>
                    <a:pt x="577" y="305"/>
                  </a:lnTo>
                  <a:lnTo>
                    <a:pt x="583" y="301"/>
                  </a:lnTo>
                  <a:lnTo>
                    <a:pt x="589" y="297"/>
                  </a:lnTo>
                  <a:lnTo>
                    <a:pt x="594" y="293"/>
                  </a:lnTo>
                  <a:lnTo>
                    <a:pt x="598" y="288"/>
                  </a:lnTo>
                  <a:lnTo>
                    <a:pt x="605" y="272"/>
                  </a:lnTo>
                  <a:lnTo>
                    <a:pt x="607" y="255"/>
                  </a:lnTo>
                  <a:lnTo>
                    <a:pt x="605" y="236"/>
                  </a:lnTo>
                  <a:lnTo>
                    <a:pt x="600" y="216"/>
                  </a:lnTo>
                  <a:lnTo>
                    <a:pt x="594" y="197"/>
                  </a:lnTo>
                  <a:lnTo>
                    <a:pt x="587" y="178"/>
                  </a:lnTo>
                  <a:lnTo>
                    <a:pt x="580" y="161"/>
                  </a:lnTo>
                  <a:lnTo>
                    <a:pt x="574" y="146"/>
                  </a:lnTo>
                  <a:close/>
                </a:path>
              </a:pathLst>
            </a:custGeom>
            <a:solidFill>
              <a:schemeClr val="accent1">
                <a:lumMod val="75000"/>
                <a:alpha val="45000"/>
              </a:schemeClr>
            </a:solidFill>
            <a:ln w="9525">
              <a:noFill/>
              <a:round/>
              <a:headEnd/>
              <a:tailEnd/>
            </a:ln>
          </p:spPr>
          <p:txBody>
            <a:bodyPr/>
            <a:lstStyle/>
            <a:p>
              <a:pPr eaLnBrk="0" hangingPunct="0">
                <a:defRPr/>
              </a:pPr>
              <a:endParaRPr lang="de-DE">
                <a:latin typeface="Arial" charset="0"/>
              </a:endParaRPr>
            </a:p>
          </p:txBody>
        </p:sp>
        <p:sp>
          <p:nvSpPr>
            <p:cNvPr id="7185" name="Freeform 75"/>
            <p:cNvSpPr>
              <a:spLocks/>
            </p:cNvSpPr>
            <p:nvPr/>
          </p:nvSpPr>
          <p:spPr bwMode="auto">
            <a:xfrm flipH="1">
              <a:off x="3566007" y="2050508"/>
              <a:ext cx="456561" cy="424565"/>
            </a:xfrm>
            <a:custGeom>
              <a:avLst/>
              <a:gdLst>
                <a:gd name="T0" fmla="*/ 9 w 371"/>
                <a:gd name="T1" fmla="*/ 243 h 345"/>
                <a:gd name="T2" fmla="*/ 3 w 371"/>
                <a:gd name="T3" fmla="*/ 267 h 345"/>
                <a:gd name="T4" fmla="*/ 0 w 371"/>
                <a:gd name="T5" fmla="*/ 293 h 345"/>
                <a:gd name="T6" fmla="*/ 3 w 371"/>
                <a:gd name="T7" fmla="*/ 317 h 345"/>
                <a:gd name="T8" fmla="*/ 14 w 371"/>
                <a:gd name="T9" fmla="*/ 338 h 345"/>
                <a:gd name="T10" fmla="*/ 28 w 371"/>
                <a:gd name="T11" fmla="*/ 345 h 345"/>
                <a:gd name="T12" fmla="*/ 40 w 371"/>
                <a:gd name="T13" fmla="*/ 339 h 345"/>
                <a:gd name="T14" fmla="*/ 54 w 371"/>
                <a:gd name="T15" fmla="*/ 324 h 345"/>
                <a:gd name="T16" fmla="*/ 71 w 371"/>
                <a:gd name="T17" fmla="*/ 301 h 345"/>
                <a:gd name="T18" fmla="*/ 89 w 371"/>
                <a:gd name="T19" fmla="*/ 278 h 345"/>
                <a:gd name="T20" fmla="*/ 107 w 371"/>
                <a:gd name="T21" fmla="*/ 258 h 345"/>
                <a:gd name="T22" fmla="*/ 130 w 371"/>
                <a:gd name="T23" fmla="*/ 242 h 345"/>
                <a:gd name="T24" fmla="*/ 154 w 371"/>
                <a:gd name="T25" fmla="*/ 229 h 345"/>
                <a:gd name="T26" fmla="*/ 173 w 371"/>
                <a:gd name="T27" fmla="*/ 220 h 345"/>
                <a:gd name="T28" fmla="*/ 191 w 371"/>
                <a:gd name="T29" fmla="*/ 212 h 345"/>
                <a:gd name="T30" fmla="*/ 210 w 371"/>
                <a:gd name="T31" fmla="*/ 203 h 345"/>
                <a:gd name="T32" fmla="*/ 228 w 371"/>
                <a:gd name="T33" fmla="*/ 195 h 345"/>
                <a:gd name="T34" fmla="*/ 245 w 371"/>
                <a:gd name="T35" fmla="*/ 184 h 345"/>
                <a:gd name="T36" fmla="*/ 262 w 371"/>
                <a:gd name="T37" fmla="*/ 173 h 345"/>
                <a:gd name="T38" fmla="*/ 279 w 371"/>
                <a:gd name="T39" fmla="*/ 160 h 345"/>
                <a:gd name="T40" fmla="*/ 292 w 371"/>
                <a:gd name="T41" fmla="*/ 148 h 345"/>
                <a:gd name="T42" fmla="*/ 305 w 371"/>
                <a:gd name="T43" fmla="*/ 136 h 345"/>
                <a:gd name="T44" fmla="*/ 320 w 371"/>
                <a:gd name="T45" fmla="*/ 122 h 345"/>
                <a:gd name="T46" fmla="*/ 336 w 371"/>
                <a:gd name="T47" fmla="*/ 107 h 345"/>
                <a:gd name="T48" fmla="*/ 350 w 371"/>
                <a:gd name="T49" fmla="*/ 91 h 345"/>
                <a:gd name="T50" fmla="*/ 361 w 371"/>
                <a:gd name="T51" fmla="*/ 74 h 345"/>
                <a:gd name="T52" fmla="*/ 369 w 371"/>
                <a:gd name="T53" fmla="*/ 58 h 345"/>
                <a:gd name="T54" fmla="*/ 371 w 371"/>
                <a:gd name="T55" fmla="*/ 41 h 345"/>
                <a:gd name="T56" fmla="*/ 362 w 371"/>
                <a:gd name="T57" fmla="*/ 17 h 345"/>
                <a:gd name="T58" fmla="*/ 341 w 371"/>
                <a:gd name="T59" fmla="*/ 1 h 345"/>
                <a:gd name="T60" fmla="*/ 317 w 371"/>
                <a:gd name="T61" fmla="*/ 3 h 345"/>
                <a:gd name="T62" fmla="*/ 293 w 371"/>
                <a:gd name="T63" fmla="*/ 16 h 345"/>
                <a:gd name="T64" fmla="*/ 277 w 371"/>
                <a:gd name="T65" fmla="*/ 38 h 345"/>
                <a:gd name="T66" fmla="*/ 266 w 371"/>
                <a:gd name="T67" fmla="*/ 59 h 345"/>
                <a:gd name="T68" fmla="*/ 255 w 371"/>
                <a:gd name="T69" fmla="*/ 82 h 345"/>
                <a:gd name="T70" fmla="*/ 242 w 371"/>
                <a:gd name="T71" fmla="*/ 102 h 345"/>
                <a:gd name="T72" fmla="*/ 228 w 371"/>
                <a:gd name="T73" fmla="*/ 115 h 345"/>
                <a:gd name="T74" fmla="*/ 216 w 371"/>
                <a:gd name="T75" fmla="*/ 123 h 345"/>
                <a:gd name="T76" fmla="*/ 202 w 371"/>
                <a:gd name="T77" fmla="*/ 130 h 345"/>
                <a:gd name="T78" fmla="*/ 189 w 371"/>
                <a:gd name="T79" fmla="*/ 138 h 345"/>
                <a:gd name="T80" fmla="*/ 176 w 371"/>
                <a:gd name="T81" fmla="*/ 147 h 345"/>
                <a:gd name="T82" fmla="*/ 160 w 371"/>
                <a:gd name="T83" fmla="*/ 159 h 345"/>
                <a:gd name="T84" fmla="*/ 143 w 371"/>
                <a:gd name="T85" fmla="*/ 170 h 345"/>
                <a:gd name="T86" fmla="*/ 126 w 371"/>
                <a:gd name="T87" fmla="*/ 178 h 345"/>
                <a:gd name="T88" fmla="*/ 108 w 371"/>
                <a:gd name="T89" fmla="*/ 181 h 345"/>
                <a:gd name="T90" fmla="*/ 91 w 371"/>
                <a:gd name="T91" fmla="*/ 183 h 345"/>
                <a:gd name="T92" fmla="*/ 76 w 371"/>
                <a:gd name="T93" fmla="*/ 185 h 345"/>
                <a:gd name="T94" fmla="*/ 62 w 371"/>
                <a:gd name="T95" fmla="*/ 187 h 345"/>
                <a:gd name="T96" fmla="*/ 50 w 371"/>
                <a:gd name="T97" fmla="*/ 191 h 345"/>
                <a:gd name="T98" fmla="*/ 38 w 371"/>
                <a:gd name="T99" fmla="*/ 198 h 345"/>
                <a:gd name="T100" fmla="*/ 27 w 371"/>
                <a:gd name="T101" fmla="*/ 209 h 345"/>
                <a:gd name="T102" fmla="*/ 17 w 371"/>
                <a:gd name="T103" fmla="*/ 224 h 34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71"/>
                <a:gd name="T157" fmla="*/ 0 h 345"/>
                <a:gd name="T158" fmla="*/ 371 w 371"/>
                <a:gd name="T159" fmla="*/ 345 h 34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71" h="345">
                  <a:moveTo>
                    <a:pt x="13" y="234"/>
                  </a:moveTo>
                  <a:lnTo>
                    <a:pt x="9" y="243"/>
                  </a:lnTo>
                  <a:lnTo>
                    <a:pt x="6" y="254"/>
                  </a:lnTo>
                  <a:lnTo>
                    <a:pt x="3" y="267"/>
                  </a:lnTo>
                  <a:lnTo>
                    <a:pt x="1" y="280"/>
                  </a:lnTo>
                  <a:lnTo>
                    <a:pt x="0" y="293"/>
                  </a:lnTo>
                  <a:lnTo>
                    <a:pt x="1" y="306"/>
                  </a:lnTo>
                  <a:lnTo>
                    <a:pt x="3" y="317"/>
                  </a:lnTo>
                  <a:lnTo>
                    <a:pt x="7" y="327"/>
                  </a:lnTo>
                  <a:lnTo>
                    <a:pt x="14" y="338"/>
                  </a:lnTo>
                  <a:lnTo>
                    <a:pt x="21" y="343"/>
                  </a:lnTo>
                  <a:lnTo>
                    <a:pt x="28" y="345"/>
                  </a:lnTo>
                  <a:lnTo>
                    <a:pt x="34" y="343"/>
                  </a:lnTo>
                  <a:lnTo>
                    <a:pt x="40" y="339"/>
                  </a:lnTo>
                  <a:lnTo>
                    <a:pt x="47" y="332"/>
                  </a:lnTo>
                  <a:lnTo>
                    <a:pt x="54" y="324"/>
                  </a:lnTo>
                  <a:lnTo>
                    <a:pt x="62" y="314"/>
                  </a:lnTo>
                  <a:lnTo>
                    <a:pt x="71" y="301"/>
                  </a:lnTo>
                  <a:lnTo>
                    <a:pt x="80" y="289"/>
                  </a:lnTo>
                  <a:lnTo>
                    <a:pt x="89" y="278"/>
                  </a:lnTo>
                  <a:lnTo>
                    <a:pt x="98" y="268"/>
                  </a:lnTo>
                  <a:lnTo>
                    <a:pt x="107" y="258"/>
                  </a:lnTo>
                  <a:lnTo>
                    <a:pt x="118" y="250"/>
                  </a:lnTo>
                  <a:lnTo>
                    <a:pt x="130" y="242"/>
                  </a:lnTo>
                  <a:lnTo>
                    <a:pt x="145" y="234"/>
                  </a:lnTo>
                  <a:lnTo>
                    <a:pt x="154" y="229"/>
                  </a:lnTo>
                  <a:lnTo>
                    <a:pt x="163" y="225"/>
                  </a:lnTo>
                  <a:lnTo>
                    <a:pt x="173" y="220"/>
                  </a:lnTo>
                  <a:lnTo>
                    <a:pt x="182" y="216"/>
                  </a:lnTo>
                  <a:lnTo>
                    <a:pt x="191" y="212"/>
                  </a:lnTo>
                  <a:lnTo>
                    <a:pt x="201" y="208"/>
                  </a:lnTo>
                  <a:lnTo>
                    <a:pt x="210" y="203"/>
                  </a:lnTo>
                  <a:lnTo>
                    <a:pt x="219" y="199"/>
                  </a:lnTo>
                  <a:lnTo>
                    <a:pt x="228" y="195"/>
                  </a:lnTo>
                  <a:lnTo>
                    <a:pt x="236" y="190"/>
                  </a:lnTo>
                  <a:lnTo>
                    <a:pt x="245" y="184"/>
                  </a:lnTo>
                  <a:lnTo>
                    <a:pt x="254" y="179"/>
                  </a:lnTo>
                  <a:lnTo>
                    <a:pt x="262" y="173"/>
                  </a:lnTo>
                  <a:lnTo>
                    <a:pt x="270" y="167"/>
                  </a:lnTo>
                  <a:lnTo>
                    <a:pt x="279" y="160"/>
                  </a:lnTo>
                  <a:lnTo>
                    <a:pt x="286" y="153"/>
                  </a:lnTo>
                  <a:lnTo>
                    <a:pt x="292" y="148"/>
                  </a:lnTo>
                  <a:lnTo>
                    <a:pt x="298" y="142"/>
                  </a:lnTo>
                  <a:lnTo>
                    <a:pt x="305" y="136"/>
                  </a:lnTo>
                  <a:lnTo>
                    <a:pt x="313" y="129"/>
                  </a:lnTo>
                  <a:lnTo>
                    <a:pt x="320" y="122"/>
                  </a:lnTo>
                  <a:lnTo>
                    <a:pt x="328" y="115"/>
                  </a:lnTo>
                  <a:lnTo>
                    <a:pt x="336" y="107"/>
                  </a:lnTo>
                  <a:lnTo>
                    <a:pt x="343" y="99"/>
                  </a:lnTo>
                  <a:lnTo>
                    <a:pt x="350" y="91"/>
                  </a:lnTo>
                  <a:lnTo>
                    <a:pt x="356" y="82"/>
                  </a:lnTo>
                  <a:lnTo>
                    <a:pt x="361" y="74"/>
                  </a:lnTo>
                  <a:lnTo>
                    <a:pt x="366" y="66"/>
                  </a:lnTo>
                  <a:lnTo>
                    <a:pt x="369" y="58"/>
                  </a:lnTo>
                  <a:lnTo>
                    <a:pt x="370" y="49"/>
                  </a:lnTo>
                  <a:lnTo>
                    <a:pt x="371" y="41"/>
                  </a:lnTo>
                  <a:lnTo>
                    <a:pt x="369" y="33"/>
                  </a:lnTo>
                  <a:lnTo>
                    <a:pt x="362" y="17"/>
                  </a:lnTo>
                  <a:lnTo>
                    <a:pt x="352" y="7"/>
                  </a:lnTo>
                  <a:lnTo>
                    <a:pt x="341" y="1"/>
                  </a:lnTo>
                  <a:lnTo>
                    <a:pt x="329" y="0"/>
                  </a:lnTo>
                  <a:lnTo>
                    <a:pt x="317" y="3"/>
                  </a:lnTo>
                  <a:lnTo>
                    <a:pt x="305" y="8"/>
                  </a:lnTo>
                  <a:lnTo>
                    <a:pt x="293" y="16"/>
                  </a:lnTo>
                  <a:lnTo>
                    <a:pt x="283" y="27"/>
                  </a:lnTo>
                  <a:lnTo>
                    <a:pt x="277" y="38"/>
                  </a:lnTo>
                  <a:lnTo>
                    <a:pt x="271" y="48"/>
                  </a:lnTo>
                  <a:lnTo>
                    <a:pt x="266" y="59"/>
                  </a:lnTo>
                  <a:lnTo>
                    <a:pt x="261" y="71"/>
                  </a:lnTo>
                  <a:lnTo>
                    <a:pt x="255" y="82"/>
                  </a:lnTo>
                  <a:lnTo>
                    <a:pt x="249" y="92"/>
                  </a:lnTo>
                  <a:lnTo>
                    <a:pt x="242" y="102"/>
                  </a:lnTo>
                  <a:lnTo>
                    <a:pt x="233" y="111"/>
                  </a:lnTo>
                  <a:lnTo>
                    <a:pt x="228" y="115"/>
                  </a:lnTo>
                  <a:lnTo>
                    <a:pt x="222" y="119"/>
                  </a:lnTo>
                  <a:lnTo>
                    <a:pt x="216" y="123"/>
                  </a:lnTo>
                  <a:lnTo>
                    <a:pt x="209" y="126"/>
                  </a:lnTo>
                  <a:lnTo>
                    <a:pt x="202" y="130"/>
                  </a:lnTo>
                  <a:lnTo>
                    <a:pt x="195" y="134"/>
                  </a:lnTo>
                  <a:lnTo>
                    <a:pt x="189" y="138"/>
                  </a:lnTo>
                  <a:lnTo>
                    <a:pt x="183" y="142"/>
                  </a:lnTo>
                  <a:lnTo>
                    <a:pt x="176" y="147"/>
                  </a:lnTo>
                  <a:lnTo>
                    <a:pt x="168" y="153"/>
                  </a:lnTo>
                  <a:lnTo>
                    <a:pt x="160" y="159"/>
                  </a:lnTo>
                  <a:lnTo>
                    <a:pt x="152" y="165"/>
                  </a:lnTo>
                  <a:lnTo>
                    <a:pt x="143" y="170"/>
                  </a:lnTo>
                  <a:lnTo>
                    <a:pt x="134" y="174"/>
                  </a:lnTo>
                  <a:lnTo>
                    <a:pt x="126" y="178"/>
                  </a:lnTo>
                  <a:lnTo>
                    <a:pt x="116" y="180"/>
                  </a:lnTo>
                  <a:lnTo>
                    <a:pt x="108" y="181"/>
                  </a:lnTo>
                  <a:lnTo>
                    <a:pt x="99" y="183"/>
                  </a:lnTo>
                  <a:lnTo>
                    <a:pt x="91" y="183"/>
                  </a:lnTo>
                  <a:lnTo>
                    <a:pt x="84" y="184"/>
                  </a:lnTo>
                  <a:lnTo>
                    <a:pt x="76" y="185"/>
                  </a:lnTo>
                  <a:lnTo>
                    <a:pt x="69" y="186"/>
                  </a:lnTo>
                  <a:lnTo>
                    <a:pt x="62" y="187"/>
                  </a:lnTo>
                  <a:lnTo>
                    <a:pt x="56" y="189"/>
                  </a:lnTo>
                  <a:lnTo>
                    <a:pt x="50" y="191"/>
                  </a:lnTo>
                  <a:lnTo>
                    <a:pt x="44" y="194"/>
                  </a:lnTo>
                  <a:lnTo>
                    <a:pt x="38" y="198"/>
                  </a:lnTo>
                  <a:lnTo>
                    <a:pt x="33" y="203"/>
                  </a:lnTo>
                  <a:lnTo>
                    <a:pt x="27" y="209"/>
                  </a:lnTo>
                  <a:lnTo>
                    <a:pt x="22" y="216"/>
                  </a:lnTo>
                  <a:lnTo>
                    <a:pt x="17" y="224"/>
                  </a:lnTo>
                  <a:lnTo>
                    <a:pt x="13" y="234"/>
                  </a:lnTo>
                  <a:close/>
                </a:path>
              </a:pathLst>
            </a:custGeom>
            <a:solidFill>
              <a:srgbClr val="FF7F7F"/>
            </a:solidFill>
            <a:ln w="9525">
              <a:noFill/>
              <a:round/>
              <a:headEnd/>
              <a:tailEnd/>
            </a:ln>
          </p:spPr>
          <p:txBody>
            <a:bodyPr/>
            <a:lstStyle/>
            <a:p>
              <a:pPr eaLnBrk="0" hangingPunct="0"/>
              <a:endParaRPr lang="de-DE"/>
            </a:p>
          </p:txBody>
        </p:sp>
        <p:sp>
          <p:nvSpPr>
            <p:cNvPr id="7186" name="Freeform 76"/>
            <p:cNvSpPr>
              <a:spLocks/>
            </p:cNvSpPr>
            <p:nvPr/>
          </p:nvSpPr>
          <p:spPr bwMode="auto">
            <a:xfrm flipH="1">
              <a:off x="3398642" y="1996360"/>
              <a:ext cx="744527" cy="632540"/>
            </a:xfrm>
            <a:custGeom>
              <a:avLst/>
              <a:gdLst>
                <a:gd name="T0" fmla="*/ 576 w 605"/>
                <a:gd name="T1" fmla="*/ 312 h 514"/>
                <a:gd name="T2" fmla="*/ 566 w 605"/>
                <a:gd name="T3" fmla="*/ 174 h 514"/>
                <a:gd name="T4" fmla="*/ 528 w 605"/>
                <a:gd name="T5" fmla="*/ 73 h 514"/>
                <a:gd name="T6" fmla="*/ 516 w 605"/>
                <a:gd name="T7" fmla="*/ 19 h 514"/>
                <a:gd name="T8" fmla="*/ 488 w 605"/>
                <a:gd name="T9" fmla="*/ 0 h 514"/>
                <a:gd name="T10" fmla="*/ 432 w 605"/>
                <a:gd name="T11" fmla="*/ 7 h 514"/>
                <a:gd name="T12" fmla="*/ 382 w 605"/>
                <a:gd name="T13" fmla="*/ 10 h 514"/>
                <a:gd name="T14" fmla="*/ 305 w 605"/>
                <a:gd name="T15" fmla="*/ 13 h 514"/>
                <a:gd name="T16" fmla="*/ 199 w 605"/>
                <a:gd name="T17" fmla="*/ 14 h 514"/>
                <a:gd name="T18" fmla="*/ 93 w 605"/>
                <a:gd name="T19" fmla="*/ 14 h 514"/>
                <a:gd name="T20" fmla="*/ 28 w 605"/>
                <a:gd name="T21" fmla="*/ 27 h 514"/>
                <a:gd name="T22" fmla="*/ 153 w 605"/>
                <a:gd name="T23" fmla="*/ 30 h 514"/>
                <a:gd name="T24" fmla="*/ 260 w 605"/>
                <a:gd name="T25" fmla="*/ 29 h 514"/>
                <a:gd name="T26" fmla="*/ 361 w 605"/>
                <a:gd name="T27" fmla="*/ 26 h 514"/>
                <a:gd name="T28" fmla="*/ 412 w 605"/>
                <a:gd name="T29" fmla="*/ 24 h 514"/>
                <a:gd name="T30" fmla="*/ 463 w 605"/>
                <a:gd name="T31" fmla="*/ 20 h 514"/>
                <a:gd name="T32" fmla="*/ 497 w 605"/>
                <a:gd name="T33" fmla="*/ 17 h 514"/>
                <a:gd name="T34" fmla="*/ 515 w 605"/>
                <a:gd name="T35" fmla="*/ 84 h 514"/>
                <a:gd name="T36" fmla="*/ 534 w 605"/>
                <a:gd name="T37" fmla="*/ 135 h 514"/>
                <a:gd name="T38" fmla="*/ 554 w 605"/>
                <a:gd name="T39" fmla="*/ 189 h 514"/>
                <a:gd name="T40" fmla="*/ 547 w 605"/>
                <a:gd name="T41" fmla="*/ 302 h 514"/>
                <a:gd name="T42" fmla="*/ 450 w 605"/>
                <a:gd name="T43" fmla="*/ 319 h 514"/>
                <a:gd name="T44" fmla="*/ 383 w 605"/>
                <a:gd name="T45" fmla="*/ 335 h 514"/>
                <a:gd name="T46" fmla="*/ 317 w 605"/>
                <a:gd name="T47" fmla="*/ 355 h 514"/>
                <a:gd name="T48" fmla="*/ 231 w 605"/>
                <a:gd name="T49" fmla="*/ 385 h 514"/>
                <a:gd name="T50" fmla="*/ 177 w 605"/>
                <a:gd name="T51" fmla="*/ 409 h 514"/>
                <a:gd name="T52" fmla="*/ 127 w 605"/>
                <a:gd name="T53" fmla="*/ 427 h 514"/>
                <a:gd name="T54" fmla="*/ 85 w 605"/>
                <a:gd name="T55" fmla="*/ 427 h 514"/>
                <a:gd name="T56" fmla="*/ 77 w 605"/>
                <a:gd name="T57" fmla="*/ 387 h 514"/>
                <a:gd name="T58" fmla="*/ 59 w 605"/>
                <a:gd name="T59" fmla="*/ 284 h 514"/>
                <a:gd name="T60" fmla="*/ 38 w 605"/>
                <a:gd name="T61" fmla="*/ 150 h 514"/>
                <a:gd name="T62" fmla="*/ 11 w 605"/>
                <a:gd name="T63" fmla="*/ 67 h 514"/>
                <a:gd name="T64" fmla="*/ 2 w 605"/>
                <a:gd name="T65" fmla="*/ 81 h 514"/>
                <a:gd name="T66" fmla="*/ 34 w 605"/>
                <a:gd name="T67" fmla="*/ 209 h 514"/>
                <a:gd name="T68" fmla="*/ 52 w 605"/>
                <a:gd name="T69" fmla="*/ 342 h 514"/>
                <a:gd name="T70" fmla="*/ 64 w 605"/>
                <a:gd name="T71" fmla="*/ 410 h 514"/>
                <a:gd name="T72" fmla="*/ 100 w 605"/>
                <a:gd name="T73" fmla="*/ 446 h 514"/>
                <a:gd name="T74" fmla="*/ 152 w 605"/>
                <a:gd name="T75" fmla="*/ 436 h 514"/>
                <a:gd name="T76" fmla="*/ 204 w 605"/>
                <a:gd name="T77" fmla="*/ 415 h 514"/>
                <a:gd name="T78" fmla="*/ 228 w 605"/>
                <a:gd name="T79" fmla="*/ 411 h 514"/>
                <a:gd name="T80" fmla="*/ 204 w 605"/>
                <a:gd name="T81" fmla="*/ 461 h 514"/>
                <a:gd name="T82" fmla="*/ 182 w 605"/>
                <a:gd name="T83" fmla="*/ 496 h 514"/>
                <a:gd name="T84" fmla="*/ 227 w 605"/>
                <a:gd name="T85" fmla="*/ 510 h 514"/>
                <a:gd name="T86" fmla="*/ 295 w 605"/>
                <a:gd name="T87" fmla="*/ 508 h 514"/>
                <a:gd name="T88" fmla="*/ 267 w 605"/>
                <a:gd name="T89" fmla="*/ 494 h 514"/>
                <a:gd name="T90" fmla="*/ 209 w 605"/>
                <a:gd name="T91" fmla="*/ 495 h 514"/>
                <a:gd name="T92" fmla="*/ 227 w 605"/>
                <a:gd name="T93" fmla="*/ 455 h 514"/>
                <a:gd name="T94" fmla="*/ 246 w 605"/>
                <a:gd name="T95" fmla="*/ 398 h 514"/>
                <a:gd name="T96" fmla="*/ 245 w 605"/>
                <a:gd name="T97" fmla="*/ 396 h 514"/>
                <a:gd name="T98" fmla="*/ 281 w 605"/>
                <a:gd name="T99" fmla="*/ 382 h 514"/>
                <a:gd name="T100" fmla="*/ 330 w 605"/>
                <a:gd name="T101" fmla="*/ 367 h 514"/>
                <a:gd name="T102" fmla="*/ 356 w 605"/>
                <a:gd name="T103" fmla="*/ 377 h 514"/>
                <a:gd name="T104" fmla="*/ 392 w 605"/>
                <a:gd name="T105" fmla="*/ 438 h 514"/>
                <a:gd name="T106" fmla="*/ 477 w 605"/>
                <a:gd name="T107" fmla="*/ 449 h 514"/>
                <a:gd name="T108" fmla="*/ 515 w 605"/>
                <a:gd name="T109" fmla="*/ 423 h 514"/>
                <a:gd name="T110" fmla="*/ 493 w 605"/>
                <a:gd name="T111" fmla="*/ 423 h 514"/>
                <a:gd name="T112" fmla="*/ 424 w 605"/>
                <a:gd name="T113" fmla="*/ 466 h 514"/>
                <a:gd name="T114" fmla="*/ 406 w 605"/>
                <a:gd name="T115" fmla="*/ 433 h 514"/>
                <a:gd name="T116" fmla="*/ 376 w 605"/>
                <a:gd name="T117" fmla="*/ 379 h 514"/>
                <a:gd name="T118" fmla="*/ 396 w 605"/>
                <a:gd name="T119" fmla="*/ 348 h 514"/>
                <a:gd name="T120" fmla="*/ 445 w 605"/>
                <a:gd name="T121" fmla="*/ 336 h 51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05"/>
                <a:gd name="T184" fmla="*/ 0 h 514"/>
                <a:gd name="T185" fmla="*/ 605 w 605"/>
                <a:gd name="T186" fmla="*/ 514 h 51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05" h="514">
                  <a:moveTo>
                    <a:pt x="512" y="324"/>
                  </a:moveTo>
                  <a:lnTo>
                    <a:pt x="522" y="322"/>
                  </a:lnTo>
                  <a:lnTo>
                    <a:pt x="533" y="320"/>
                  </a:lnTo>
                  <a:lnTo>
                    <a:pt x="544" y="319"/>
                  </a:lnTo>
                  <a:lnTo>
                    <a:pt x="555" y="316"/>
                  </a:lnTo>
                  <a:lnTo>
                    <a:pt x="565" y="315"/>
                  </a:lnTo>
                  <a:lnTo>
                    <a:pt x="576" y="312"/>
                  </a:lnTo>
                  <a:lnTo>
                    <a:pt x="587" y="309"/>
                  </a:lnTo>
                  <a:lnTo>
                    <a:pt x="598" y="306"/>
                  </a:lnTo>
                  <a:lnTo>
                    <a:pt x="605" y="304"/>
                  </a:lnTo>
                  <a:lnTo>
                    <a:pt x="575" y="205"/>
                  </a:lnTo>
                  <a:lnTo>
                    <a:pt x="572" y="194"/>
                  </a:lnTo>
                  <a:lnTo>
                    <a:pt x="569" y="184"/>
                  </a:lnTo>
                  <a:lnTo>
                    <a:pt x="566" y="174"/>
                  </a:lnTo>
                  <a:lnTo>
                    <a:pt x="562" y="165"/>
                  </a:lnTo>
                  <a:lnTo>
                    <a:pt x="559" y="156"/>
                  </a:lnTo>
                  <a:lnTo>
                    <a:pt x="556" y="147"/>
                  </a:lnTo>
                  <a:lnTo>
                    <a:pt x="553" y="139"/>
                  </a:lnTo>
                  <a:lnTo>
                    <a:pt x="549" y="131"/>
                  </a:lnTo>
                  <a:lnTo>
                    <a:pt x="529" y="79"/>
                  </a:lnTo>
                  <a:lnTo>
                    <a:pt x="528" y="73"/>
                  </a:lnTo>
                  <a:lnTo>
                    <a:pt x="526" y="66"/>
                  </a:lnTo>
                  <a:lnTo>
                    <a:pt x="525" y="60"/>
                  </a:lnTo>
                  <a:lnTo>
                    <a:pt x="524" y="53"/>
                  </a:lnTo>
                  <a:lnTo>
                    <a:pt x="523" y="44"/>
                  </a:lnTo>
                  <a:lnTo>
                    <a:pt x="521" y="36"/>
                  </a:lnTo>
                  <a:lnTo>
                    <a:pt x="519" y="27"/>
                  </a:lnTo>
                  <a:lnTo>
                    <a:pt x="516" y="19"/>
                  </a:lnTo>
                  <a:lnTo>
                    <a:pt x="513" y="12"/>
                  </a:lnTo>
                  <a:lnTo>
                    <a:pt x="509" y="7"/>
                  </a:lnTo>
                  <a:lnTo>
                    <a:pt x="506" y="4"/>
                  </a:lnTo>
                  <a:lnTo>
                    <a:pt x="502" y="1"/>
                  </a:lnTo>
                  <a:lnTo>
                    <a:pt x="498" y="0"/>
                  </a:lnTo>
                  <a:lnTo>
                    <a:pt x="493" y="0"/>
                  </a:lnTo>
                  <a:lnTo>
                    <a:pt x="488" y="0"/>
                  </a:lnTo>
                  <a:lnTo>
                    <a:pt x="482" y="1"/>
                  </a:lnTo>
                  <a:lnTo>
                    <a:pt x="468" y="4"/>
                  </a:lnTo>
                  <a:lnTo>
                    <a:pt x="461" y="4"/>
                  </a:lnTo>
                  <a:lnTo>
                    <a:pt x="453" y="5"/>
                  </a:lnTo>
                  <a:lnTo>
                    <a:pt x="446" y="6"/>
                  </a:lnTo>
                  <a:lnTo>
                    <a:pt x="439" y="7"/>
                  </a:lnTo>
                  <a:lnTo>
                    <a:pt x="432" y="7"/>
                  </a:lnTo>
                  <a:lnTo>
                    <a:pt x="425" y="8"/>
                  </a:lnTo>
                  <a:lnTo>
                    <a:pt x="418" y="8"/>
                  </a:lnTo>
                  <a:lnTo>
                    <a:pt x="411" y="8"/>
                  </a:lnTo>
                  <a:lnTo>
                    <a:pt x="404" y="9"/>
                  </a:lnTo>
                  <a:lnTo>
                    <a:pt x="396" y="10"/>
                  </a:lnTo>
                  <a:lnTo>
                    <a:pt x="389" y="10"/>
                  </a:lnTo>
                  <a:lnTo>
                    <a:pt x="382" y="10"/>
                  </a:lnTo>
                  <a:lnTo>
                    <a:pt x="375" y="10"/>
                  </a:lnTo>
                  <a:lnTo>
                    <a:pt x="368" y="11"/>
                  </a:lnTo>
                  <a:lnTo>
                    <a:pt x="360" y="11"/>
                  </a:lnTo>
                  <a:lnTo>
                    <a:pt x="353" y="11"/>
                  </a:lnTo>
                  <a:lnTo>
                    <a:pt x="336" y="12"/>
                  </a:lnTo>
                  <a:lnTo>
                    <a:pt x="321" y="12"/>
                  </a:lnTo>
                  <a:lnTo>
                    <a:pt x="305" y="13"/>
                  </a:lnTo>
                  <a:lnTo>
                    <a:pt x="290" y="13"/>
                  </a:lnTo>
                  <a:lnTo>
                    <a:pt x="275" y="14"/>
                  </a:lnTo>
                  <a:lnTo>
                    <a:pt x="259" y="14"/>
                  </a:lnTo>
                  <a:lnTo>
                    <a:pt x="244" y="14"/>
                  </a:lnTo>
                  <a:lnTo>
                    <a:pt x="229" y="14"/>
                  </a:lnTo>
                  <a:lnTo>
                    <a:pt x="214" y="14"/>
                  </a:lnTo>
                  <a:lnTo>
                    <a:pt x="199" y="14"/>
                  </a:lnTo>
                  <a:lnTo>
                    <a:pt x="183" y="14"/>
                  </a:lnTo>
                  <a:lnTo>
                    <a:pt x="168" y="14"/>
                  </a:lnTo>
                  <a:lnTo>
                    <a:pt x="153" y="14"/>
                  </a:lnTo>
                  <a:lnTo>
                    <a:pt x="138" y="14"/>
                  </a:lnTo>
                  <a:lnTo>
                    <a:pt x="123" y="14"/>
                  </a:lnTo>
                  <a:lnTo>
                    <a:pt x="108" y="14"/>
                  </a:lnTo>
                  <a:lnTo>
                    <a:pt x="93" y="14"/>
                  </a:lnTo>
                  <a:lnTo>
                    <a:pt x="34" y="14"/>
                  </a:lnTo>
                  <a:lnTo>
                    <a:pt x="30" y="15"/>
                  </a:lnTo>
                  <a:lnTo>
                    <a:pt x="28" y="16"/>
                  </a:lnTo>
                  <a:lnTo>
                    <a:pt x="26" y="19"/>
                  </a:lnTo>
                  <a:lnTo>
                    <a:pt x="26" y="22"/>
                  </a:lnTo>
                  <a:lnTo>
                    <a:pt x="26" y="25"/>
                  </a:lnTo>
                  <a:lnTo>
                    <a:pt x="28" y="27"/>
                  </a:lnTo>
                  <a:lnTo>
                    <a:pt x="30" y="29"/>
                  </a:lnTo>
                  <a:lnTo>
                    <a:pt x="34" y="30"/>
                  </a:lnTo>
                  <a:lnTo>
                    <a:pt x="93" y="30"/>
                  </a:lnTo>
                  <a:lnTo>
                    <a:pt x="108" y="30"/>
                  </a:lnTo>
                  <a:lnTo>
                    <a:pt x="123" y="30"/>
                  </a:lnTo>
                  <a:lnTo>
                    <a:pt x="138" y="30"/>
                  </a:lnTo>
                  <a:lnTo>
                    <a:pt x="153" y="30"/>
                  </a:lnTo>
                  <a:lnTo>
                    <a:pt x="169" y="30"/>
                  </a:lnTo>
                  <a:lnTo>
                    <a:pt x="184" y="30"/>
                  </a:lnTo>
                  <a:lnTo>
                    <a:pt x="199" y="30"/>
                  </a:lnTo>
                  <a:lnTo>
                    <a:pt x="214" y="30"/>
                  </a:lnTo>
                  <a:lnTo>
                    <a:pt x="229" y="30"/>
                  </a:lnTo>
                  <a:lnTo>
                    <a:pt x="245" y="29"/>
                  </a:lnTo>
                  <a:lnTo>
                    <a:pt x="260" y="29"/>
                  </a:lnTo>
                  <a:lnTo>
                    <a:pt x="276" y="29"/>
                  </a:lnTo>
                  <a:lnTo>
                    <a:pt x="291" y="29"/>
                  </a:lnTo>
                  <a:lnTo>
                    <a:pt x="306" y="29"/>
                  </a:lnTo>
                  <a:lnTo>
                    <a:pt x="321" y="28"/>
                  </a:lnTo>
                  <a:lnTo>
                    <a:pt x="336" y="27"/>
                  </a:lnTo>
                  <a:lnTo>
                    <a:pt x="354" y="27"/>
                  </a:lnTo>
                  <a:lnTo>
                    <a:pt x="361" y="26"/>
                  </a:lnTo>
                  <a:lnTo>
                    <a:pt x="368" y="26"/>
                  </a:lnTo>
                  <a:lnTo>
                    <a:pt x="375" y="26"/>
                  </a:lnTo>
                  <a:lnTo>
                    <a:pt x="383" y="26"/>
                  </a:lnTo>
                  <a:lnTo>
                    <a:pt x="390" y="25"/>
                  </a:lnTo>
                  <a:lnTo>
                    <a:pt x="397" y="25"/>
                  </a:lnTo>
                  <a:lnTo>
                    <a:pt x="404" y="25"/>
                  </a:lnTo>
                  <a:lnTo>
                    <a:pt x="412" y="24"/>
                  </a:lnTo>
                  <a:lnTo>
                    <a:pt x="419" y="24"/>
                  </a:lnTo>
                  <a:lnTo>
                    <a:pt x="426" y="23"/>
                  </a:lnTo>
                  <a:lnTo>
                    <a:pt x="434" y="23"/>
                  </a:lnTo>
                  <a:lnTo>
                    <a:pt x="441" y="22"/>
                  </a:lnTo>
                  <a:lnTo>
                    <a:pt x="448" y="22"/>
                  </a:lnTo>
                  <a:lnTo>
                    <a:pt x="455" y="21"/>
                  </a:lnTo>
                  <a:lnTo>
                    <a:pt x="463" y="20"/>
                  </a:lnTo>
                  <a:lnTo>
                    <a:pt x="469" y="19"/>
                  </a:lnTo>
                  <a:lnTo>
                    <a:pt x="485" y="16"/>
                  </a:lnTo>
                  <a:lnTo>
                    <a:pt x="489" y="16"/>
                  </a:lnTo>
                  <a:lnTo>
                    <a:pt x="492" y="15"/>
                  </a:lnTo>
                  <a:lnTo>
                    <a:pt x="494" y="15"/>
                  </a:lnTo>
                  <a:lnTo>
                    <a:pt x="496" y="16"/>
                  </a:lnTo>
                  <a:lnTo>
                    <a:pt x="497" y="17"/>
                  </a:lnTo>
                  <a:lnTo>
                    <a:pt x="499" y="19"/>
                  </a:lnTo>
                  <a:lnTo>
                    <a:pt x="501" y="22"/>
                  </a:lnTo>
                  <a:lnTo>
                    <a:pt x="502" y="26"/>
                  </a:lnTo>
                  <a:lnTo>
                    <a:pt x="506" y="38"/>
                  </a:lnTo>
                  <a:lnTo>
                    <a:pt x="509" y="54"/>
                  </a:lnTo>
                  <a:lnTo>
                    <a:pt x="511" y="69"/>
                  </a:lnTo>
                  <a:lnTo>
                    <a:pt x="515" y="84"/>
                  </a:lnTo>
                  <a:lnTo>
                    <a:pt x="516" y="87"/>
                  </a:lnTo>
                  <a:lnTo>
                    <a:pt x="518" y="92"/>
                  </a:lnTo>
                  <a:lnTo>
                    <a:pt x="521" y="101"/>
                  </a:lnTo>
                  <a:lnTo>
                    <a:pt x="525" y="110"/>
                  </a:lnTo>
                  <a:lnTo>
                    <a:pt x="529" y="120"/>
                  </a:lnTo>
                  <a:lnTo>
                    <a:pt x="532" y="129"/>
                  </a:lnTo>
                  <a:lnTo>
                    <a:pt x="534" y="135"/>
                  </a:lnTo>
                  <a:lnTo>
                    <a:pt x="535" y="137"/>
                  </a:lnTo>
                  <a:lnTo>
                    <a:pt x="539" y="145"/>
                  </a:lnTo>
                  <a:lnTo>
                    <a:pt x="542" y="153"/>
                  </a:lnTo>
                  <a:lnTo>
                    <a:pt x="545" y="162"/>
                  </a:lnTo>
                  <a:lnTo>
                    <a:pt x="548" y="170"/>
                  </a:lnTo>
                  <a:lnTo>
                    <a:pt x="551" y="179"/>
                  </a:lnTo>
                  <a:lnTo>
                    <a:pt x="554" y="189"/>
                  </a:lnTo>
                  <a:lnTo>
                    <a:pt x="557" y="198"/>
                  </a:lnTo>
                  <a:lnTo>
                    <a:pt x="560" y="209"/>
                  </a:lnTo>
                  <a:lnTo>
                    <a:pt x="585" y="293"/>
                  </a:lnTo>
                  <a:lnTo>
                    <a:pt x="576" y="295"/>
                  </a:lnTo>
                  <a:lnTo>
                    <a:pt x="566" y="298"/>
                  </a:lnTo>
                  <a:lnTo>
                    <a:pt x="557" y="300"/>
                  </a:lnTo>
                  <a:lnTo>
                    <a:pt x="547" y="302"/>
                  </a:lnTo>
                  <a:lnTo>
                    <a:pt x="538" y="304"/>
                  </a:lnTo>
                  <a:lnTo>
                    <a:pt x="528" y="305"/>
                  </a:lnTo>
                  <a:lnTo>
                    <a:pt x="519" y="307"/>
                  </a:lnTo>
                  <a:lnTo>
                    <a:pt x="509" y="308"/>
                  </a:lnTo>
                  <a:lnTo>
                    <a:pt x="469" y="315"/>
                  </a:lnTo>
                  <a:lnTo>
                    <a:pt x="460" y="317"/>
                  </a:lnTo>
                  <a:lnTo>
                    <a:pt x="450" y="319"/>
                  </a:lnTo>
                  <a:lnTo>
                    <a:pt x="441" y="321"/>
                  </a:lnTo>
                  <a:lnTo>
                    <a:pt x="431" y="323"/>
                  </a:lnTo>
                  <a:lnTo>
                    <a:pt x="422" y="326"/>
                  </a:lnTo>
                  <a:lnTo>
                    <a:pt x="412" y="328"/>
                  </a:lnTo>
                  <a:lnTo>
                    <a:pt x="403" y="330"/>
                  </a:lnTo>
                  <a:lnTo>
                    <a:pt x="393" y="333"/>
                  </a:lnTo>
                  <a:lnTo>
                    <a:pt x="383" y="335"/>
                  </a:lnTo>
                  <a:lnTo>
                    <a:pt x="374" y="338"/>
                  </a:lnTo>
                  <a:lnTo>
                    <a:pt x="364" y="341"/>
                  </a:lnTo>
                  <a:lnTo>
                    <a:pt x="355" y="343"/>
                  </a:lnTo>
                  <a:lnTo>
                    <a:pt x="345" y="346"/>
                  </a:lnTo>
                  <a:lnTo>
                    <a:pt x="336" y="349"/>
                  </a:lnTo>
                  <a:lnTo>
                    <a:pt x="326" y="352"/>
                  </a:lnTo>
                  <a:lnTo>
                    <a:pt x="317" y="355"/>
                  </a:lnTo>
                  <a:lnTo>
                    <a:pt x="282" y="365"/>
                  </a:lnTo>
                  <a:lnTo>
                    <a:pt x="273" y="368"/>
                  </a:lnTo>
                  <a:lnTo>
                    <a:pt x="265" y="371"/>
                  </a:lnTo>
                  <a:lnTo>
                    <a:pt x="257" y="374"/>
                  </a:lnTo>
                  <a:lnTo>
                    <a:pt x="248" y="378"/>
                  </a:lnTo>
                  <a:lnTo>
                    <a:pt x="239" y="381"/>
                  </a:lnTo>
                  <a:lnTo>
                    <a:pt x="231" y="385"/>
                  </a:lnTo>
                  <a:lnTo>
                    <a:pt x="222" y="389"/>
                  </a:lnTo>
                  <a:lnTo>
                    <a:pt x="213" y="393"/>
                  </a:lnTo>
                  <a:lnTo>
                    <a:pt x="206" y="397"/>
                  </a:lnTo>
                  <a:lnTo>
                    <a:pt x="198" y="400"/>
                  </a:lnTo>
                  <a:lnTo>
                    <a:pt x="191" y="403"/>
                  </a:lnTo>
                  <a:lnTo>
                    <a:pt x="184" y="407"/>
                  </a:lnTo>
                  <a:lnTo>
                    <a:pt x="177" y="409"/>
                  </a:lnTo>
                  <a:lnTo>
                    <a:pt x="169" y="412"/>
                  </a:lnTo>
                  <a:lnTo>
                    <a:pt x="163" y="415"/>
                  </a:lnTo>
                  <a:lnTo>
                    <a:pt x="155" y="418"/>
                  </a:lnTo>
                  <a:lnTo>
                    <a:pt x="148" y="420"/>
                  </a:lnTo>
                  <a:lnTo>
                    <a:pt x="141" y="423"/>
                  </a:lnTo>
                  <a:lnTo>
                    <a:pt x="134" y="425"/>
                  </a:lnTo>
                  <a:lnTo>
                    <a:pt x="127" y="427"/>
                  </a:lnTo>
                  <a:lnTo>
                    <a:pt x="120" y="428"/>
                  </a:lnTo>
                  <a:lnTo>
                    <a:pt x="113" y="429"/>
                  </a:lnTo>
                  <a:lnTo>
                    <a:pt x="106" y="430"/>
                  </a:lnTo>
                  <a:lnTo>
                    <a:pt x="99" y="430"/>
                  </a:lnTo>
                  <a:lnTo>
                    <a:pt x="93" y="430"/>
                  </a:lnTo>
                  <a:lnTo>
                    <a:pt x="89" y="429"/>
                  </a:lnTo>
                  <a:lnTo>
                    <a:pt x="85" y="427"/>
                  </a:lnTo>
                  <a:lnTo>
                    <a:pt x="83" y="424"/>
                  </a:lnTo>
                  <a:lnTo>
                    <a:pt x="81" y="420"/>
                  </a:lnTo>
                  <a:lnTo>
                    <a:pt x="80" y="415"/>
                  </a:lnTo>
                  <a:lnTo>
                    <a:pt x="79" y="408"/>
                  </a:lnTo>
                  <a:lnTo>
                    <a:pt x="78" y="400"/>
                  </a:lnTo>
                  <a:lnTo>
                    <a:pt x="78" y="394"/>
                  </a:lnTo>
                  <a:lnTo>
                    <a:pt x="77" y="387"/>
                  </a:lnTo>
                  <a:lnTo>
                    <a:pt x="76" y="381"/>
                  </a:lnTo>
                  <a:lnTo>
                    <a:pt x="74" y="374"/>
                  </a:lnTo>
                  <a:lnTo>
                    <a:pt x="70" y="356"/>
                  </a:lnTo>
                  <a:lnTo>
                    <a:pt x="67" y="339"/>
                  </a:lnTo>
                  <a:lnTo>
                    <a:pt x="64" y="321"/>
                  </a:lnTo>
                  <a:lnTo>
                    <a:pt x="61" y="303"/>
                  </a:lnTo>
                  <a:lnTo>
                    <a:pt x="59" y="284"/>
                  </a:lnTo>
                  <a:lnTo>
                    <a:pt x="56" y="265"/>
                  </a:lnTo>
                  <a:lnTo>
                    <a:pt x="54" y="246"/>
                  </a:lnTo>
                  <a:lnTo>
                    <a:pt x="52" y="227"/>
                  </a:lnTo>
                  <a:lnTo>
                    <a:pt x="50" y="207"/>
                  </a:lnTo>
                  <a:lnTo>
                    <a:pt x="47" y="188"/>
                  </a:lnTo>
                  <a:lnTo>
                    <a:pt x="43" y="169"/>
                  </a:lnTo>
                  <a:lnTo>
                    <a:pt x="38" y="150"/>
                  </a:lnTo>
                  <a:lnTo>
                    <a:pt x="33" y="131"/>
                  </a:lnTo>
                  <a:lnTo>
                    <a:pt x="28" y="113"/>
                  </a:lnTo>
                  <a:lnTo>
                    <a:pt x="22" y="94"/>
                  </a:lnTo>
                  <a:lnTo>
                    <a:pt x="17" y="76"/>
                  </a:lnTo>
                  <a:lnTo>
                    <a:pt x="15" y="71"/>
                  </a:lnTo>
                  <a:lnTo>
                    <a:pt x="14" y="69"/>
                  </a:lnTo>
                  <a:lnTo>
                    <a:pt x="11" y="67"/>
                  </a:lnTo>
                  <a:lnTo>
                    <a:pt x="8" y="66"/>
                  </a:lnTo>
                  <a:lnTo>
                    <a:pt x="6" y="66"/>
                  </a:lnTo>
                  <a:lnTo>
                    <a:pt x="3" y="68"/>
                  </a:lnTo>
                  <a:lnTo>
                    <a:pt x="1" y="70"/>
                  </a:lnTo>
                  <a:lnTo>
                    <a:pt x="0" y="73"/>
                  </a:lnTo>
                  <a:lnTo>
                    <a:pt x="0" y="76"/>
                  </a:lnTo>
                  <a:lnTo>
                    <a:pt x="2" y="81"/>
                  </a:lnTo>
                  <a:lnTo>
                    <a:pt x="7" y="98"/>
                  </a:lnTo>
                  <a:lnTo>
                    <a:pt x="13" y="117"/>
                  </a:lnTo>
                  <a:lnTo>
                    <a:pt x="18" y="135"/>
                  </a:lnTo>
                  <a:lnTo>
                    <a:pt x="23" y="153"/>
                  </a:lnTo>
                  <a:lnTo>
                    <a:pt x="28" y="172"/>
                  </a:lnTo>
                  <a:lnTo>
                    <a:pt x="32" y="191"/>
                  </a:lnTo>
                  <a:lnTo>
                    <a:pt x="34" y="209"/>
                  </a:lnTo>
                  <a:lnTo>
                    <a:pt x="37" y="228"/>
                  </a:lnTo>
                  <a:lnTo>
                    <a:pt x="38" y="248"/>
                  </a:lnTo>
                  <a:lnTo>
                    <a:pt x="41" y="268"/>
                  </a:lnTo>
                  <a:lnTo>
                    <a:pt x="43" y="287"/>
                  </a:lnTo>
                  <a:lnTo>
                    <a:pt x="45" y="305"/>
                  </a:lnTo>
                  <a:lnTo>
                    <a:pt x="48" y="324"/>
                  </a:lnTo>
                  <a:lnTo>
                    <a:pt x="52" y="342"/>
                  </a:lnTo>
                  <a:lnTo>
                    <a:pt x="55" y="360"/>
                  </a:lnTo>
                  <a:lnTo>
                    <a:pt x="59" y="378"/>
                  </a:lnTo>
                  <a:lnTo>
                    <a:pt x="60" y="383"/>
                  </a:lnTo>
                  <a:lnTo>
                    <a:pt x="62" y="390"/>
                  </a:lnTo>
                  <a:lnTo>
                    <a:pt x="62" y="396"/>
                  </a:lnTo>
                  <a:lnTo>
                    <a:pt x="63" y="402"/>
                  </a:lnTo>
                  <a:lnTo>
                    <a:pt x="64" y="410"/>
                  </a:lnTo>
                  <a:lnTo>
                    <a:pt x="65" y="418"/>
                  </a:lnTo>
                  <a:lnTo>
                    <a:pt x="67" y="425"/>
                  </a:lnTo>
                  <a:lnTo>
                    <a:pt x="70" y="432"/>
                  </a:lnTo>
                  <a:lnTo>
                    <a:pt x="74" y="438"/>
                  </a:lnTo>
                  <a:lnTo>
                    <a:pt x="81" y="442"/>
                  </a:lnTo>
                  <a:lnTo>
                    <a:pt x="89" y="445"/>
                  </a:lnTo>
                  <a:lnTo>
                    <a:pt x="100" y="446"/>
                  </a:lnTo>
                  <a:lnTo>
                    <a:pt x="107" y="445"/>
                  </a:lnTo>
                  <a:lnTo>
                    <a:pt x="115" y="445"/>
                  </a:lnTo>
                  <a:lnTo>
                    <a:pt x="122" y="444"/>
                  </a:lnTo>
                  <a:lnTo>
                    <a:pt x="129" y="442"/>
                  </a:lnTo>
                  <a:lnTo>
                    <a:pt x="137" y="440"/>
                  </a:lnTo>
                  <a:lnTo>
                    <a:pt x="144" y="438"/>
                  </a:lnTo>
                  <a:lnTo>
                    <a:pt x="152" y="436"/>
                  </a:lnTo>
                  <a:lnTo>
                    <a:pt x="160" y="433"/>
                  </a:lnTo>
                  <a:lnTo>
                    <a:pt x="167" y="430"/>
                  </a:lnTo>
                  <a:lnTo>
                    <a:pt x="175" y="427"/>
                  </a:lnTo>
                  <a:lnTo>
                    <a:pt x="182" y="425"/>
                  </a:lnTo>
                  <a:lnTo>
                    <a:pt x="190" y="421"/>
                  </a:lnTo>
                  <a:lnTo>
                    <a:pt x="197" y="418"/>
                  </a:lnTo>
                  <a:lnTo>
                    <a:pt x="204" y="415"/>
                  </a:lnTo>
                  <a:lnTo>
                    <a:pt x="212" y="411"/>
                  </a:lnTo>
                  <a:lnTo>
                    <a:pt x="219" y="408"/>
                  </a:lnTo>
                  <a:lnTo>
                    <a:pt x="222" y="407"/>
                  </a:lnTo>
                  <a:lnTo>
                    <a:pt x="224" y="405"/>
                  </a:lnTo>
                  <a:lnTo>
                    <a:pt x="227" y="404"/>
                  </a:lnTo>
                  <a:lnTo>
                    <a:pt x="229" y="403"/>
                  </a:lnTo>
                  <a:lnTo>
                    <a:pt x="228" y="411"/>
                  </a:lnTo>
                  <a:lnTo>
                    <a:pt x="227" y="419"/>
                  </a:lnTo>
                  <a:lnTo>
                    <a:pt x="224" y="427"/>
                  </a:lnTo>
                  <a:lnTo>
                    <a:pt x="221" y="434"/>
                  </a:lnTo>
                  <a:lnTo>
                    <a:pt x="217" y="441"/>
                  </a:lnTo>
                  <a:lnTo>
                    <a:pt x="213" y="448"/>
                  </a:lnTo>
                  <a:lnTo>
                    <a:pt x="209" y="454"/>
                  </a:lnTo>
                  <a:lnTo>
                    <a:pt x="204" y="461"/>
                  </a:lnTo>
                  <a:lnTo>
                    <a:pt x="201" y="466"/>
                  </a:lnTo>
                  <a:lnTo>
                    <a:pt x="198" y="470"/>
                  </a:lnTo>
                  <a:lnTo>
                    <a:pt x="194" y="475"/>
                  </a:lnTo>
                  <a:lnTo>
                    <a:pt x="191" y="479"/>
                  </a:lnTo>
                  <a:lnTo>
                    <a:pt x="188" y="485"/>
                  </a:lnTo>
                  <a:lnTo>
                    <a:pt x="185" y="490"/>
                  </a:lnTo>
                  <a:lnTo>
                    <a:pt x="182" y="496"/>
                  </a:lnTo>
                  <a:lnTo>
                    <a:pt x="179" y="501"/>
                  </a:lnTo>
                  <a:lnTo>
                    <a:pt x="173" y="514"/>
                  </a:lnTo>
                  <a:lnTo>
                    <a:pt x="187" y="512"/>
                  </a:lnTo>
                  <a:lnTo>
                    <a:pt x="197" y="511"/>
                  </a:lnTo>
                  <a:lnTo>
                    <a:pt x="207" y="511"/>
                  </a:lnTo>
                  <a:lnTo>
                    <a:pt x="217" y="510"/>
                  </a:lnTo>
                  <a:lnTo>
                    <a:pt x="227" y="510"/>
                  </a:lnTo>
                  <a:lnTo>
                    <a:pt x="237" y="510"/>
                  </a:lnTo>
                  <a:lnTo>
                    <a:pt x="247" y="510"/>
                  </a:lnTo>
                  <a:lnTo>
                    <a:pt x="257" y="510"/>
                  </a:lnTo>
                  <a:lnTo>
                    <a:pt x="267" y="510"/>
                  </a:lnTo>
                  <a:lnTo>
                    <a:pt x="289" y="510"/>
                  </a:lnTo>
                  <a:lnTo>
                    <a:pt x="293" y="510"/>
                  </a:lnTo>
                  <a:lnTo>
                    <a:pt x="295" y="508"/>
                  </a:lnTo>
                  <a:lnTo>
                    <a:pt x="297" y="506"/>
                  </a:lnTo>
                  <a:lnTo>
                    <a:pt x="298" y="502"/>
                  </a:lnTo>
                  <a:lnTo>
                    <a:pt x="297" y="499"/>
                  </a:lnTo>
                  <a:lnTo>
                    <a:pt x="295" y="497"/>
                  </a:lnTo>
                  <a:lnTo>
                    <a:pt x="293" y="495"/>
                  </a:lnTo>
                  <a:lnTo>
                    <a:pt x="289" y="495"/>
                  </a:lnTo>
                  <a:lnTo>
                    <a:pt x="267" y="494"/>
                  </a:lnTo>
                  <a:lnTo>
                    <a:pt x="259" y="494"/>
                  </a:lnTo>
                  <a:lnTo>
                    <a:pt x="250" y="494"/>
                  </a:lnTo>
                  <a:lnTo>
                    <a:pt x="242" y="494"/>
                  </a:lnTo>
                  <a:lnTo>
                    <a:pt x="233" y="494"/>
                  </a:lnTo>
                  <a:lnTo>
                    <a:pt x="225" y="495"/>
                  </a:lnTo>
                  <a:lnTo>
                    <a:pt x="217" y="495"/>
                  </a:lnTo>
                  <a:lnTo>
                    <a:pt x="209" y="495"/>
                  </a:lnTo>
                  <a:lnTo>
                    <a:pt x="200" y="496"/>
                  </a:lnTo>
                  <a:lnTo>
                    <a:pt x="204" y="489"/>
                  </a:lnTo>
                  <a:lnTo>
                    <a:pt x="209" y="482"/>
                  </a:lnTo>
                  <a:lnTo>
                    <a:pt x="213" y="477"/>
                  </a:lnTo>
                  <a:lnTo>
                    <a:pt x="217" y="470"/>
                  </a:lnTo>
                  <a:lnTo>
                    <a:pt x="222" y="463"/>
                  </a:lnTo>
                  <a:lnTo>
                    <a:pt x="227" y="455"/>
                  </a:lnTo>
                  <a:lnTo>
                    <a:pt x="232" y="447"/>
                  </a:lnTo>
                  <a:lnTo>
                    <a:pt x="236" y="438"/>
                  </a:lnTo>
                  <a:lnTo>
                    <a:pt x="240" y="430"/>
                  </a:lnTo>
                  <a:lnTo>
                    <a:pt x="243" y="420"/>
                  </a:lnTo>
                  <a:lnTo>
                    <a:pt x="245" y="410"/>
                  </a:lnTo>
                  <a:lnTo>
                    <a:pt x="246" y="398"/>
                  </a:lnTo>
                  <a:lnTo>
                    <a:pt x="246" y="397"/>
                  </a:lnTo>
                  <a:lnTo>
                    <a:pt x="245" y="396"/>
                  </a:lnTo>
                  <a:lnTo>
                    <a:pt x="250" y="394"/>
                  </a:lnTo>
                  <a:lnTo>
                    <a:pt x="256" y="392"/>
                  </a:lnTo>
                  <a:lnTo>
                    <a:pt x="261" y="389"/>
                  </a:lnTo>
                  <a:lnTo>
                    <a:pt x="266" y="387"/>
                  </a:lnTo>
                  <a:lnTo>
                    <a:pt x="272" y="385"/>
                  </a:lnTo>
                  <a:lnTo>
                    <a:pt x="277" y="383"/>
                  </a:lnTo>
                  <a:lnTo>
                    <a:pt x="281" y="382"/>
                  </a:lnTo>
                  <a:lnTo>
                    <a:pt x="287" y="380"/>
                  </a:lnTo>
                  <a:lnTo>
                    <a:pt x="288" y="379"/>
                  </a:lnTo>
                  <a:lnTo>
                    <a:pt x="293" y="378"/>
                  </a:lnTo>
                  <a:lnTo>
                    <a:pt x="301" y="376"/>
                  </a:lnTo>
                  <a:lnTo>
                    <a:pt x="310" y="373"/>
                  </a:lnTo>
                  <a:lnTo>
                    <a:pt x="320" y="370"/>
                  </a:lnTo>
                  <a:lnTo>
                    <a:pt x="330" y="367"/>
                  </a:lnTo>
                  <a:lnTo>
                    <a:pt x="339" y="365"/>
                  </a:lnTo>
                  <a:lnTo>
                    <a:pt x="347" y="363"/>
                  </a:lnTo>
                  <a:lnTo>
                    <a:pt x="347" y="364"/>
                  </a:lnTo>
                  <a:lnTo>
                    <a:pt x="348" y="365"/>
                  </a:lnTo>
                  <a:lnTo>
                    <a:pt x="348" y="367"/>
                  </a:lnTo>
                  <a:lnTo>
                    <a:pt x="356" y="377"/>
                  </a:lnTo>
                  <a:lnTo>
                    <a:pt x="362" y="386"/>
                  </a:lnTo>
                  <a:lnTo>
                    <a:pt x="368" y="396"/>
                  </a:lnTo>
                  <a:lnTo>
                    <a:pt x="374" y="404"/>
                  </a:lnTo>
                  <a:lnTo>
                    <a:pt x="378" y="412"/>
                  </a:lnTo>
                  <a:lnTo>
                    <a:pt x="383" y="421"/>
                  </a:lnTo>
                  <a:lnTo>
                    <a:pt x="387" y="430"/>
                  </a:lnTo>
                  <a:lnTo>
                    <a:pt x="392" y="438"/>
                  </a:lnTo>
                  <a:lnTo>
                    <a:pt x="420" y="490"/>
                  </a:lnTo>
                  <a:lnTo>
                    <a:pt x="427" y="484"/>
                  </a:lnTo>
                  <a:lnTo>
                    <a:pt x="436" y="476"/>
                  </a:lnTo>
                  <a:lnTo>
                    <a:pt x="446" y="468"/>
                  </a:lnTo>
                  <a:lnTo>
                    <a:pt x="456" y="462"/>
                  </a:lnTo>
                  <a:lnTo>
                    <a:pt x="466" y="455"/>
                  </a:lnTo>
                  <a:lnTo>
                    <a:pt x="477" y="449"/>
                  </a:lnTo>
                  <a:lnTo>
                    <a:pt x="488" y="443"/>
                  </a:lnTo>
                  <a:lnTo>
                    <a:pt x="499" y="437"/>
                  </a:lnTo>
                  <a:lnTo>
                    <a:pt x="510" y="431"/>
                  </a:lnTo>
                  <a:lnTo>
                    <a:pt x="511" y="431"/>
                  </a:lnTo>
                  <a:lnTo>
                    <a:pt x="513" y="429"/>
                  </a:lnTo>
                  <a:lnTo>
                    <a:pt x="514" y="426"/>
                  </a:lnTo>
                  <a:lnTo>
                    <a:pt x="515" y="423"/>
                  </a:lnTo>
                  <a:lnTo>
                    <a:pt x="514" y="420"/>
                  </a:lnTo>
                  <a:lnTo>
                    <a:pt x="512" y="418"/>
                  </a:lnTo>
                  <a:lnTo>
                    <a:pt x="510" y="417"/>
                  </a:lnTo>
                  <a:lnTo>
                    <a:pt x="506" y="416"/>
                  </a:lnTo>
                  <a:lnTo>
                    <a:pt x="504" y="417"/>
                  </a:lnTo>
                  <a:lnTo>
                    <a:pt x="503" y="418"/>
                  </a:lnTo>
                  <a:lnTo>
                    <a:pt x="493" y="423"/>
                  </a:lnTo>
                  <a:lnTo>
                    <a:pt x="483" y="428"/>
                  </a:lnTo>
                  <a:lnTo>
                    <a:pt x="472" y="434"/>
                  </a:lnTo>
                  <a:lnTo>
                    <a:pt x="462" y="440"/>
                  </a:lnTo>
                  <a:lnTo>
                    <a:pt x="452" y="446"/>
                  </a:lnTo>
                  <a:lnTo>
                    <a:pt x="442" y="452"/>
                  </a:lnTo>
                  <a:lnTo>
                    <a:pt x="433" y="459"/>
                  </a:lnTo>
                  <a:lnTo>
                    <a:pt x="424" y="466"/>
                  </a:lnTo>
                  <a:lnTo>
                    <a:pt x="422" y="462"/>
                  </a:lnTo>
                  <a:lnTo>
                    <a:pt x="419" y="456"/>
                  </a:lnTo>
                  <a:lnTo>
                    <a:pt x="416" y="451"/>
                  </a:lnTo>
                  <a:lnTo>
                    <a:pt x="413" y="445"/>
                  </a:lnTo>
                  <a:lnTo>
                    <a:pt x="410" y="440"/>
                  </a:lnTo>
                  <a:lnTo>
                    <a:pt x="408" y="436"/>
                  </a:lnTo>
                  <a:lnTo>
                    <a:pt x="406" y="433"/>
                  </a:lnTo>
                  <a:lnTo>
                    <a:pt x="405" y="431"/>
                  </a:lnTo>
                  <a:lnTo>
                    <a:pt x="401" y="423"/>
                  </a:lnTo>
                  <a:lnTo>
                    <a:pt x="397" y="414"/>
                  </a:lnTo>
                  <a:lnTo>
                    <a:pt x="392" y="405"/>
                  </a:lnTo>
                  <a:lnTo>
                    <a:pt x="387" y="397"/>
                  </a:lnTo>
                  <a:lnTo>
                    <a:pt x="382" y="388"/>
                  </a:lnTo>
                  <a:lnTo>
                    <a:pt x="376" y="379"/>
                  </a:lnTo>
                  <a:lnTo>
                    <a:pt x="369" y="368"/>
                  </a:lnTo>
                  <a:lnTo>
                    <a:pt x="362" y="358"/>
                  </a:lnTo>
                  <a:lnTo>
                    <a:pt x="368" y="356"/>
                  </a:lnTo>
                  <a:lnTo>
                    <a:pt x="375" y="354"/>
                  </a:lnTo>
                  <a:lnTo>
                    <a:pt x="382" y="352"/>
                  </a:lnTo>
                  <a:lnTo>
                    <a:pt x="389" y="350"/>
                  </a:lnTo>
                  <a:lnTo>
                    <a:pt x="396" y="348"/>
                  </a:lnTo>
                  <a:lnTo>
                    <a:pt x="403" y="346"/>
                  </a:lnTo>
                  <a:lnTo>
                    <a:pt x="410" y="345"/>
                  </a:lnTo>
                  <a:lnTo>
                    <a:pt x="417" y="343"/>
                  </a:lnTo>
                  <a:lnTo>
                    <a:pt x="424" y="341"/>
                  </a:lnTo>
                  <a:lnTo>
                    <a:pt x="431" y="339"/>
                  </a:lnTo>
                  <a:lnTo>
                    <a:pt x="438" y="338"/>
                  </a:lnTo>
                  <a:lnTo>
                    <a:pt x="445" y="336"/>
                  </a:lnTo>
                  <a:lnTo>
                    <a:pt x="452" y="334"/>
                  </a:lnTo>
                  <a:lnTo>
                    <a:pt x="459" y="333"/>
                  </a:lnTo>
                  <a:lnTo>
                    <a:pt x="465" y="331"/>
                  </a:lnTo>
                  <a:lnTo>
                    <a:pt x="472" y="330"/>
                  </a:lnTo>
                  <a:lnTo>
                    <a:pt x="512" y="324"/>
                  </a:lnTo>
                  <a:close/>
                </a:path>
              </a:pathLst>
            </a:custGeom>
            <a:solidFill>
              <a:srgbClr val="000000"/>
            </a:solidFill>
            <a:ln w="9525">
              <a:noFill/>
              <a:round/>
              <a:headEnd/>
              <a:tailEnd/>
            </a:ln>
          </p:spPr>
          <p:txBody>
            <a:bodyPr/>
            <a:lstStyle/>
            <a:p>
              <a:pPr eaLnBrk="0" hangingPunct="0"/>
              <a:endParaRPr lang="de-DE"/>
            </a:p>
          </p:txBody>
        </p:sp>
        <p:sp>
          <p:nvSpPr>
            <p:cNvPr id="7187" name="Freeform 77"/>
            <p:cNvSpPr>
              <a:spLocks/>
            </p:cNvSpPr>
            <p:nvPr/>
          </p:nvSpPr>
          <p:spPr bwMode="auto">
            <a:xfrm flipH="1">
              <a:off x="3599234" y="2059122"/>
              <a:ext cx="425795" cy="427026"/>
            </a:xfrm>
            <a:custGeom>
              <a:avLst/>
              <a:gdLst>
                <a:gd name="T0" fmla="*/ 322 w 346"/>
                <a:gd name="T1" fmla="*/ 24 h 347"/>
                <a:gd name="T2" fmla="*/ 313 w 346"/>
                <a:gd name="T3" fmla="*/ 59 h 347"/>
                <a:gd name="T4" fmla="*/ 301 w 346"/>
                <a:gd name="T5" fmla="*/ 86 h 347"/>
                <a:gd name="T6" fmla="*/ 292 w 346"/>
                <a:gd name="T7" fmla="*/ 80 h 347"/>
                <a:gd name="T8" fmla="*/ 284 w 346"/>
                <a:gd name="T9" fmla="*/ 72 h 347"/>
                <a:gd name="T10" fmla="*/ 260 w 346"/>
                <a:gd name="T11" fmla="*/ 49 h 347"/>
                <a:gd name="T12" fmla="*/ 251 w 346"/>
                <a:gd name="T13" fmla="*/ 60 h 347"/>
                <a:gd name="T14" fmla="*/ 245 w 346"/>
                <a:gd name="T15" fmla="*/ 64 h 347"/>
                <a:gd name="T16" fmla="*/ 242 w 346"/>
                <a:gd name="T17" fmla="*/ 58 h 347"/>
                <a:gd name="T18" fmla="*/ 224 w 346"/>
                <a:gd name="T19" fmla="*/ 66 h 347"/>
                <a:gd name="T20" fmla="*/ 221 w 346"/>
                <a:gd name="T21" fmla="*/ 97 h 347"/>
                <a:gd name="T22" fmla="*/ 215 w 346"/>
                <a:gd name="T23" fmla="*/ 150 h 347"/>
                <a:gd name="T24" fmla="*/ 207 w 346"/>
                <a:gd name="T25" fmla="*/ 181 h 347"/>
                <a:gd name="T26" fmla="*/ 198 w 346"/>
                <a:gd name="T27" fmla="*/ 176 h 347"/>
                <a:gd name="T28" fmla="*/ 181 w 346"/>
                <a:gd name="T29" fmla="*/ 165 h 347"/>
                <a:gd name="T30" fmla="*/ 165 w 346"/>
                <a:gd name="T31" fmla="*/ 153 h 347"/>
                <a:gd name="T32" fmla="*/ 148 w 346"/>
                <a:gd name="T33" fmla="*/ 137 h 347"/>
                <a:gd name="T34" fmla="*/ 119 w 346"/>
                <a:gd name="T35" fmla="*/ 188 h 347"/>
                <a:gd name="T36" fmla="*/ 99 w 346"/>
                <a:gd name="T37" fmla="*/ 218 h 347"/>
                <a:gd name="T38" fmla="*/ 76 w 346"/>
                <a:gd name="T39" fmla="*/ 233 h 347"/>
                <a:gd name="T40" fmla="*/ 67 w 346"/>
                <a:gd name="T41" fmla="*/ 232 h 347"/>
                <a:gd name="T42" fmla="*/ 58 w 346"/>
                <a:gd name="T43" fmla="*/ 227 h 347"/>
                <a:gd name="T44" fmla="*/ 45 w 346"/>
                <a:gd name="T45" fmla="*/ 212 h 347"/>
                <a:gd name="T46" fmla="*/ 30 w 346"/>
                <a:gd name="T47" fmla="*/ 249 h 347"/>
                <a:gd name="T48" fmla="*/ 21 w 346"/>
                <a:gd name="T49" fmla="*/ 284 h 347"/>
                <a:gd name="T50" fmla="*/ 14 w 346"/>
                <a:gd name="T51" fmla="*/ 308 h 347"/>
                <a:gd name="T52" fmla="*/ 5 w 346"/>
                <a:gd name="T53" fmla="*/ 329 h 347"/>
                <a:gd name="T54" fmla="*/ 0 w 346"/>
                <a:gd name="T55" fmla="*/ 341 h 347"/>
                <a:gd name="T56" fmla="*/ 6 w 346"/>
                <a:gd name="T57" fmla="*/ 347 h 347"/>
                <a:gd name="T58" fmla="*/ 14 w 346"/>
                <a:gd name="T59" fmla="*/ 344 h 347"/>
                <a:gd name="T60" fmla="*/ 26 w 346"/>
                <a:gd name="T61" fmla="*/ 322 h 347"/>
                <a:gd name="T62" fmla="*/ 33 w 346"/>
                <a:gd name="T63" fmla="*/ 297 h 347"/>
                <a:gd name="T64" fmla="*/ 40 w 346"/>
                <a:gd name="T65" fmla="*/ 269 h 347"/>
                <a:gd name="T66" fmla="*/ 49 w 346"/>
                <a:gd name="T67" fmla="*/ 239 h 347"/>
                <a:gd name="T68" fmla="*/ 60 w 346"/>
                <a:gd name="T69" fmla="*/ 246 h 347"/>
                <a:gd name="T70" fmla="*/ 70 w 346"/>
                <a:gd name="T71" fmla="*/ 249 h 347"/>
                <a:gd name="T72" fmla="*/ 88 w 346"/>
                <a:gd name="T73" fmla="*/ 246 h 347"/>
                <a:gd name="T74" fmla="*/ 116 w 346"/>
                <a:gd name="T75" fmla="*/ 221 h 347"/>
                <a:gd name="T76" fmla="*/ 138 w 346"/>
                <a:gd name="T77" fmla="*/ 186 h 347"/>
                <a:gd name="T78" fmla="*/ 147 w 346"/>
                <a:gd name="T79" fmla="*/ 170 h 347"/>
                <a:gd name="T80" fmla="*/ 157 w 346"/>
                <a:gd name="T81" fmla="*/ 165 h 347"/>
                <a:gd name="T82" fmla="*/ 170 w 346"/>
                <a:gd name="T83" fmla="*/ 176 h 347"/>
                <a:gd name="T84" fmla="*/ 185 w 346"/>
                <a:gd name="T85" fmla="*/ 185 h 347"/>
                <a:gd name="T86" fmla="*/ 227 w 346"/>
                <a:gd name="T87" fmla="*/ 196 h 347"/>
                <a:gd name="T88" fmla="*/ 232 w 346"/>
                <a:gd name="T89" fmla="*/ 137 h 347"/>
                <a:gd name="T90" fmla="*/ 236 w 346"/>
                <a:gd name="T91" fmla="*/ 104 h 347"/>
                <a:gd name="T92" fmla="*/ 238 w 346"/>
                <a:gd name="T93" fmla="*/ 83 h 347"/>
                <a:gd name="T94" fmla="*/ 241 w 346"/>
                <a:gd name="T95" fmla="*/ 88 h 347"/>
                <a:gd name="T96" fmla="*/ 256 w 346"/>
                <a:gd name="T97" fmla="*/ 81 h 347"/>
                <a:gd name="T98" fmla="*/ 262 w 346"/>
                <a:gd name="T99" fmla="*/ 71 h 347"/>
                <a:gd name="T100" fmla="*/ 267 w 346"/>
                <a:gd name="T101" fmla="*/ 77 h 347"/>
                <a:gd name="T102" fmla="*/ 274 w 346"/>
                <a:gd name="T103" fmla="*/ 84 h 347"/>
                <a:gd name="T104" fmla="*/ 285 w 346"/>
                <a:gd name="T105" fmla="*/ 94 h 347"/>
                <a:gd name="T106" fmla="*/ 299 w 346"/>
                <a:gd name="T107" fmla="*/ 103 h 347"/>
                <a:gd name="T108" fmla="*/ 313 w 346"/>
                <a:gd name="T109" fmla="*/ 97 h 347"/>
                <a:gd name="T110" fmla="*/ 324 w 346"/>
                <a:gd name="T111" fmla="*/ 79 h 347"/>
                <a:gd name="T112" fmla="*/ 330 w 346"/>
                <a:gd name="T113" fmla="*/ 58 h 347"/>
                <a:gd name="T114" fmla="*/ 337 w 346"/>
                <a:gd name="T115" fmla="*/ 30 h 347"/>
                <a:gd name="T116" fmla="*/ 346 w 346"/>
                <a:gd name="T117" fmla="*/ 9 h 347"/>
                <a:gd name="T118" fmla="*/ 343 w 346"/>
                <a:gd name="T119" fmla="*/ 1 h 347"/>
                <a:gd name="T120" fmla="*/ 335 w 346"/>
                <a:gd name="T121" fmla="*/ 0 h 34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46"/>
                <a:gd name="T184" fmla="*/ 0 h 347"/>
                <a:gd name="T185" fmla="*/ 346 w 346"/>
                <a:gd name="T186" fmla="*/ 347 h 34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46" h="347">
                  <a:moveTo>
                    <a:pt x="332" y="3"/>
                  </a:moveTo>
                  <a:lnTo>
                    <a:pt x="327" y="13"/>
                  </a:lnTo>
                  <a:lnTo>
                    <a:pt x="322" y="24"/>
                  </a:lnTo>
                  <a:lnTo>
                    <a:pt x="319" y="36"/>
                  </a:lnTo>
                  <a:lnTo>
                    <a:pt x="316" y="47"/>
                  </a:lnTo>
                  <a:lnTo>
                    <a:pt x="313" y="59"/>
                  </a:lnTo>
                  <a:lnTo>
                    <a:pt x="311" y="69"/>
                  </a:lnTo>
                  <a:lnTo>
                    <a:pt x="307" y="78"/>
                  </a:lnTo>
                  <a:lnTo>
                    <a:pt x="301" y="86"/>
                  </a:lnTo>
                  <a:lnTo>
                    <a:pt x="298" y="84"/>
                  </a:lnTo>
                  <a:lnTo>
                    <a:pt x="295" y="82"/>
                  </a:lnTo>
                  <a:lnTo>
                    <a:pt x="292" y="80"/>
                  </a:lnTo>
                  <a:lnTo>
                    <a:pt x="289" y="77"/>
                  </a:lnTo>
                  <a:lnTo>
                    <a:pt x="287" y="75"/>
                  </a:lnTo>
                  <a:lnTo>
                    <a:pt x="284" y="72"/>
                  </a:lnTo>
                  <a:lnTo>
                    <a:pt x="282" y="70"/>
                  </a:lnTo>
                  <a:lnTo>
                    <a:pt x="279" y="67"/>
                  </a:lnTo>
                  <a:lnTo>
                    <a:pt x="260" y="49"/>
                  </a:lnTo>
                  <a:lnTo>
                    <a:pt x="255" y="54"/>
                  </a:lnTo>
                  <a:lnTo>
                    <a:pt x="253" y="57"/>
                  </a:lnTo>
                  <a:lnTo>
                    <a:pt x="251" y="60"/>
                  </a:lnTo>
                  <a:lnTo>
                    <a:pt x="248" y="63"/>
                  </a:lnTo>
                  <a:lnTo>
                    <a:pt x="246" y="66"/>
                  </a:lnTo>
                  <a:lnTo>
                    <a:pt x="245" y="64"/>
                  </a:lnTo>
                  <a:lnTo>
                    <a:pt x="244" y="62"/>
                  </a:lnTo>
                  <a:lnTo>
                    <a:pt x="243" y="60"/>
                  </a:lnTo>
                  <a:lnTo>
                    <a:pt x="242" y="58"/>
                  </a:lnTo>
                  <a:lnTo>
                    <a:pt x="237" y="40"/>
                  </a:lnTo>
                  <a:lnTo>
                    <a:pt x="228" y="56"/>
                  </a:lnTo>
                  <a:lnTo>
                    <a:pt x="224" y="66"/>
                  </a:lnTo>
                  <a:lnTo>
                    <a:pt x="222" y="75"/>
                  </a:lnTo>
                  <a:lnTo>
                    <a:pt x="221" y="86"/>
                  </a:lnTo>
                  <a:lnTo>
                    <a:pt x="221" y="97"/>
                  </a:lnTo>
                  <a:lnTo>
                    <a:pt x="219" y="115"/>
                  </a:lnTo>
                  <a:lnTo>
                    <a:pt x="217" y="133"/>
                  </a:lnTo>
                  <a:lnTo>
                    <a:pt x="215" y="150"/>
                  </a:lnTo>
                  <a:lnTo>
                    <a:pt x="213" y="167"/>
                  </a:lnTo>
                  <a:lnTo>
                    <a:pt x="212" y="184"/>
                  </a:lnTo>
                  <a:lnTo>
                    <a:pt x="207" y="181"/>
                  </a:lnTo>
                  <a:lnTo>
                    <a:pt x="203" y="178"/>
                  </a:lnTo>
                  <a:lnTo>
                    <a:pt x="199" y="176"/>
                  </a:lnTo>
                  <a:lnTo>
                    <a:pt x="198" y="176"/>
                  </a:lnTo>
                  <a:lnTo>
                    <a:pt x="192" y="172"/>
                  </a:lnTo>
                  <a:lnTo>
                    <a:pt x="187" y="168"/>
                  </a:lnTo>
                  <a:lnTo>
                    <a:pt x="181" y="165"/>
                  </a:lnTo>
                  <a:lnTo>
                    <a:pt x="175" y="161"/>
                  </a:lnTo>
                  <a:lnTo>
                    <a:pt x="170" y="157"/>
                  </a:lnTo>
                  <a:lnTo>
                    <a:pt x="165" y="153"/>
                  </a:lnTo>
                  <a:lnTo>
                    <a:pt x="159" y="149"/>
                  </a:lnTo>
                  <a:lnTo>
                    <a:pt x="155" y="145"/>
                  </a:lnTo>
                  <a:lnTo>
                    <a:pt x="148" y="137"/>
                  </a:lnTo>
                  <a:lnTo>
                    <a:pt x="131" y="167"/>
                  </a:lnTo>
                  <a:lnTo>
                    <a:pt x="125" y="177"/>
                  </a:lnTo>
                  <a:lnTo>
                    <a:pt x="119" y="188"/>
                  </a:lnTo>
                  <a:lnTo>
                    <a:pt x="113" y="199"/>
                  </a:lnTo>
                  <a:lnTo>
                    <a:pt x="106" y="209"/>
                  </a:lnTo>
                  <a:lnTo>
                    <a:pt x="99" y="218"/>
                  </a:lnTo>
                  <a:lnTo>
                    <a:pt x="91" y="225"/>
                  </a:lnTo>
                  <a:lnTo>
                    <a:pt x="83" y="231"/>
                  </a:lnTo>
                  <a:lnTo>
                    <a:pt x="76" y="233"/>
                  </a:lnTo>
                  <a:lnTo>
                    <a:pt x="73" y="233"/>
                  </a:lnTo>
                  <a:lnTo>
                    <a:pt x="70" y="233"/>
                  </a:lnTo>
                  <a:lnTo>
                    <a:pt x="67" y="232"/>
                  </a:lnTo>
                  <a:lnTo>
                    <a:pt x="64" y="231"/>
                  </a:lnTo>
                  <a:lnTo>
                    <a:pt x="61" y="229"/>
                  </a:lnTo>
                  <a:lnTo>
                    <a:pt x="58" y="227"/>
                  </a:lnTo>
                  <a:lnTo>
                    <a:pt x="55" y="224"/>
                  </a:lnTo>
                  <a:lnTo>
                    <a:pt x="52" y="221"/>
                  </a:lnTo>
                  <a:lnTo>
                    <a:pt x="45" y="212"/>
                  </a:lnTo>
                  <a:lnTo>
                    <a:pt x="39" y="222"/>
                  </a:lnTo>
                  <a:lnTo>
                    <a:pt x="34" y="235"/>
                  </a:lnTo>
                  <a:lnTo>
                    <a:pt x="30" y="249"/>
                  </a:lnTo>
                  <a:lnTo>
                    <a:pt x="26" y="262"/>
                  </a:lnTo>
                  <a:lnTo>
                    <a:pt x="23" y="276"/>
                  </a:lnTo>
                  <a:lnTo>
                    <a:pt x="21" y="284"/>
                  </a:lnTo>
                  <a:lnTo>
                    <a:pt x="19" y="292"/>
                  </a:lnTo>
                  <a:lnTo>
                    <a:pt x="16" y="301"/>
                  </a:lnTo>
                  <a:lnTo>
                    <a:pt x="14" y="308"/>
                  </a:lnTo>
                  <a:lnTo>
                    <a:pt x="12" y="316"/>
                  </a:lnTo>
                  <a:lnTo>
                    <a:pt x="9" y="323"/>
                  </a:lnTo>
                  <a:lnTo>
                    <a:pt x="5" y="329"/>
                  </a:lnTo>
                  <a:lnTo>
                    <a:pt x="1" y="335"/>
                  </a:lnTo>
                  <a:lnTo>
                    <a:pt x="0" y="338"/>
                  </a:lnTo>
                  <a:lnTo>
                    <a:pt x="0" y="341"/>
                  </a:lnTo>
                  <a:lnTo>
                    <a:pt x="1" y="343"/>
                  </a:lnTo>
                  <a:lnTo>
                    <a:pt x="3" y="346"/>
                  </a:lnTo>
                  <a:lnTo>
                    <a:pt x="6" y="347"/>
                  </a:lnTo>
                  <a:lnTo>
                    <a:pt x="9" y="347"/>
                  </a:lnTo>
                  <a:lnTo>
                    <a:pt x="12" y="346"/>
                  </a:lnTo>
                  <a:lnTo>
                    <a:pt x="14" y="344"/>
                  </a:lnTo>
                  <a:lnTo>
                    <a:pt x="18" y="337"/>
                  </a:lnTo>
                  <a:lnTo>
                    <a:pt x="22" y="330"/>
                  </a:lnTo>
                  <a:lnTo>
                    <a:pt x="26" y="322"/>
                  </a:lnTo>
                  <a:lnTo>
                    <a:pt x="28" y="314"/>
                  </a:lnTo>
                  <a:lnTo>
                    <a:pt x="31" y="306"/>
                  </a:lnTo>
                  <a:lnTo>
                    <a:pt x="33" y="297"/>
                  </a:lnTo>
                  <a:lnTo>
                    <a:pt x="35" y="288"/>
                  </a:lnTo>
                  <a:lnTo>
                    <a:pt x="37" y="280"/>
                  </a:lnTo>
                  <a:lnTo>
                    <a:pt x="40" y="269"/>
                  </a:lnTo>
                  <a:lnTo>
                    <a:pt x="43" y="259"/>
                  </a:lnTo>
                  <a:lnTo>
                    <a:pt x="46" y="249"/>
                  </a:lnTo>
                  <a:lnTo>
                    <a:pt x="49" y="239"/>
                  </a:lnTo>
                  <a:lnTo>
                    <a:pt x="53" y="242"/>
                  </a:lnTo>
                  <a:lnTo>
                    <a:pt x="56" y="244"/>
                  </a:lnTo>
                  <a:lnTo>
                    <a:pt x="60" y="246"/>
                  </a:lnTo>
                  <a:lnTo>
                    <a:pt x="63" y="247"/>
                  </a:lnTo>
                  <a:lnTo>
                    <a:pt x="67" y="248"/>
                  </a:lnTo>
                  <a:lnTo>
                    <a:pt x="70" y="249"/>
                  </a:lnTo>
                  <a:lnTo>
                    <a:pt x="74" y="249"/>
                  </a:lnTo>
                  <a:lnTo>
                    <a:pt x="77" y="249"/>
                  </a:lnTo>
                  <a:lnTo>
                    <a:pt x="88" y="246"/>
                  </a:lnTo>
                  <a:lnTo>
                    <a:pt x="98" y="240"/>
                  </a:lnTo>
                  <a:lnTo>
                    <a:pt x="107" y="232"/>
                  </a:lnTo>
                  <a:lnTo>
                    <a:pt x="116" y="221"/>
                  </a:lnTo>
                  <a:lnTo>
                    <a:pt x="124" y="210"/>
                  </a:lnTo>
                  <a:lnTo>
                    <a:pt x="131" y="198"/>
                  </a:lnTo>
                  <a:lnTo>
                    <a:pt x="138" y="186"/>
                  </a:lnTo>
                  <a:lnTo>
                    <a:pt x="144" y="174"/>
                  </a:lnTo>
                  <a:lnTo>
                    <a:pt x="145" y="173"/>
                  </a:lnTo>
                  <a:lnTo>
                    <a:pt x="147" y="170"/>
                  </a:lnTo>
                  <a:lnTo>
                    <a:pt x="149" y="166"/>
                  </a:lnTo>
                  <a:lnTo>
                    <a:pt x="152" y="162"/>
                  </a:lnTo>
                  <a:lnTo>
                    <a:pt x="157" y="165"/>
                  </a:lnTo>
                  <a:lnTo>
                    <a:pt x="161" y="169"/>
                  </a:lnTo>
                  <a:lnTo>
                    <a:pt x="166" y="172"/>
                  </a:lnTo>
                  <a:lnTo>
                    <a:pt x="170" y="176"/>
                  </a:lnTo>
                  <a:lnTo>
                    <a:pt x="175" y="179"/>
                  </a:lnTo>
                  <a:lnTo>
                    <a:pt x="180" y="183"/>
                  </a:lnTo>
                  <a:lnTo>
                    <a:pt x="185" y="185"/>
                  </a:lnTo>
                  <a:lnTo>
                    <a:pt x="190" y="189"/>
                  </a:lnTo>
                  <a:lnTo>
                    <a:pt x="226" y="212"/>
                  </a:lnTo>
                  <a:lnTo>
                    <a:pt x="227" y="196"/>
                  </a:lnTo>
                  <a:lnTo>
                    <a:pt x="228" y="176"/>
                  </a:lnTo>
                  <a:lnTo>
                    <a:pt x="230" y="156"/>
                  </a:lnTo>
                  <a:lnTo>
                    <a:pt x="232" y="137"/>
                  </a:lnTo>
                  <a:lnTo>
                    <a:pt x="234" y="118"/>
                  </a:lnTo>
                  <a:lnTo>
                    <a:pt x="235" y="114"/>
                  </a:lnTo>
                  <a:lnTo>
                    <a:pt x="236" y="104"/>
                  </a:lnTo>
                  <a:lnTo>
                    <a:pt x="236" y="92"/>
                  </a:lnTo>
                  <a:lnTo>
                    <a:pt x="237" y="82"/>
                  </a:lnTo>
                  <a:lnTo>
                    <a:pt x="238" y="83"/>
                  </a:lnTo>
                  <a:lnTo>
                    <a:pt x="240" y="85"/>
                  </a:lnTo>
                  <a:lnTo>
                    <a:pt x="240" y="86"/>
                  </a:lnTo>
                  <a:lnTo>
                    <a:pt x="241" y="88"/>
                  </a:lnTo>
                  <a:lnTo>
                    <a:pt x="251" y="98"/>
                  </a:lnTo>
                  <a:lnTo>
                    <a:pt x="255" y="85"/>
                  </a:lnTo>
                  <a:lnTo>
                    <a:pt x="256" y="81"/>
                  </a:lnTo>
                  <a:lnTo>
                    <a:pt x="257" y="78"/>
                  </a:lnTo>
                  <a:lnTo>
                    <a:pt x="259" y="74"/>
                  </a:lnTo>
                  <a:lnTo>
                    <a:pt x="262" y="71"/>
                  </a:lnTo>
                  <a:lnTo>
                    <a:pt x="264" y="74"/>
                  </a:lnTo>
                  <a:lnTo>
                    <a:pt x="266" y="75"/>
                  </a:lnTo>
                  <a:lnTo>
                    <a:pt x="267" y="77"/>
                  </a:lnTo>
                  <a:lnTo>
                    <a:pt x="271" y="81"/>
                  </a:lnTo>
                  <a:lnTo>
                    <a:pt x="274" y="84"/>
                  </a:lnTo>
                  <a:lnTo>
                    <a:pt x="278" y="88"/>
                  </a:lnTo>
                  <a:lnTo>
                    <a:pt x="282" y="91"/>
                  </a:lnTo>
                  <a:lnTo>
                    <a:pt x="285" y="94"/>
                  </a:lnTo>
                  <a:lnTo>
                    <a:pt x="290" y="97"/>
                  </a:lnTo>
                  <a:lnTo>
                    <a:pt x="294" y="100"/>
                  </a:lnTo>
                  <a:lnTo>
                    <a:pt x="299" y="103"/>
                  </a:lnTo>
                  <a:lnTo>
                    <a:pt x="304" y="105"/>
                  </a:lnTo>
                  <a:lnTo>
                    <a:pt x="308" y="102"/>
                  </a:lnTo>
                  <a:lnTo>
                    <a:pt x="313" y="97"/>
                  </a:lnTo>
                  <a:lnTo>
                    <a:pt x="317" y="92"/>
                  </a:lnTo>
                  <a:lnTo>
                    <a:pt x="321" y="86"/>
                  </a:lnTo>
                  <a:lnTo>
                    <a:pt x="324" y="79"/>
                  </a:lnTo>
                  <a:lnTo>
                    <a:pt x="326" y="73"/>
                  </a:lnTo>
                  <a:lnTo>
                    <a:pt x="328" y="65"/>
                  </a:lnTo>
                  <a:lnTo>
                    <a:pt x="330" y="58"/>
                  </a:lnTo>
                  <a:lnTo>
                    <a:pt x="331" y="51"/>
                  </a:lnTo>
                  <a:lnTo>
                    <a:pt x="334" y="40"/>
                  </a:lnTo>
                  <a:lnTo>
                    <a:pt x="337" y="30"/>
                  </a:lnTo>
                  <a:lnTo>
                    <a:pt x="340" y="20"/>
                  </a:lnTo>
                  <a:lnTo>
                    <a:pt x="345" y="12"/>
                  </a:lnTo>
                  <a:lnTo>
                    <a:pt x="346" y="9"/>
                  </a:lnTo>
                  <a:lnTo>
                    <a:pt x="346" y="6"/>
                  </a:lnTo>
                  <a:lnTo>
                    <a:pt x="346" y="3"/>
                  </a:lnTo>
                  <a:lnTo>
                    <a:pt x="343" y="1"/>
                  </a:lnTo>
                  <a:lnTo>
                    <a:pt x="341" y="0"/>
                  </a:lnTo>
                  <a:lnTo>
                    <a:pt x="338" y="0"/>
                  </a:lnTo>
                  <a:lnTo>
                    <a:pt x="335" y="0"/>
                  </a:lnTo>
                  <a:lnTo>
                    <a:pt x="332" y="3"/>
                  </a:lnTo>
                  <a:close/>
                </a:path>
              </a:pathLst>
            </a:custGeom>
            <a:solidFill>
              <a:srgbClr val="000000"/>
            </a:solidFill>
            <a:ln w="9525">
              <a:noFill/>
              <a:round/>
              <a:headEnd/>
              <a:tailEnd/>
            </a:ln>
          </p:spPr>
          <p:txBody>
            <a:bodyPr/>
            <a:lstStyle/>
            <a:p>
              <a:pPr eaLnBrk="0" hangingPunct="0"/>
              <a:endParaRPr lang="de-DE"/>
            </a:p>
          </p:txBody>
        </p:sp>
        <p:sp>
          <p:nvSpPr>
            <p:cNvPr id="7188" name="Freeform 78"/>
            <p:cNvSpPr>
              <a:spLocks/>
            </p:cNvSpPr>
            <p:nvPr/>
          </p:nvSpPr>
          <p:spPr bwMode="auto">
            <a:xfrm flipH="1">
              <a:off x="3451559" y="2294171"/>
              <a:ext cx="191977" cy="62762"/>
            </a:xfrm>
            <a:custGeom>
              <a:avLst/>
              <a:gdLst>
                <a:gd name="T0" fmla="*/ 1 w 156"/>
                <a:gd name="T1" fmla="*/ 31 h 51"/>
                <a:gd name="T2" fmla="*/ 0 w 156"/>
                <a:gd name="T3" fmla="*/ 34 h 51"/>
                <a:gd name="T4" fmla="*/ 1 w 156"/>
                <a:gd name="T5" fmla="*/ 37 h 51"/>
                <a:gd name="T6" fmla="*/ 3 w 156"/>
                <a:gd name="T7" fmla="*/ 40 h 51"/>
                <a:gd name="T8" fmla="*/ 5 w 156"/>
                <a:gd name="T9" fmla="*/ 41 h 51"/>
                <a:gd name="T10" fmla="*/ 10 w 156"/>
                <a:gd name="T11" fmla="*/ 42 h 51"/>
                <a:gd name="T12" fmla="*/ 15 w 156"/>
                <a:gd name="T13" fmla="*/ 44 h 51"/>
                <a:gd name="T14" fmla="*/ 22 w 156"/>
                <a:gd name="T15" fmla="*/ 45 h 51"/>
                <a:gd name="T16" fmla="*/ 29 w 156"/>
                <a:gd name="T17" fmla="*/ 47 h 51"/>
                <a:gd name="T18" fmla="*/ 38 w 156"/>
                <a:gd name="T19" fmla="*/ 48 h 51"/>
                <a:gd name="T20" fmla="*/ 47 w 156"/>
                <a:gd name="T21" fmla="*/ 49 h 51"/>
                <a:gd name="T22" fmla="*/ 57 w 156"/>
                <a:gd name="T23" fmla="*/ 50 h 51"/>
                <a:gd name="T24" fmla="*/ 66 w 156"/>
                <a:gd name="T25" fmla="*/ 51 h 51"/>
                <a:gd name="T26" fmla="*/ 77 w 156"/>
                <a:gd name="T27" fmla="*/ 51 h 51"/>
                <a:gd name="T28" fmla="*/ 87 w 156"/>
                <a:gd name="T29" fmla="*/ 51 h 51"/>
                <a:gd name="T30" fmla="*/ 97 w 156"/>
                <a:gd name="T31" fmla="*/ 50 h 51"/>
                <a:gd name="T32" fmla="*/ 107 w 156"/>
                <a:gd name="T33" fmla="*/ 49 h 51"/>
                <a:gd name="T34" fmla="*/ 116 w 156"/>
                <a:gd name="T35" fmla="*/ 47 h 51"/>
                <a:gd name="T36" fmla="*/ 125 w 156"/>
                <a:gd name="T37" fmla="*/ 45 h 51"/>
                <a:gd name="T38" fmla="*/ 133 w 156"/>
                <a:gd name="T39" fmla="*/ 41 h 51"/>
                <a:gd name="T40" fmla="*/ 140 w 156"/>
                <a:gd name="T41" fmla="*/ 37 h 51"/>
                <a:gd name="T42" fmla="*/ 147 w 156"/>
                <a:gd name="T43" fmla="*/ 31 h 51"/>
                <a:gd name="T44" fmla="*/ 151 w 156"/>
                <a:gd name="T45" fmla="*/ 25 h 51"/>
                <a:gd name="T46" fmla="*/ 155 w 156"/>
                <a:gd name="T47" fmla="*/ 17 h 51"/>
                <a:gd name="T48" fmla="*/ 156 w 156"/>
                <a:gd name="T49" fmla="*/ 8 h 51"/>
                <a:gd name="T50" fmla="*/ 155 w 156"/>
                <a:gd name="T51" fmla="*/ 5 h 51"/>
                <a:gd name="T52" fmla="*/ 153 w 156"/>
                <a:gd name="T53" fmla="*/ 3 h 51"/>
                <a:gd name="T54" fmla="*/ 151 w 156"/>
                <a:gd name="T55" fmla="*/ 1 h 51"/>
                <a:gd name="T56" fmla="*/ 148 w 156"/>
                <a:gd name="T57" fmla="*/ 0 h 51"/>
                <a:gd name="T58" fmla="*/ 145 w 156"/>
                <a:gd name="T59" fmla="*/ 1 h 51"/>
                <a:gd name="T60" fmla="*/ 143 w 156"/>
                <a:gd name="T61" fmla="*/ 3 h 51"/>
                <a:gd name="T62" fmla="*/ 141 w 156"/>
                <a:gd name="T63" fmla="*/ 5 h 51"/>
                <a:gd name="T64" fmla="*/ 140 w 156"/>
                <a:gd name="T65" fmla="*/ 8 h 51"/>
                <a:gd name="T66" fmla="*/ 140 w 156"/>
                <a:gd name="T67" fmla="*/ 12 h 51"/>
                <a:gd name="T68" fmla="*/ 138 w 156"/>
                <a:gd name="T69" fmla="*/ 17 h 51"/>
                <a:gd name="T70" fmla="*/ 134 w 156"/>
                <a:gd name="T71" fmla="*/ 21 h 51"/>
                <a:gd name="T72" fmla="*/ 130 w 156"/>
                <a:gd name="T73" fmla="*/ 25 h 51"/>
                <a:gd name="T74" fmla="*/ 125 w 156"/>
                <a:gd name="T75" fmla="*/ 27 h 51"/>
                <a:gd name="T76" fmla="*/ 118 w 156"/>
                <a:gd name="T77" fmla="*/ 30 h 51"/>
                <a:gd name="T78" fmla="*/ 111 w 156"/>
                <a:gd name="T79" fmla="*/ 32 h 51"/>
                <a:gd name="T80" fmla="*/ 103 w 156"/>
                <a:gd name="T81" fmla="*/ 34 h 51"/>
                <a:gd name="T82" fmla="*/ 95 w 156"/>
                <a:gd name="T83" fmla="*/ 34 h 51"/>
                <a:gd name="T84" fmla="*/ 87 w 156"/>
                <a:gd name="T85" fmla="*/ 36 h 51"/>
                <a:gd name="T86" fmla="*/ 78 w 156"/>
                <a:gd name="T87" fmla="*/ 36 h 51"/>
                <a:gd name="T88" fmla="*/ 69 w 156"/>
                <a:gd name="T89" fmla="*/ 36 h 51"/>
                <a:gd name="T90" fmla="*/ 60 w 156"/>
                <a:gd name="T91" fmla="*/ 35 h 51"/>
                <a:gd name="T92" fmla="*/ 51 w 156"/>
                <a:gd name="T93" fmla="*/ 34 h 51"/>
                <a:gd name="T94" fmla="*/ 43 w 156"/>
                <a:gd name="T95" fmla="*/ 34 h 51"/>
                <a:gd name="T96" fmla="*/ 35 w 156"/>
                <a:gd name="T97" fmla="*/ 33 h 51"/>
                <a:gd name="T98" fmla="*/ 28 w 156"/>
                <a:gd name="T99" fmla="*/ 31 h 51"/>
                <a:gd name="T100" fmla="*/ 21 w 156"/>
                <a:gd name="T101" fmla="*/ 30 h 51"/>
                <a:gd name="T102" fmla="*/ 16 w 156"/>
                <a:gd name="T103" fmla="*/ 29 h 51"/>
                <a:gd name="T104" fmla="*/ 11 w 156"/>
                <a:gd name="T105" fmla="*/ 27 h 51"/>
                <a:gd name="T106" fmla="*/ 8 w 156"/>
                <a:gd name="T107" fmla="*/ 26 h 51"/>
                <a:gd name="T108" fmla="*/ 5 w 156"/>
                <a:gd name="T109" fmla="*/ 27 h 51"/>
                <a:gd name="T110" fmla="*/ 2 w 156"/>
                <a:gd name="T111" fmla="*/ 29 h 51"/>
                <a:gd name="T112" fmla="*/ 1 w 156"/>
                <a:gd name="T113" fmla="*/ 31 h 5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56"/>
                <a:gd name="T172" fmla="*/ 0 h 51"/>
                <a:gd name="T173" fmla="*/ 156 w 156"/>
                <a:gd name="T174" fmla="*/ 51 h 5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56" h="51">
                  <a:moveTo>
                    <a:pt x="1" y="31"/>
                  </a:moveTo>
                  <a:lnTo>
                    <a:pt x="0" y="34"/>
                  </a:lnTo>
                  <a:lnTo>
                    <a:pt x="1" y="37"/>
                  </a:lnTo>
                  <a:lnTo>
                    <a:pt x="3" y="40"/>
                  </a:lnTo>
                  <a:lnTo>
                    <a:pt x="5" y="41"/>
                  </a:lnTo>
                  <a:lnTo>
                    <a:pt x="10" y="42"/>
                  </a:lnTo>
                  <a:lnTo>
                    <a:pt x="15" y="44"/>
                  </a:lnTo>
                  <a:lnTo>
                    <a:pt x="22" y="45"/>
                  </a:lnTo>
                  <a:lnTo>
                    <a:pt x="29" y="47"/>
                  </a:lnTo>
                  <a:lnTo>
                    <a:pt x="38" y="48"/>
                  </a:lnTo>
                  <a:lnTo>
                    <a:pt x="47" y="49"/>
                  </a:lnTo>
                  <a:lnTo>
                    <a:pt x="57" y="50"/>
                  </a:lnTo>
                  <a:lnTo>
                    <a:pt x="66" y="51"/>
                  </a:lnTo>
                  <a:lnTo>
                    <a:pt x="77" y="51"/>
                  </a:lnTo>
                  <a:lnTo>
                    <a:pt x="87" y="51"/>
                  </a:lnTo>
                  <a:lnTo>
                    <a:pt x="97" y="50"/>
                  </a:lnTo>
                  <a:lnTo>
                    <a:pt x="107" y="49"/>
                  </a:lnTo>
                  <a:lnTo>
                    <a:pt x="116" y="47"/>
                  </a:lnTo>
                  <a:lnTo>
                    <a:pt x="125" y="45"/>
                  </a:lnTo>
                  <a:lnTo>
                    <a:pt x="133" y="41"/>
                  </a:lnTo>
                  <a:lnTo>
                    <a:pt x="140" y="37"/>
                  </a:lnTo>
                  <a:lnTo>
                    <a:pt x="147" y="31"/>
                  </a:lnTo>
                  <a:lnTo>
                    <a:pt x="151" y="25"/>
                  </a:lnTo>
                  <a:lnTo>
                    <a:pt x="155" y="17"/>
                  </a:lnTo>
                  <a:lnTo>
                    <a:pt x="156" y="8"/>
                  </a:lnTo>
                  <a:lnTo>
                    <a:pt x="155" y="5"/>
                  </a:lnTo>
                  <a:lnTo>
                    <a:pt x="153" y="3"/>
                  </a:lnTo>
                  <a:lnTo>
                    <a:pt x="151" y="1"/>
                  </a:lnTo>
                  <a:lnTo>
                    <a:pt x="148" y="0"/>
                  </a:lnTo>
                  <a:lnTo>
                    <a:pt x="145" y="1"/>
                  </a:lnTo>
                  <a:lnTo>
                    <a:pt x="143" y="3"/>
                  </a:lnTo>
                  <a:lnTo>
                    <a:pt x="141" y="5"/>
                  </a:lnTo>
                  <a:lnTo>
                    <a:pt x="140" y="8"/>
                  </a:lnTo>
                  <a:lnTo>
                    <a:pt x="140" y="12"/>
                  </a:lnTo>
                  <a:lnTo>
                    <a:pt x="138" y="17"/>
                  </a:lnTo>
                  <a:lnTo>
                    <a:pt x="134" y="21"/>
                  </a:lnTo>
                  <a:lnTo>
                    <a:pt x="130" y="25"/>
                  </a:lnTo>
                  <a:lnTo>
                    <a:pt x="125" y="27"/>
                  </a:lnTo>
                  <a:lnTo>
                    <a:pt x="118" y="30"/>
                  </a:lnTo>
                  <a:lnTo>
                    <a:pt x="111" y="32"/>
                  </a:lnTo>
                  <a:lnTo>
                    <a:pt x="103" y="34"/>
                  </a:lnTo>
                  <a:lnTo>
                    <a:pt x="95" y="34"/>
                  </a:lnTo>
                  <a:lnTo>
                    <a:pt x="87" y="36"/>
                  </a:lnTo>
                  <a:lnTo>
                    <a:pt x="78" y="36"/>
                  </a:lnTo>
                  <a:lnTo>
                    <a:pt x="69" y="36"/>
                  </a:lnTo>
                  <a:lnTo>
                    <a:pt x="60" y="35"/>
                  </a:lnTo>
                  <a:lnTo>
                    <a:pt x="51" y="34"/>
                  </a:lnTo>
                  <a:lnTo>
                    <a:pt x="43" y="34"/>
                  </a:lnTo>
                  <a:lnTo>
                    <a:pt x="35" y="33"/>
                  </a:lnTo>
                  <a:lnTo>
                    <a:pt x="28" y="31"/>
                  </a:lnTo>
                  <a:lnTo>
                    <a:pt x="21" y="30"/>
                  </a:lnTo>
                  <a:lnTo>
                    <a:pt x="16" y="29"/>
                  </a:lnTo>
                  <a:lnTo>
                    <a:pt x="11" y="27"/>
                  </a:lnTo>
                  <a:lnTo>
                    <a:pt x="8" y="26"/>
                  </a:lnTo>
                  <a:lnTo>
                    <a:pt x="5" y="27"/>
                  </a:lnTo>
                  <a:lnTo>
                    <a:pt x="2" y="29"/>
                  </a:lnTo>
                  <a:lnTo>
                    <a:pt x="1" y="31"/>
                  </a:lnTo>
                  <a:close/>
                </a:path>
              </a:pathLst>
            </a:custGeom>
            <a:solidFill>
              <a:srgbClr val="000000"/>
            </a:solidFill>
            <a:ln w="9525">
              <a:noFill/>
              <a:round/>
              <a:headEnd/>
              <a:tailEnd/>
            </a:ln>
          </p:spPr>
          <p:txBody>
            <a:bodyPr/>
            <a:lstStyle/>
            <a:p>
              <a:pPr eaLnBrk="0" hangingPunct="0"/>
              <a:endParaRPr lang="de-DE"/>
            </a:p>
          </p:txBody>
        </p:sp>
        <p:sp>
          <p:nvSpPr>
            <p:cNvPr id="7189" name="Freeform 80"/>
            <p:cNvSpPr>
              <a:spLocks/>
            </p:cNvSpPr>
            <p:nvPr/>
          </p:nvSpPr>
          <p:spPr bwMode="auto">
            <a:xfrm flipH="1">
              <a:off x="3561084" y="2246177"/>
              <a:ext cx="30766" cy="41841"/>
            </a:xfrm>
            <a:custGeom>
              <a:avLst/>
              <a:gdLst>
                <a:gd name="T0" fmla="*/ 13 w 25"/>
                <a:gd name="T1" fmla="*/ 33 h 34"/>
                <a:gd name="T2" fmla="*/ 16 w 25"/>
                <a:gd name="T3" fmla="*/ 34 h 34"/>
                <a:gd name="T4" fmla="*/ 19 w 25"/>
                <a:gd name="T5" fmla="*/ 34 h 34"/>
                <a:gd name="T6" fmla="*/ 21 w 25"/>
                <a:gd name="T7" fmla="*/ 33 h 34"/>
                <a:gd name="T8" fmla="*/ 23 w 25"/>
                <a:gd name="T9" fmla="*/ 31 h 34"/>
                <a:gd name="T10" fmla="*/ 25 w 25"/>
                <a:gd name="T11" fmla="*/ 29 h 34"/>
                <a:gd name="T12" fmla="*/ 25 w 25"/>
                <a:gd name="T13" fmla="*/ 25 h 34"/>
                <a:gd name="T14" fmla="*/ 24 w 25"/>
                <a:gd name="T15" fmla="*/ 22 h 34"/>
                <a:gd name="T16" fmla="*/ 23 w 25"/>
                <a:gd name="T17" fmla="*/ 20 h 34"/>
                <a:gd name="T18" fmla="*/ 21 w 25"/>
                <a:gd name="T19" fmla="*/ 18 h 34"/>
                <a:gd name="T20" fmla="*/ 19 w 25"/>
                <a:gd name="T21" fmla="*/ 14 h 34"/>
                <a:gd name="T22" fmla="*/ 17 w 25"/>
                <a:gd name="T23" fmla="*/ 10 h 34"/>
                <a:gd name="T24" fmla="*/ 15 w 25"/>
                <a:gd name="T25" fmla="*/ 6 h 34"/>
                <a:gd name="T26" fmla="*/ 13 w 25"/>
                <a:gd name="T27" fmla="*/ 3 h 34"/>
                <a:gd name="T28" fmla="*/ 11 w 25"/>
                <a:gd name="T29" fmla="*/ 1 h 34"/>
                <a:gd name="T30" fmla="*/ 8 w 25"/>
                <a:gd name="T31" fmla="*/ 0 h 34"/>
                <a:gd name="T32" fmla="*/ 5 w 25"/>
                <a:gd name="T33" fmla="*/ 0 h 34"/>
                <a:gd name="T34" fmla="*/ 2 w 25"/>
                <a:gd name="T35" fmla="*/ 2 h 34"/>
                <a:gd name="T36" fmla="*/ 1 w 25"/>
                <a:gd name="T37" fmla="*/ 4 h 34"/>
                <a:gd name="T38" fmla="*/ 0 w 25"/>
                <a:gd name="T39" fmla="*/ 7 h 34"/>
                <a:gd name="T40" fmla="*/ 0 w 25"/>
                <a:gd name="T41" fmla="*/ 10 h 34"/>
                <a:gd name="T42" fmla="*/ 2 w 25"/>
                <a:gd name="T43" fmla="*/ 16 h 34"/>
                <a:gd name="T44" fmla="*/ 6 w 25"/>
                <a:gd name="T45" fmla="*/ 23 h 34"/>
                <a:gd name="T46" fmla="*/ 10 w 25"/>
                <a:gd name="T47" fmla="*/ 29 h 34"/>
                <a:gd name="T48" fmla="*/ 13 w 25"/>
                <a:gd name="T49" fmla="*/ 33 h 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
                <a:gd name="T76" fmla="*/ 0 h 34"/>
                <a:gd name="T77" fmla="*/ 25 w 25"/>
                <a:gd name="T78" fmla="*/ 34 h 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 h="34">
                  <a:moveTo>
                    <a:pt x="13" y="33"/>
                  </a:moveTo>
                  <a:lnTo>
                    <a:pt x="16" y="34"/>
                  </a:lnTo>
                  <a:lnTo>
                    <a:pt x="19" y="34"/>
                  </a:lnTo>
                  <a:lnTo>
                    <a:pt x="21" y="33"/>
                  </a:lnTo>
                  <a:lnTo>
                    <a:pt x="23" y="31"/>
                  </a:lnTo>
                  <a:lnTo>
                    <a:pt x="25" y="29"/>
                  </a:lnTo>
                  <a:lnTo>
                    <a:pt x="25" y="25"/>
                  </a:lnTo>
                  <a:lnTo>
                    <a:pt x="24" y="22"/>
                  </a:lnTo>
                  <a:lnTo>
                    <a:pt x="23" y="20"/>
                  </a:lnTo>
                  <a:lnTo>
                    <a:pt x="21" y="18"/>
                  </a:lnTo>
                  <a:lnTo>
                    <a:pt x="19" y="14"/>
                  </a:lnTo>
                  <a:lnTo>
                    <a:pt x="17" y="10"/>
                  </a:lnTo>
                  <a:lnTo>
                    <a:pt x="15" y="6"/>
                  </a:lnTo>
                  <a:lnTo>
                    <a:pt x="13" y="3"/>
                  </a:lnTo>
                  <a:lnTo>
                    <a:pt x="11" y="1"/>
                  </a:lnTo>
                  <a:lnTo>
                    <a:pt x="8" y="0"/>
                  </a:lnTo>
                  <a:lnTo>
                    <a:pt x="5" y="0"/>
                  </a:lnTo>
                  <a:lnTo>
                    <a:pt x="2" y="2"/>
                  </a:lnTo>
                  <a:lnTo>
                    <a:pt x="1" y="4"/>
                  </a:lnTo>
                  <a:lnTo>
                    <a:pt x="0" y="7"/>
                  </a:lnTo>
                  <a:lnTo>
                    <a:pt x="0" y="10"/>
                  </a:lnTo>
                  <a:lnTo>
                    <a:pt x="2" y="16"/>
                  </a:lnTo>
                  <a:lnTo>
                    <a:pt x="6" y="23"/>
                  </a:lnTo>
                  <a:lnTo>
                    <a:pt x="10" y="29"/>
                  </a:lnTo>
                  <a:lnTo>
                    <a:pt x="13" y="33"/>
                  </a:lnTo>
                  <a:close/>
                </a:path>
              </a:pathLst>
            </a:custGeom>
            <a:solidFill>
              <a:srgbClr val="000000"/>
            </a:solidFill>
            <a:ln w="9525">
              <a:noFill/>
              <a:round/>
              <a:headEnd/>
              <a:tailEnd/>
            </a:ln>
          </p:spPr>
          <p:txBody>
            <a:bodyPr/>
            <a:lstStyle/>
            <a:p>
              <a:pPr eaLnBrk="0" hangingPunct="0"/>
              <a:endParaRPr lang="de-DE"/>
            </a:p>
          </p:txBody>
        </p:sp>
      </p:grpSp>
      <p:grpSp>
        <p:nvGrpSpPr>
          <p:cNvPr id="5" name="Gruppieren 176"/>
          <p:cNvGrpSpPr>
            <a:grpSpLocks/>
          </p:cNvGrpSpPr>
          <p:nvPr/>
        </p:nvGrpSpPr>
        <p:grpSpPr bwMode="auto">
          <a:xfrm>
            <a:off x="1073150" y="4959350"/>
            <a:ext cx="1206500" cy="911225"/>
            <a:chOff x="1949450" y="4425952"/>
            <a:chExt cx="1206501" cy="911223"/>
          </a:xfrm>
        </p:grpSpPr>
        <p:grpSp>
          <p:nvGrpSpPr>
            <p:cNvPr id="6" name="Gruppieren 169"/>
            <p:cNvGrpSpPr>
              <a:grpSpLocks/>
            </p:cNvGrpSpPr>
            <p:nvPr/>
          </p:nvGrpSpPr>
          <p:grpSpPr bwMode="auto">
            <a:xfrm>
              <a:off x="1949450" y="4625975"/>
              <a:ext cx="787400" cy="711200"/>
              <a:chOff x="2044700" y="2806700"/>
              <a:chExt cx="1016000" cy="863600"/>
            </a:xfrm>
          </p:grpSpPr>
          <p:pic>
            <p:nvPicPr>
              <p:cNvPr id="7181" name="Picture 65"/>
              <p:cNvPicPr>
                <a:picLocks noChangeAspect="1" noChangeArrowheads="1"/>
              </p:cNvPicPr>
              <p:nvPr/>
            </p:nvPicPr>
            <p:blipFill>
              <a:blip r:embed="rId3" cstate="print"/>
              <a:srcRect/>
              <a:stretch>
                <a:fillRect/>
              </a:stretch>
            </p:blipFill>
            <p:spPr bwMode="auto">
              <a:xfrm>
                <a:off x="2311400" y="2806700"/>
                <a:ext cx="749300" cy="749300"/>
              </a:xfrm>
              <a:prstGeom prst="rect">
                <a:avLst/>
              </a:prstGeom>
              <a:noFill/>
              <a:ln w="9525">
                <a:noFill/>
                <a:miter lim="800000"/>
                <a:headEnd/>
                <a:tailEnd/>
              </a:ln>
            </p:spPr>
          </p:pic>
          <p:pic>
            <p:nvPicPr>
              <p:cNvPr id="7182" name="Picture 65"/>
              <p:cNvPicPr>
                <a:picLocks noChangeAspect="1" noChangeArrowheads="1"/>
              </p:cNvPicPr>
              <p:nvPr/>
            </p:nvPicPr>
            <p:blipFill>
              <a:blip r:embed="rId3" cstate="print"/>
              <a:srcRect/>
              <a:stretch>
                <a:fillRect/>
              </a:stretch>
            </p:blipFill>
            <p:spPr bwMode="auto">
              <a:xfrm>
                <a:off x="2044700" y="2921000"/>
                <a:ext cx="749300" cy="749300"/>
              </a:xfrm>
              <a:prstGeom prst="rect">
                <a:avLst/>
              </a:prstGeom>
              <a:noFill/>
              <a:ln w="9525">
                <a:noFill/>
                <a:miter lim="800000"/>
                <a:headEnd/>
                <a:tailEnd/>
              </a:ln>
            </p:spPr>
          </p:pic>
        </p:grpSp>
        <p:grpSp>
          <p:nvGrpSpPr>
            <p:cNvPr id="7" name="Gruppieren 173"/>
            <p:cNvGrpSpPr>
              <a:grpSpLocks/>
            </p:cNvGrpSpPr>
            <p:nvPr/>
          </p:nvGrpSpPr>
          <p:grpSpPr bwMode="auto">
            <a:xfrm>
              <a:off x="2368550" y="4425952"/>
              <a:ext cx="787401" cy="711198"/>
              <a:chOff x="2044699" y="2806700"/>
              <a:chExt cx="1016001" cy="863597"/>
            </a:xfrm>
          </p:grpSpPr>
          <p:pic>
            <p:nvPicPr>
              <p:cNvPr id="7179" name="Picture 65"/>
              <p:cNvPicPr>
                <a:picLocks noChangeAspect="1" noChangeArrowheads="1"/>
              </p:cNvPicPr>
              <p:nvPr/>
            </p:nvPicPr>
            <p:blipFill>
              <a:blip r:embed="rId3" cstate="print"/>
              <a:srcRect/>
              <a:stretch>
                <a:fillRect/>
              </a:stretch>
            </p:blipFill>
            <p:spPr bwMode="auto">
              <a:xfrm>
                <a:off x="2311400" y="2806700"/>
                <a:ext cx="749300" cy="749300"/>
              </a:xfrm>
              <a:prstGeom prst="rect">
                <a:avLst/>
              </a:prstGeom>
              <a:noFill/>
              <a:ln w="9525">
                <a:noFill/>
                <a:miter lim="800000"/>
                <a:headEnd/>
                <a:tailEnd/>
              </a:ln>
            </p:spPr>
          </p:pic>
          <p:pic>
            <p:nvPicPr>
              <p:cNvPr id="7180" name="Picture 65"/>
              <p:cNvPicPr>
                <a:picLocks noChangeAspect="1" noChangeArrowheads="1"/>
              </p:cNvPicPr>
              <p:nvPr/>
            </p:nvPicPr>
            <p:blipFill>
              <a:blip r:embed="rId3" cstate="print"/>
              <a:srcRect/>
              <a:stretch>
                <a:fillRect/>
              </a:stretch>
            </p:blipFill>
            <p:spPr bwMode="auto">
              <a:xfrm>
                <a:off x="2044699" y="2920997"/>
                <a:ext cx="749300" cy="749300"/>
              </a:xfrm>
              <a:prstGeom prst="rect">
                <a:avLst/>
              </a:prstGeom>
              <a:noFill/>
              <a:ln w="9525">
                <a:noFill/>
                <a:miter lim="800000"/>
                <a:headEnd/>
                <a:tailEnd/>
              </a:ln>
            </p:spPr>
          </p:pic>
        </p:grpSp>
      </p:grpSp>
      <p:sp>
        <p:nvSpPr>
          <p:cNvPr id="178" name="Textfeld 177"/>
          <p:cNvSpPr txBox="1"/>
          <p:nvPr/>
        </p:nvSpPr>
        <p:spPr>
          <a:xfrm>
            <a:off x="1989296" y="3635329"/>
            <a:ext cx="5048250" cy="2031325"/>
          </a:xfrm>
          <a:prstGeom prst="rect">
            <a:avLst/>
          </a:prstGeom>
          <a:noFill/>
        </p:spPr>
        <p:txBody>
          <a:bodyPr wrap="square">
            <a:spAutoFit/>
          </a:bodyPr>
          <a:lstStyle/>
          <a:p>
            <a:pPr algn="ctr" eaLnBrk="0" hangingPunct="0">
              <a:defRPr/>
            </a:pPr>
            <a:r>
              <a:rPr lang="de-DE" sz="1800">
                <a:solidFill>
                  <a:schemeClr val="bg2">
                    <a:lumMod val="25000"/>
                  </a:schemeClr>
                </a:solidFill>
                <a:latin typeface="Arial" charset="0"/>
              </a:rPr>
              <a:t/>
            </a:r>
            <a:br>
              <a:rPr lang="de-DE" sz="1800">
                <a:solidFill>
                  <a:schemeClr val="bg2">
                    <a:lumMod val="25000"/>
                  </a:schemeClr>
                </a:solidFill>
                <a:latin typeface="Arial" charset="0"/>
              </a:rPr>
            </a:br>
            <a:r>
              <a:rPr lang="de-DE" sz="1800" smtClean="0">
                <a:solidFill>
                  <a:schemeClr val="bg2">
                    <a:lumMod val="25000"/>
                  </a:schemeClr>
                </a:solidFill>
                <a:latin typeface="Arial" charset="0"/>
              </a:rPr>
              <a:t>for Conference on Regional Integration in Bishkek, 14.-15. </a:t>
            </a:r>
            <a:r>
              <a:rPr lang="de-DE" sz="1800" smtClean="0">
                <a:solidFill>
                  <a:schemeClr val="bg2">
                    <a:lumMod val="25000"/>
                  </a:schemeClr>
                </a:solidFill>
              </a:rPr>
              <a:t>November 2012</a:t>
            </a:r>
          </a:p>
          <a:p>
            <a:pPr algn="ctr" eaLnBrk="0" hangingPunct="0">
              <a:defRPr/>
            </a:pPr>
            <a:endParaRPr lang="de-DE" sz="1800">
              <a:solidFill>
                <a:schemeClr val="bg2">
                  <a:lumMod val="25000"/>
                </a:schemeClr>
              </a:solidFill>
              <a:latin typeface="Arial" charset="0"/>
            </a:endParaRPr>
          </a:p>
          <a:p>
            <a:pPr algn="ctr" eaLnBrk="0" hangingPunct="0">
              <a:defRPr/>
            </a:pPr>
            <a:endParaRPr lang="de-DE" sz="1800" smtClean="0">
              <a:solidFill>
                <a:schemeClr val="bg2">
                  <a:lumMod val="25000"/>
                </a:schemeClr>
              </a:solidFill>
            </a:endParaRPr>
          </a:p>
          <a:p>
            <a:pPr algn="ctr" eaLnBrk="0" hangingPunct="0">
              <a:defRPr/>
            </a:pPr>
            <a:endParaRPr lang="de-DE" sz="1800" smtClean="0">
              <a:solidFill>
                <a:schemeClr val="bg2">
                  <a:lumMod val="25000"/>
                </a:schemeClr>
              </a:solidFill>
            </a:endParaRPr>
          </a:p>
          <a:p>
            <a:pPr algn="ctr" eaLnBrk="0" hangingPunct="0">
              <a:defRPr/>
            </a:pPr>
            <a:r>
              <a:rPr lang="de-DE" sz="1800" smtClean="0">
                <a:solidFill>
                  <a:schemeClr val="bg2">
                    <a:lumMod val="25000"/>
                  </a:schemeClr>
                </a:solidFill>
                <a:latin typeface="Arial" charset="0"/>
              </a:rPr>
              <a:t>Elke Kasmann, GIZ, Eschborn</a:t>
            </a:r>
            <a:endParaRPr lang="de-DE" sz="1800">
              <a:solidFill>
                <a:schemeClr val="bg2">
                  <a:lumMod val="25000"/>
                </a:schemeClr>
              </a:solidFill>
              <a:latin typeface="Arial" charset="0"/>
            </a:endParaRPr>
          </a:p>
        </p:txBody>
      </p:sp>
      <p:pic>
        <p:nvPicPr>
          <p:cNvPr id="60" name="Picture 94"/>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6859636" y="3949253"/>
            <a:ext cx="1782728" cy="1182308"/>
          </a:xfrm>
          <a:prstGeom prst="rect">
            <a:avLst/>
          </a:prstGeom>
          <a:noFill/>
          <a:ln w="9525">
            <a:noFill/>
            <a:miter lim="800000"/>
            <a:headEnd/>
            <a:tailEnd/>
          </a:ln>
          <a:effectLst/>
        </p:spPr>
      </p:pic>
    </p:spTree>
    <p:extLst>
      <p:ext uri="{BB962C8B-B14F-4D97-AF65-F5344CB8AC3E}">
        <p14:creationId xmlns:p14="http://schemas.microsoft.com/office/powerpoint/2010/main" val="181936239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4337" y="1068389"/>
            <a:ext cx="7896225" cy="617928"/>
          </a:xfrm>
        </p:spPr>
        <p:txBody>
          <a:bodyPr/>
          <a:lstStyle/>
          <a:p>
            <a:r>
              <a:rPr lang="en-US" smtClean="0"/>
              <a:t>How could </a:t>
            </a:r>
            <a:r>
              <a:rPr lang="en-US" dirty="0" smtClean="0"/>
              <a:t>PSIA support Government Decision Making </a:t>
            </a:r>
            <a:r>
              <a:rPr lang="en-US" smtClean="0"/>
              <a:t>in CU matters?</a:t>
            </a:r>
            <a:endParaRPr lang="de-DE" dirty="0"/>
          </a:p>
        </p:txBody>
      </p:sp>
      <p:sp>
        <p:nvSpPr>
          <p:cNvPr id="3" name="Inhaltsplatzhalter 2"/>
          <p:cNvSpPr>
            <a:spLocks noGrp="1"/>
          </p:cNvSpPr>
          <p:nvPr>
            <p:ph idx="1"/>
          </p:nvPr>
        </p:nvSpPr>
        <p:spPr>
          <a:xfrm>
            <a:off x="868362" y="2564780"/>
            <a:ext cx="7034400" cy="4293220"/>
          </a:xfrm>
        </p:spPr>
        <p:txBody>
          <a:bodyPr/>
          <a:lstStyle/>
          <a:p>
            <a:r>
              <a:rPr lang="en-US" b="1" dirty="0" smtClean="0"/>
              <a:t>Create evidence </a:t>
            </a:r>
            <a:r>
              <a:rPr lang="en-US" dirty="0" smtClean="0"/>
              <a:t>on </a:t>
            </a:r>
            <a:r>
              <a:rPr lang="en-US" smtClean="0"/>
              <a:t>social impacts for different regions, rural and urban households, </a:t>
            </a:r>
            <a:r>
              <a:rPr lang="en-US" dirty="0" smtClean="0"/>
              <a:t>etc.</a:t>
            </a:r>
          </a:p>
          <a:p>
            <a:r>
              <a:rPr lang="en-US" dirty="0" smtClean="0"/>
              <a:t>Informing</a:t>
            </a:r>
            <a:r>
              <a:rPr lang="en-US" b="1" dirty="0" smtClean="0"/>
              <a:t> negotiation arguments </a:t>
            </a:r>
            <a:r>
              <a:rPr lang="en-US" dirty="0" smtClean="0"/>
              <a:t>for sequencing</a:t>
            </a:r>
            <a:r>
              <a:rPr lang="en-US" smtClean="0"/>
              <a:t>, scope, preferences, etc. </a:t>
            </a:r>
            <a:r>
              <a:rPr lang="en-US" dirty="0" smtClean="0"/>
              <a:t>of CU accession:  providing figures on </a:t>
            </a:r>
            <a:r>
              <a:rPr lang="en-US" smtClean="0"/>
              <a:t>social costs </a:t>
            </a:r>
            <a:r>
              <a:rPr lang="en-US" dirty="0" smtClean="0"/>
              <a:t>for the government</a:t>
            </a:r>
          </a:p>
          <a:p>
            <a:r>
              <a:rPr lang="en-US" dirty="0" smtClean="0"/>
              <a:t>Informing policy preparation for </a:t>
            </a:r>
            <a:r>
              <a:rPr lang="en-US" b="1" dirty="0" smtClean="0"/>
              <a:t>adapting </a:t>
            </a:r>
            <a:r>
              <a:rPr lang="en-US" b="1" smtClean="0"/>
              <a:t>and </a:t>
            </a:r>
            <a:r>
              <a:rPr lang="en-US" b="1" smtClean="0"/>
              <a:t>mitigation measures</a:t>
            </a:r>
            <a:r>
              <a:rPr lang="en-US" dirty="0" smtClean="0"/>
              <a:t>; e.g. social benefit system, active labor market measures….</a:t>
            </a:r>
            <a:endParaRPr lang="en-US" dirty="0"/>
          </a:p>
        </p:txBody>
      </p:sp>
      <p:sp>
        <p:nvSpPr>
          <p:cNvPr id="4" name="Datumsplatzhalter 3"/>
          <p:cNvSpPr>
            <a:spLocks noGrp="1"/>
          </p:cNvSpPr>
          <p:nvPr>
            <p:ph type="dt" sz="half" idx="10"/>
          </p:nvPr>
        </p:nvSpPr>
        <p:spPr/>
        <p:txBody>
          <a:bodyPr/>
          <a:lstStyle/>
          <a:p>
            <a:fld id="{692CB778-1684-4820-AE01-A6CF65E48D70}" type="datetime1">
              <a:rPr lang="de-DE" smtClean="0"/>
              <a:pPr/>
              <a:t>14.11.2012</a:t>
            </a:fld>
            <a:endParaRPr lang="de-DE"/>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8300" y="1030289"/>
            <a:ext cx="8483600" cy="617928"/>
          </a:xfrm>
        </p:spPr>
        <p:txBody>
          <a:bodyPr/>
          <a:lstStyle/>
          <a:p>
            <a:r>
              <a:rPr lang="de-DE" sz="3200" smtClean="0"/>
              <a:t>PSIA – Poverty and Social Impact Analysis</a:t>
            </a:r>
            <a:endParaRPr lang="de-DE" sz="3200"/>
          </a:p>
        </p:txBody>
      </p:sp>
      <p:sp>
        <p:nvSpPr>
          <p:cNvPr id="4" name="Datumsplatzhalter 3"/>
          <p:cNvSpPr>
            <a:spLocks noGrp="1"/>
          </p:cNvSpPr>
          <p:nvPr>
            <p:ph type="dt" sz="half" idx="10"/>
          </p:nvPr>
        </p:nvSpPr>
        <p:spPr/>
        <p:txBody>
          <a:bodyPr/>
          <a:lstStyle/>
          <a:p>
            <a:fld id="{692CB778-1684-4820-AE01-A6CF65E48D70}" type="datetime1">
              <a:rPr lang="de-DE" smtClean="0"/>
              <a:pPr/>
              <a:t>14.11.2012</a:t>
            </a:fld>
            <a:endParaRPr lang="de-DE"/>
          </a:p>
        </p:txBody>
      </p:sp>
      <p:pic>
        <p:nvPicPr>
          <p:cNvPr id="1026" name="Picture 2" descr="http://www.culturevalues.net/clip_image002_0000.gif"/>
          <p:cNvPicPr>
            <a:picLocks noChangeAspect="1" noChangeArrowheads="1"/>
          </p:cNvPicPr>
          <p:nvPr/>
        </p:nvPicPr>
        <p:blipFill>
          <a:blip r:embed="rId3" cstate="print"/>
          <a:srcRect/>
          <a:stretch>
            <a:fillRect/>
          </a:stretch>
        </p:blipFill>
        <p:spPr bwMode="auto">
          <a:xfrm>
            <a:off x="1701800" y="1857374"/>
            <a:ext cx="5621996" cy="4619625"/>
          </a:xfrm>
          <a:prstGeom prst="rect">
            <a:avLst/>
          </a:prstGeom>
          <a:noFill/>
        </p:spPr>
      </p:pic>
      <p:sp>
        <p:nvSpPr>
          <p:cNvPr id="6" name="Ellipse 5"/>
          <p:cNvSpPr/>
          <p:nvPr/>
        </p:nvSpPr>
        <p:spPr bwMode="auto">
          <a:xfrm>
            <a:off x="4025900" y="3708400"/>
            <a:ext cx="2451100" cy="2311400"/>
          </a:xfrm>
          <a:prstGeom prst="ellipse">
            <a:avLst/>
          </a:prstGeom>
          <a:solidFill>
            <a:schemeClr val="accent1">
              <a:lumMod val="40000"/>
              <a:lumOff val="60000"/>
            </a:schemeClr>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7" name="Textfeld 6"/>
          <p:cNvSpPr txBox="1"/>
          <p:nvPr/>
        </p:nvSpPr>
        <p:spPr>
          <a:xfrm>
            <a:off x="4102100" y="4356100"/>
            <a:ext cx="2247900" cy="1107996"/>
          </a:xfrm>
          <a:prstGeom prst="rect">
            <a:avLst/>
          </a:prstGeom>
          <a:noFill/>
        </p:spPr>
        <p:txBody>
          <a:bodyPr wrap="square" rtlCol="0">
            <a:spAutoFit/>
          </a:bodyPr>
          <a:lstStyle/>
          <a:p>
            <a:pPr algn="ctr"/>
            <a:r>
              <a:rPr lang="de-DE" smtClean="0">
                <a:solidFill>
                  <a:srgbClr val="FF0000"/>
                </a:solidFill>
              </a:rPr>
              <a:t>Social Impacts of CU/ EurAsianEC</a:t>
            </a:r>
            <a:endParaRPr lang="de-DE">
              <a:solidFill>
                <a:srgbClr val="FF0000"/>
              </a:solidFill>
            </a:endParaRPr>
          </a:p>
        </p:txBody>
      </p:sp>
      <p:sp>
        <p:nvSpPr>
          <p:cNvPr id="10" name="Rechteck 9"/>
          <p:cNvSpPr/>
          <p:nvPr/>
        </p:nvSpPr>
        <p:spPr bwMode="auto">
          <a:xfrm rot="-900000">
            <a:off x="6422298" y="4344749"/>
            <a:ext cx="1853263" cy="281374"/>
          </a:xfrm>
          <a:prstGeom prst="rect">
            <a:avLst/>
          </a:prstGeom>
          <a:solidFill>
            <a:schemeClr val="bg2">
              <a:lumMod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11" name="Ellipse 10"/>
          <p:cNvSpPr/>
          <p:nvPr/>
        </p:nvSpPr>
        <p:spPr bwMode="auto">
          <a:xfrm>
            <a:off x="2120900" y="2057400"/>
            <a:ext cx="2438400" cy="2247900"/>
          </a:xfrm>
          <a:prstGeom prst="ellipse">
            <a:avLst/>
          </a:prstGeom>
          <a:solidFill>
            <a:schemeClr val="accent1">
              <a:lumMod val="40000"/>
              <a:lumOff val="60000"/>
            </a:schemeClr>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12" name="Textfeld 11"/>
          <p:cNvSpPr txBox="1"/>
          <p:nvPr/>
        </p:nvSpPr>
        <p:spPr>
          <a:xfrm>
            <a:off x="2171700" y="2654300"/>
            <a:ext cx="2247900" cy="1107996"/>
          </a:xfrm>
          <a:prstGeom prst="rect">
            <a:avLst/>
          </a:prstGeom>
          <a:noFill/>
        </p:spPr>
        <p:txBody>
          <a:bodyPr wrap="square" rtlCol="0">
            <a:spAutoFit/>
          </a:bodyPr>
          <a:lstStyle/>
          <a:p>
            <a:pPr algn="ctr"/>
            <a:r>
              <a:rPr lang="de-DE" smtClean="0">
                <a:solidFill>
                  <a:schemeClr val="tx1"/>
                </a:solidFill>
              </a:rPr>
              <a:t>Economic Impacts of CU/ EurAsianEC</a:t>
            </a:r>
            <a:endParaRPr lang="de-DE">
              <a:solidFill>
                <a:schemeClr val="tx1"/>
              </a:solidFill>
            </a:endParaRPr>
          </a:p>
        </p:txBody>
      </p:sp>
      <p:sp>
        <p:nvSpPr>
          <p:cNvPr id="13" name="Rechteck 12"/>
          <p:cNvSpPr/>
          <p:nvPr/>
        </p:nvSpPr>
        <p:spPr bwMode="auto">
          <a:xfrm rot="900000">
            <a:off x="387049" y="2621054"/>
            <a:ext cx="1825444" cy="287066"/>
          </a:xfrm>
          <a:prstGeom prst="rect">
            <a:avLst/>
          </a:prstGeom>
          <a:solidFill>
            <a:schemeClr val="bg2">
              <a:lumMod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4374" y="830264"/>
            <a:ext cx="7639051" cy="617928"/>
          </a:xfr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r>
              <a:rPr lang="en-US" sz="3200" dirty="0" smtClean="0"/>
              <a:t>From Trade Policy to </a:t>
            </a:r>
            <a:r>
              <a:rPr lang="en-US" sz="3200" smtClean="0"/>
              <a:t>Household Welfare </a:t>
            </a:r>
            <a:endParaRPr lang="de-DE" sz="3200" dirty="0" smtClean="0"/>
          </a:p>
        </p:txBody>
      </p:sp>
      <p:sp>
        <p:nvSpPr>
          <p:cNvPr id="4" name="Datumsplatzhalter 3"/>
          <p:cNvSpPr>
            <a:spLocks noGrp="1"/>
          </p:cNvSpPr>
          <p:nvPr>
            <p:ph type="dt" sz="half" idx="10"/>
          </p:nvPr>
        </p:nvSpPr>
        <p:spPr/>
        <p:txBody>
          <a:bodyPr/>
          <a:lstStyle/>
          <a:p>
            <a:fld id="{692CB778-1684-4820-AE01-A6CF65E48D70}" type="datetime1">
              <a:rPr lang="de-DE" smtClean="0"/>
              <a:pPr/>
              <a:t>14.11.2012</a:t>
            </a:fld>
            <a:endParaRPr lang="de-DE"/>
          </a:p>
        </p:txBody>
      </p:sp>
      <p:pic>
        <p:nvPicPr>
          <p:cNvPr id="5" name="Picture 2"/>
          <p:cNvPicPr>
            <a:picLocks noGrp="1" noChangeAspect="1" noChangeArrowheads="1"/>
          </p:cNvPicPr>
          <p:nvPr>
            <p:ph idx="1"/>
          </p:nvPr>
        </p:nvPicPr>
        <p:blipFill>
          <a:blip r:embed="rId3" cstate="print"/>
          <a:srcRect l="15502" t="19728" r="15872" b="9790"/>
          <a:stretch>
            <a:fillRect/>
          </a:stretch>
        </p:blipFill>
        <p:spPr bwMode="auto">
          <a:xfrm>
            <a:off x="1452839" y="1465942"/>
            <a:ext cx="6254249" cy="5138675"/>
          </a:xfrm>
          <a:prstGeom prst="rect">
            <a:avLst/>
          </a:prstGeom>
          <a:noFill/>
          <a:ln w="9525">
            <a:noFill/>
            <a:miter lim="800000"/>
            <a:headEnd/>
            <a:tailEnd/>
          </a:ln>
        </p:spPr>
      </p:pic>
      <p:sp>
        <p:nvSpPr>
          <p:cNvPr id="6" name="Ellipse 5"/>
          <p:cNvSpPr>
            <a:spLocks/>
          </p:cNvSpPr>
          <p:nvPr/>
        </p:nvSpPr>
        <p:spPr bwMode="auto">
          <a:xfrm>
            <a:off x="4414155" y="4838693"/>
            <a:ext cx="653145" cy="449949"/>
          </a:xfrm>
          <a:prstGeom prst="ellips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7" name="Ellipse 6"/>
          <p:cNvSpPr>
            <a:spLocks/>
          </p:cNvSpPr>
          <p:nvPr/>
        </p:nvSpPr>
        <p:spPr bwMode="auto">
          <a:xfrm>
            <a:off x="2587170" y="4927600"/>
            <a:ext cx="1299030" cy="520700"/>
          </a:xfrm>
          <a:prstGeom prst="ellips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8" name="Ellipse 7"/>
          <p:cNvSpPr>
            <a:spLocks/>
          </p:cNvSpPr>
          <p:nvPr/>
        </p:nvSpPr>
        <p:spPr bwMode="auto">
          <a:xfrm>
            <a:off x="6028870" y="4965700"/>
            <a:ext cx="1299030" cy="596900"/>
          </a:xfrm>
          <a:prstGeom prst="ellips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10" name="Ellipse 9"/>
          <p:cNvSpPr>
            <a:spLocks/>
          </p:cNvSpPr>
          <p:nvPr/>
        </p:nvSpPr>
        <p:spPr bwMode="auto">
          <a:xfrm>
            <a:off x="2295070" y="5549900"/>
            <a:ext cx="1299030" cy="520700"/>
          </a:xfrm>
          <a:prstGeom prst="ellips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39812" y="820739"/>
            <a:ext cx="7034400" cy="617928"/>
          </a:xfrm>
        </p:spPr>
        <p:txBody>
          <a:bodyPr/>
          <a:lstStyle/>
          <a:p>
            <a:r>
              <a:rPr lang="en-US" dirty="0" smtClean="0"/>
              <a:t>Instruments: economics tools</a:t>
            </a:r>
            <a:endParaRPr lang="en-US" dirty="0"/>
          </a:p>
        </p:txBody>
      </p:sp>
      <p:sp>
        <p:nvSpPr>
          <p:cNvPr id="4" name="Datumsplatzhalter 3"/>
          <p:cNvSpPr>
            <a:spLocks noGrp="1"/>
          </p:cNvSpPr>
          <p:nvPr>
            <p:ph type="dt" sz="half" idx="10"/>
          </p:nvPr>
        </p:nvSpPr>
        <p:spPr/>
        <p:txBody>
          <a:bodyPr/>
          <a:lstStyle/>
          <a:p>
            <a:fld id="{692CB778-1684-4820-AE01-A6CF65E48D70}" type="datetime1">
              <a:rPr lang="de-DE" smtClean="0"/>
              <a:pPr/>
              <a:t>14.11.2012</a:t>
            </a:fld>
            <a:endParaRPr lang="de-DE"/>
          </a:p>
        </p:txBody>
      </p:sp>
      <p:sp>
        <p:nvSpPr>
          <p:cNvPr id="5" name="Rectangle 6"/>
          <p:cNvSpPr>
            <a:spLocks noChangeArrowheads="1"/>
          </p:cNvSpPr>
          <p:nvPr/>
        </p:nvSpPr>
        <p:spPr bwMode="auto">
          <a:xfrm>
            <a:off x="468313" y="1557338"/>
            <a:ext cx="6767512" cy="48958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marL="285750" indent="-285750" eaLnBrk="1" hangingPunct="1">
              <a:spcBef>
                <a:spcPct val="20000"/>
              </a:spcBef>
              <a:buClr>
                <a:srgbClr val="C80F0F"/>
              </a:buClr>
              <a:buFont typeface="Wingdings" pitchFamily="2" charset="2"/>
              <a:buChar char="§"/>
              <a:tabLst>
                <a:tab pos="2190750" algn="l"/>
              </a:tabLst>
            </a:pPr>
            <a:r>
              <a:rPr lang="en-US" sz="2000" b="0" dirty="0" smtClean="0">
                <a:solidFill>
                  <a:schemeClr val="tx1"/>
                </a:solidFill>
                <a:latin typeface="+mn-lt"/>
              </a:rPr>
              <a:t>Direct impact</a:t>
            </a:r>
          </a:p>
          <a:p>
            <a:pPr marL="762000" lvl="1" indent="-285750" eaLnBrk="1" hangingPunct="1">
              <a:spcBef>
                <a:spcPts val="200"/>
              </a:spcBef>
              <a:buClr>
                <a:schemeClr val="tx1"/>
              </a:buClr>
              <a:buFont typeface="Wingdings" pitchFamily="2" charset="2"/>
              <a:buChar char="§"/>
              <a:tabLst>
                <a:tab pos="2190750" algn="l"/>
              </a:tabLst>
            </a:pPr>
            <a:r>
              <a:rPr lang="en-US" sz="1800" b="0" dirty="0" smtClean="0">
                <a:solidFill>
                  <a:schemeClr val="tx1"/>
                </a:solidFill>
                <a:latin typeface="+mn-lt"/>
              </a:rPr>
              <a:t>Cost-benefit analysis</a:t>
            </a:r>
          </a:p>
          <a:p>
            <a:pPr marL="762000" lvl="1" indent="-285750" eaLnBrk="1" hangingPunct="1">
              <a:spcBef>
                <a:spcPts val="200"/>
              </a:spcBef>
              <a:buClr>
                <a:schemeClr val="tx1"/>
              </a:buClr>
              <a:buFont typeface="Wingdings" pitchFamily="2" charset="2"/>
              <a:buChar char="§"/>
              <a:tabLst>
                <a:tab pos="2190750" algn="l"/>
              </a:tabLst>
            </a:pPr>
            <a:r>
              <a:rPr lang="en-US" sz="1800" b="0" dirty="0" smtClean="0">
                <a:solidFill>
                  <a:schemeClr val="tx1"/>
                </a:solidFill>
                <a:latin typeface="+mn-lt"/>
              </a:rPr>
              <a:t>Tax incidence analysis</a:t>
            </a:r>
          </a:p>
          <a:p>
            <a:pPr marL="762000" lvl="1" indent="-285750" eaLnBrk="1" hangingPunct="1">
              <a:spcBef>
                <a:spcPts val="200"/>
              </a:spcBef>
              <a:buClr>
                <a:schemeClr val="tx1"/>
              </a:buClr>
              <a:buFont typeface="Wingdings" pitchFamily="2" charset="2"/>
              <a:buChar char="§"/>
              <a:tabLst>
                <a:tab pos="2190750" algn="l"/>
              </a:tabLst>
            </a:pPr>
            <a:r>
              <a:rPr lang="en-US" sz="1800" b="0" dirty="0" smtClean="0">
                <a:solidFill>
                  <a:schemeClr val="tx1"/>
                </a:solidFill>
                <a:latin typeface="+mn-lt"/>
              </a:rPr>
              <a:t>Poverty mapping</a:t>
            </a:r>
          </a:p>
          <a:p>
            <a:pPr marL="285750" indent="-285750" eaLnBrk="1" hangingPunct="1">
              <a:spcBef>
                <a:spcPct val="20000"/>
              </a:spcBef>
              <a:buClr>
                <a:srgbClr val="C80F0F"/>
              </a:buClr>
              <a:buFont typeface="Wingdings" pitchFamily="2" charset="2"/>
              <a:buChar char="§"/>
              <a:tabLst>
                <a:tab pos="2190750" algn="l"/>
              </a:tabLst>
            </a:pPr>
            <a:r>
              <a:rPr lang="en-US" sz="2000" b="0" dirty="0" smtClean="0">
                <a:solidFill>
                  <a:schemeClr val="tx1"/>
                </a:solidFill>
                <a:latin typeface="+mn-lt"/>
              </a:rPr>
              <a:t>Behavioral models</a:t>
            </a:r>
          </a:p>
          <a:p>
            <a:pPr marL="571500" lvl="1" indent="-190500" eaLnBrk="0" hangingPunct="0">
              <a:spcBef>
                <a:spcPts val="200"/>
              </a:spcBef>
              <a:buClr>
                <a:schemeClr val="tx1"/>
              </a:buClr>
              <a:buFont typeface="Wingdings" pitchFamily="2" charset="2"/>
              <a:buChar char="§"/>
            </a:pPr>
            <a:r>
              <a:rPr lang="en-US" sz="1800" b="0" dirty="0" smtClean="0">
                <a:solidFill>
                  <a:schemeClr val="tx1"/>
                </a:solidFill>
              </a:rPr>
              <a:t>Ex-ante behavioral marginal incidence analysis </a:t>
            </a:r>
            <a:br>
              <a:rPr lang="en-US" sz="1800" b="0" dirty="0" smtClean="0">
                <a:solidFill>
                  <a:schemeClr val="tx1"/>
                </a:solidFill>
              </a:rPr>
            </a:br>
            <a:r>
              <a:rPr lang="en-US" sz="1800" b="0" dirty="0" smtClean="0">
                <a:solidFill>
                  <a:schemeClr val="tx1"/>
                </a:solidFill>
              </a:rPr>
              <a:t>of public spending</a:t>
            </a:r>
          </a:p>
          <a:p>
            <a:pPr marL="571500" lvl="1" indent="-190500" eaLnBrk="0" hangingPunct="0">
              <a:spcBef>
                <a:spcPts val="200"/>
              </a:spcBef>
              <a:buClr>
                <a:schemeClr val="tx1"/>
              </a:buClr>
              <a:buFont typeface="Wingdings" pitchFamily="2" charset="2"/>
              <a:buChar char="§"/>
            </a:pPr>
            <a:r>
              <a:rPr lang="en-US" sz="1800" b="0" dirty="0" smtClean="0">
                <a:solidFill>
                  <a:schemeClr val="tx1"/>
                </a:solidFill>
              </a:rPr>
              <a:t>Supply and demand analyses</a:t>
            </a:r>
          </a:p>
          <a:p>
            <a:pPr marL="571500" lvl="1" indent="-190500" eaLnBrk="0" hangingPunct="0">
              <a:spcBef>
                <a:spcPts val="200"/>
              </a:spcBef>
              <a:buClr>
                <a:schemeClr val="tx1"/>
              </a:buClr>
              <a:buFont typeface="Wingdings" pitchFamily="2" charset="2"/>
              <a:buChar char="§"/>
            </a:pPr>
            <a:r>
              <a:rPr lang="en-US" sz="1800" b="0" dirty="0" smtClean="0">
                <a:solidFill>
                  <a:schemeClr val="tx1"/>
                </a:solidFill>
              </a:rPr>
              <a:t>Household models</a:t>
            </a:r>
          </a:p>
          <a:p>
            <a:pPr marL="285750" indent="-285750" eaLnBrk="1" hangingPunct="1">
              <a:spcBef>
                <a:spcPct val="20000"/>
              </a:spcBef>
              <a:buClr>
                <a:srgbClr val="C80F0F"/>
              </a:buClr>
              <a:buFont typeface="Wingdings" pitchFamily="2" charset="2"/>
              <a:buChar char="§"/>
              <a:tabLst>
                <a:tab pos="2190750" algn="l"/>
              </a:tabLst>
            </a:pPr>
            <a:r>
              <a:rPr lang="en-US" sz="2000" b="0" dirty="0" smtClean="0">
                <a:solidFill>
                  <a:schemeClr val="tx1"/>
                </a:solidFill>
                <a:latin typeface="+mn-lt"/>
              </a:rPr>
              <a:t>Partial and general equilibrium models (multi-markets, reduced, social accounting matrices, CGE)</a:t>
            </a:r>
          </a:p>
          <a:p>
            <a:pPr marL="285750" indent="-285750" eaLnBrk="1" hangingPunct="1">
              <a:spcBef>
                <a:spcPct val="20000"/>
              </a:spcBef>
              <a:buClr>
                <a:srgbClr val="C80F0F"/>
              </a:buClr>
              <a:buFont typeface="Wingdings" pitchFamily="2" charset="2"/>
              <a:buChar char="§"/>
              <a:tabLst>
                <a:tab pos="2190750" algn="l"/>
              </a:tabLst>
            </a:pPr>
            <a:r>
              <a:rPr lang="en-US" sz="2000" b="0" dirty="0" smtClean="0">
                <a:solidFill>
                  <a:schemeClr val="tx1"/>
                </a:solidFill>
                <a:latin typeface="+mn-lt"/>
              </a:rPr>
              <a:t>Micro-macro analyses</a:t>
            </a:r>
          </a:p>
          <a:p>
            <a:pPr marL="571500" lvl="1" indent="-190500" eaLnBrk="0" hangingPunct="0">
              <a:spcBef>
                <a:spcPts val="200"/>
              </a:spcBef>
              <a:buClr>
                <a:schemeClr val="tx1"/>
              </a:buClr>
              <a:buFont typeface="Wingdings" pitchFamily="2" charset="2"/>
              <a:buChar char="§"/>
            </a:pPr>
            <a:r>
              <a:rPr lang="en-US" sz="1800" b="0" dirty="0" err="1" smtClean="0">
                <a:solidFill>
                  <a:schemeClr val="tx1"/>
                </a:solidFill>
              </a:rPr>
              <a:t>PovStat</a:t>
            </a:r>
            <a:endParaRPr lang="en-US" sz="1800" b="0" dirty="0" smtClean="0">
              <a:solidFill>
                <a:schemeClr val="tx1"/>
              </a:solidFill>
            </a:endParaRPr>
          </a:p>
          <a:p>
            <a:pPr marL="571500" lvl="1" indent="-190500" eaLnBrk="0" hangingPunct="0">
              <a:spcBef>
                <a:spcPts val="200"/>
              </a:spcBef>
              <a:buClr>
                <a:schemeClr val="tx1"/>
              </a:buClr>
              <a:buFont typeface="Wingdings" pitchFamily="2" charset="2"/>
              <a:buChar char="§"/>
            </a:pPr>
            <a:r>
              <a:rPr lang="en-US" sz="1800" b="0" dirty="0" smtClean="0">
                <a:solidFill>
                  <a:schemeClr val="tx1"/>
                </a:solidFill>
              </a:rPr>
              <a:t>123 PRSP</a:t>
            </a:r>
          </a:p>
          <a:p>
            <a:pPr marL="571500" lvl="1" indent="-190500" eaLnBrk="0" hangingPunct="0">
              <a:spcBef>
                <a:spcPts val="200"/>
              </a:spcBef>
              <a:buClr>
                <a:schemeClr val="tx1"/>
              </a:buClr>
              <a:buFont typeface="Wingdings" pitchFamily="2" charset="2"/>
              <a:buChar char="§"/>
            </a:pPr>
            <a:r>
              <a:rPr lang="en-US" sz="1800" b="0" dirty="0" smtClean="0">
                <a:solidFill>
                  <a:schemeClr val="tx1"/>
                </a:solidFill>
              </a:rPr>
              <a:t>Poverty Analysis Macroeconomic Simulator (PAMS)</a:t>
            </a:r>
          </a:p>
          <a:p>
            <a:pPr marL="571500" lvl="1" indent="-190500" eaLnBrk="0" hangingPunct="0">
              <a:spcBef>
                <a:spcPct val="20000"/>
              </a:spcBef>
              <a:buClr>
                <a:schemeClr val="tx1"/>
              </a:buClr>
              <a:buFont typeface="Wingdings" pitchFamily="2" charset="2"/>
              <a:buChar char="§"/>
            </a:pPr>
            <a:endParaRPr lang="en-US" sz="1800" b="0" dirty="0" smtClean="0">
              <a:solidFill>
                <a:schemeClr val="tx1"/>
              </a:solidFill>
            </a:endParaRPr>
          </a:p>
          <a:p>
            <a:pPr marL="571500" lvl="1" indent="-190500" eaLnBrk="0" hangingPunct="0">
              <a:spcBef>
                <a:spcPct val="20000"/>
              </a:spcBef>
              <a:buClr>
                <a:schemeClr val="tx1"/>
              </a:buClr>
              <a:buFont typeface="Wingdings" pitchFamily="2" charset="2"/>
              <a:buChar char="§"/>
            </a:pPr>
            <a:endParaRPr lang="en-US" sz="1800" b="0" dirty="0">
              <a:solidFill>
                <a:schemeClr val="tx1"/>
              </a:solidFill>
            </a:endParaRPr>
          </a:p>
        </p:txBody>
      </p:sp>
      <p:sp>
        <p:nvSpPr>
          <p:cNvPr id="6" name="AutoShape 11"/>
          <p:cNvSpPr>
            <a:spLocks noChangeArrowheads="1"/>
          </p:cNvSpPr>
          <p:nvPr/>
        </p:nvSpPr>
        <p:spPr bwMode="auto">
          <a:xfrm flipH="1">
            <a:off x="6372225" y="2924175"/>
            <a:ext cx="2593975" cy="1728788"/>
          </a:xfrm>
          <a:prstGeom prst="homePlate">
            <a:avLst>
              <a:gd name="adj" fmla="val 37511"/>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de-DE"/>
          </a:p>
        </p:txBody>
      </p:sp>
      <p:sp>
        <p:nvSpPr>
          <p:cNvPr id="7" name="Rectangle 3"/>
          <p:cNvSpPr txBox="1">
            <a:spLocks noChangeArrowheads="1"/>
          </p:cNvSpPr>
          <p:nvPr/>
        </p:nvSpPr>
        <p:spPr bwMode="auto">
          <a:xfrm>
            <a:off x="6877050" y="3213100"/>
            <a:ext cx="2089150" cy="1223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0000"/>
              </a:lnSpc>
              <a:spcBef>
                <a:spcPct val="20000"/>
              </a:spcBef>
              <a:spcAft>
                <a:spcPct val="0"/>
              </a:spcAft>
              <a:buClr>
                <a:srgbClr val="C80F0F"/>
              </a:buClr>
              <a:buSzTx/>
              <a:buFont typeface="Wingdings" pitchFamily="2" charset="2"/>
              <a:buNone/>
              <a:tabLst>
                <a:tab pos="2190750" algn="l"/>
              </a:tabLst>
              <a:defRPr/>
            </a:pPr>
            <a:r>
              <a:rPr kumimoji="0" lang="de-DE" sz="1600" b="1" i="0" u="none" strike="noStrike" kern="0" cap="none" spc="0" normalizeH="0" baseline="0" noProof="0" dirty="0" err="1" smtClean="0">
                <a:ln>
                  <a:noFill/>
                </a:ln>
                <a:solidFill>
                  <a:schemeClr val="tx1"/>
                </a:solidFill>
                <a:effectLst/>
                <a:uLnTx/>
                <a:uFillTx/>
                <a:latin typeface="+mn-lt"/>
                <a:ea typeface="+mn-ea"/>
                <a:cs typeface="+mn-cs"/>
              </a:rPr>
              <a:t>Known</a:t>
            </a:r>
            <a:r>
              <a:rPr kumimoji="0" lang="de-DE" sz="1600" b="1" i="0" u="none" strike="noStrike" kern="0" cap="none" spc="0" normalizeH="0" noProof="0" dirty="0" smtClean="0">
                <a:ln>
                  <a:noFill/>
                </a:ln>
                <a:solidFill>
                  <a:schemeClr val="tx1"/>
                </a:solidFill>
                <a:effectLst/>
                <a:uLnTx/>
                <a:uFillTx/>
                <a:latin typeface="+mn-lt"/>
                <a:ea typeface="+mn-ea"/>
                <a:cs typeface="+mn-cs"/>
              </a:rPr>
              <a:t> </a:t>
            </a:r>
            <a:r>
              <a:rPr kumimoji="0" lang="de-DE" sz="1600" b="1" i="0" u="none" strike="noStrike" kern="0" cap="none" spc="0" normalizeH="0" noProof="0" dirty="0" err="1" smtClean="0">
                <a:ln>
                  <a:noFill/>
                </a:ln>
                <a:solidFill>
                  <a:schemeClr val="tx1"/>
                </a:solidFill>
                <a:effectLst/>
                <a:uLnTx/>
                <a:uFillTx/>
                <a:latin typeface="+mn-lt"/>
                <a:ea typeface="+mn-ea"/>
                <a:cs typeface="+mn-cs"/>
              </a:rPr>
              <a:t>and</a:t>
            </a:r>
            <a:r>
              <a:rPr kumimoji="0" lang="de-DE" sz="1600" b="1" i="0" u="none" strike="noStrike" kern="0" cap="none" spc="0" normalizeH="0" noProof="0" dirty="0" smtClean="0">
                <a:ln>
                  <a:noFill/>
                </a:ln>
                <a:solidFill>
                  <a:schemeClr val="tx1"/>
                </a:solidFill>
                <a:effectLst/>
                <a:uLnTx/>
                <a:uFillTx/>
                <a:latin typeface="+mn-lt"/>
                <a:ea typeface="+mn-ea"/>
                <a:cs typeface="+mn-cs"/>
              </a:rPr>
              <a:t> </a:t>
            </a:r>
            <a:r>
              <a:rPr kumimoji="0" lang="de-DE" sz="1600" b="1" i="0" u="none" strike="noStrike" kern="0" cap="none" spc="0" normalizeH="0" noProof="0" dirty="0" err="1" smtClean="0">
                <a:ln>
                  <a:noFill/>
                </a:ln>
                <a:solidFill>
                  <a:schemeClr val="tx1"/>
                </a:solidFill>
                <a:effectLst/>
                <a:uLnTx/>
                <a:uFillTx/>
                <a:latin typeface="+mn-lt"/>
                <a:ea typeface="+mn-ea"/>
                <a:cs typeface="+mn-cs"/>
              </a:rPr>
              <a:t>tested</a:t>
            </a:r>
            <a:r>
              <a:rPr kumimoji="0" lang="de-DE" sz="1600" b="1" i="0" u="none" strike="noStrike" kern="0" cap="none" spc="0" normalizeH="0" noProof="0" dirty="0" smtClean="0">
                <a:ln>
                  <a:noFill/>
                </a:ln>
                <a:solidFill>
                  <a:schemeClr val="tx1"/>
                </a:solidFill>
                <a:effectLst/>
                <a:uLnTx/>
                <a:uFillTx/>
                <a:latin typeface="+mn-lt"/>
                <a:ea typeface="+mn-ea"/>
                <a:cs typeface="+mn-cs"/>
              </a:rPr>
              <a:t> </a:t>
            </a:r>
            <a:r>
              <a:rPr kumimoji="0" lang="de-DE" sz="1600" b="1" i="0" u="none" strike="noStrike" kern="0" cap="none" spc="0" normalizeH="0" noProof="0" dirty="0" err="1" smtClean="0">
                <a:ln>
                  <a:noFill/>
                </a:ln>
                <a:solidFill>
                  <a:schemeClr val="tx1"/>
                </a:solidFill>
                <a:effectLst/>
                <a:uLnTx/>
                <a:uFillTx/>
                <a:latin typeface="+mn-lt"/>
                <a:ea typeface="+mn-ea"/>
                <a:cs typeface="+mn-cs"/>
              </a:rPr>
              <a:t>intruments</a:t>
            </a:r>
            <a:endParaRPr kumimoji="0" lang="de-DE" sz="1600" b="1"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base" latinLnBrk="0" hangingPunct="1">
              <a:lnSpc>
                <a:spcPct val="90000"/>
              </a:lnSpc>
              <a:spcBef>
                <a:spcPct val="20000"/>
              </a:spcBef>
              <a:spcAft>
                <a:spcPct val="0"/>
              </a:spcAft>
              <a:buClr>
                <a:srgbClr val="C80F0F"/>
              </a:buClr>
              <a:buSzTx/>
              <a:buFont typeface="Wingdings" pitchFamily="2" charset="2"/>
              <a:buNone/>
              <a:tabLst>
                <a:tab pos="2190750" algn="l"/>
              </a:tabLst>
              <a:defRPr/>
            </a:pPr>
            <a:r>
              <a:rPr kumimoji="0" lang="de-DE" sz="1600" b="1" i="0" u="none" strike="noStrike" kern="0" cap="none" spc="0" normalizeH="0" baseline="0" noProof="0" dirty="0" err="1" smtClean="0">
                <a:ln>
                  <a:noFill/>
                </a:ln>
                <a:solidFill>
                  <a:schemeClr val="tx1"/>
                </a:solidFill>
                <a:effectLst/>
                <a:uLnTx/>
                <a:uFillTx/>
                <a:latin typeface="+mn-lt"/>
                <a:ea typeface="+mn-ea"/>
                <a:cs typeface="+mn-cs"/>
              </a:rPr>
              <a:t>No</a:t>
            </a:r>
            <a:r>
              <a:rPr kumimoji="0" lang="de-DE" sz="1600" b="1" i="0" u="none" strike="noStrike" kern="0" cap="none" spc="0" normalizeH="0" baseline="0" noProof="0" dirty="0" smtClean="0">
                <a:ln>
                  <a:noFill/>
                </a:ln>
                <a:solidFill>
                  <a:schemeClr val="tx1"/>
                </a:solidFill>
                <a:effectLst/>
                <a:uLnTx/>
                <a:uFillTx/>
                <a:latin typeface="+mn-lt"/>
                <a:ea typeface="+mn-ea"/>
                <a:cs typeface="+mn-cs"/>
              </a:rPr>
              <a:t> </a:t>
            </a:r>
            <a:r>
              <a:rPr kumimoji="0" lang="de-DE" sz="1600" b="1" i="0" u="none" strike="noStrike" kern="0" cap="none" spc="0" normalizeH="0" baseline="0" noProof="0" dirty="0" err="1" smtClean="0">
                <a:ln>
                  <a:noFill/>
                </a:ln>
                <a:solidFill>
                  <a:schemeClr val="tx1"/>
                </a:solidFill>
                <a:effectLst/>
                <a:uLnTx/>
                <a:uFillTx/>
                <a:latin typeface="+mn-lt"/>
                <a:ea typeface="+mn-ea"/>
                <a:cs typeface="+mn-cs"/>
              </a:rPr>
              <a:t>specific</a:t>
            </a:r>
            <a:r>
              <a:rPr kumimoji="0" lang="de-DE" sz="1600" b="1" i="0" u="none" strike="noStrike" kern="0" cap="none" spc="0" normalizeH="0" baseline="0" noProof="0" dirty="0" smtClean="0">
                <a:ln>
                  <a:noFill/>
                </a:ln>
                <a:solidFill>
                  <a:schemeClr val="tx1"/>
                </a:solidFill>
                <a:effectLst/>
                <a:uLnTx/>
                <a:uFillTx/>
                <a:latin typeface="+mn-lt"/>
                <a:ea typeface="+mn-ea"/>
                <a:cs typeface="+mn-cs"/>
              </a:rPr>
              <a:t> PSIA-</a:t>
            </a:r>
            <a:r>
              <a:rPr lang="de-DE" sz="1600" kern="0" dirty="0" smtClean="0">
                <a:solidFill>
                  <a:schemeClr val="tx1"/>
                </a:solidFill>
                <a:latin typeface="+mn-lt"/>
              </a:rPr>
              <a:t>t</a:t>
            </a:r>
            <a:r>
              <a:rPr kumimoji="0" lang="de-DE" sz="1600" b="1" i="0" u="none" strike="noStrike" kern="0" cap="none" spc="0" normalizeH="0" baseline="0" noProof="0" dirty="0" err="1" smtClean="0">
                <a:ln>
                  <a:noFill/>
                </a:ln>
                <a:solidFill>
                  <a:schemeClr val="tx1"/>
                </a:solidFill>
                <a:effectLst/>
                <a:uLnTx/>
                <a:uFillTx/>
                <a:latin typeface="+mn-lt"/>
                <a:ea typeface="+mn-ea"/>
                <a:cs typeface="+mn-cs"/>
              </a:rPr>
              <a:t>ools</a:t>
            </a:r>
            <a:endParaRPr kumimoji="0" lang="de-DE" sz="1600" b="1"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
                <a:srgbClr val="C80F0F"/>
              </a:buClr>
              <a:buSzTx/>
              <a:buFont typeface="Wingdings" pitchFamily="2" charset="2"/>
              <a:buNone/>
              <a:tabLst>
                <a:tab pos="2190750" algn="l"/>
              </a:tabLst>
              <a:defRPr/>
            </a:pPr>
            <a:endParaRPr kumimoji="0" lang="de-DE" sz="1600" b="1" i="0" u="none" strike="noStrike" kern="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5290618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39812" y="820739"/>
            <a:ext cx="7034400" cy="617928"/>
          </a:xfrm>
        </p:spPr>
        <p:txBody>
          <a:bodyPr/>
          <a:lstStyle/>
          <a:p>
            <a:r>
              <a:rPr lang="en-US" dirty="0" smtClean="0"/>
              <a:t>Instruments: social tools</a:t>
            </a:r>
            <a:endParaRPr lang="en-US" dirty="0"/>
          </a:p>
        </p:txBody>
      </p:sp>
      <p:sp>
        <p:nvSpPr>
          <p:cNvPr id="4" name="Datumsplatzhalter 3"/>
          <p:cNvSpPr>
            <a:spLocks noGrp="1"/>
          </p:cNvSpPr>
          <p:nvPr>
            <p:ph type="dt" sz="half" idx="10"/>
          </p:nvPr>
        </p:nvSpPr>
        <p:spPr/>
        <p:txBody>
          <a:bodyPr/>
          <a:lstStyle/>
          <a:p>
            <a:fld id="{692CB778-1684-4820-AE01-A6CF65E48D70}" type="datetime1">
              <a:rPr lang="de-DE" smtClean="0"/>
              <a:pPr/>
              <a:t>14.11.2012</a:t>
            </a:fld>
            <a:endParaRPr lang="de-DE"/>
          </a:p>
        </p:txBody>
      </p:sp>
      <p:sp>
        <p:nvSpPr>
          <p:cNvPr id="5" name="Rectangle 6"/>
          <p:cNvSpPr>
            <a:spLocks noChangeArrowheads="1"/>
          </p:cNvSpPr>
          <p:nvPr/>
        </p:nvSpPr>
        <p:spPr bwMode="auto">
          <a:xfrm>
            <a:off x="468313" y="1557338"/>
            <a:ext cx="6767512" cy="48958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p>
            <a:pPr marL="285750" lvl="0" indent="-285750" eaLnBrk="1" hangingPunct="1">
              <a:spcBef>
                <a:spcPct val="20000"/>
              </a:spcBef>
              <a:buClr>
                <a:srgbClr val="C80F0F"/>
              </a:buClr>
              <a:buFont typeface="Wingdings" pitchFamily="2" charset="2"/>
              <a:buChar char="§"/>
              <a:tabLst>
                <a:tab pos="2190750" algn="l"/>
              </a:tabLst>
            </a:pPr>
            <a:r>
              <a:rPr lang="en-US" sz="2000" b="0" kern="0" dirty="0" smtClean="0">
                <a:solidFill>
                  <a:srgbClr val="000000"/>
                </a:solidFill>
              </a:rPr>
              <a:t>Macro level</a:t>
            </a:r>
          </a:p>
          <a:p>
            <a:pPr marL="762000" lvl="1" indent="-285750" eaLnBrk="1" hangingPunct="1">
              <a:spcBef>
                <a:spcPts val="200"/>
              </a:spcBef>
              <a:buClr>
                <a:srgbClr val="000000"/>
              </a:buClr>
              <a:buFont typeface="Wingdings" pitchFamily="2" charset="2"/>
              <a:buChar char="§"/>
              <a:tabLst>
                <a:tab pos="2190750" algn="l"/>
              </a:tabLst>
            </a:pPr>
            <a:r>
              <a:rPr lang="en-US" sz="1800" b="0" kern="0" dirty="0" smtClean="0">
                <a:solidFill>
                  <a:srgbClr val="000000"/>
                </a:solidFill>
              </a:rPr>
              <a:t>Country and reform context</a:t>
            </a:r>
          </a:p>
          <a:p>
            <a:pPr marL="762000" lvl="1" indent="-285750" eaLnBrk="1" hangingPunct="1">
              <a:spcBef>
                <a:spcPts val="200"/>
              </a:spcBef>
              <a:buClr>
                <a:srgbClr val="000000"/>
              </a:buClr>
              <a:buFont typeface="Wingdings" pitchFamily="2" charset="2"/>
              <a:buChar char="§"/>
              <a:tabLst>
                <a:tab pos="2190750" algn="l"/>
              </a:tabLst>
            </a:pPr>
            <a:r>
              <a:rPr lang="en-US" sz="1800" b="0" kern="0" dirty="0" smtClean="0">
                <a:solidFill>
                  <a:srgbClr val="000000"/>
                </a:solidFill>
              </a:rPr>
              <a:t>Power analysis, Drivers of Change </a:t>
            </a:r>
          </a:p>
          <a:p>
            <a:pPr marL="762000" lvl="1" indent="-285750" eaLnBrk="1" hangingPunct="1">
              <a:spcBef>
                <a:spcPts val="200"/>
              </a:spcBef>
              <a:buClr>
                <a:srgbClr val="000000"/>
              </a:buClr>
              <a:buFont typeface="Wingdings" pitchFamily="2" charset="2"/>
              <a:buChar char="§"/>
              <a:tabLst>
                <a:tab pos="2190750" algn="l"/>
              </a:tabLst>
            </a:pPr>
            <a:r>
              <a:rPr lang="en-US" sz="1800" b="0" kern="0" dirty="0" smtClean="0">
                <a:solidFill>
                  <a:srgbClr val="000000"/>
                </a:solidFill>
              </a:rPr>
              <a:t>stakeholder matrices</a:t>
            </a:r>
          </a:p>
          <a:p>
            <a:pPr marL="762000" lvl="1" indent="-285750" eaLnBrk="1" hangingPunct="1">
              <a:spcBef>
                <a:spcPts val="200"/>
              </a:spcBef>
              <a:buClr>
                <a:srgbClr val="000000"/>
              </a:buClr>
              <a:buFont typeface="Wingdings" pitchFamily="2" charset="2"/>
              <a:buChar char="§"/>
              <a:tabLst>
                <a:tab pos="2190750" algn="l"/>
              </a:tabLst>
            </a:pPr>
            <a:r>
              <a:rPr lang="en-US" sz="1800" b="0" kern="0" dirty="0" smtClean="0">
                <a:solidFill>
                  <a:srgbClr val="000000"/>
                </a:solidFill>
              </a:rPr>
              <a:t>Network analysis, political mapping</a:t>
            </a:r>
          </a:p>
          <a:p>
            <a:pPr marL="285750" lvl="0" indent="-285750" eaLnBrk="1" hangingPunct="1">
              <a:spcBef>
                <a:spcPct val="20000"/>
              </a:spcBef>
              <a:buClr>
                <a:srgbClr val="C80F0F"/>
              </a:buClr>
              <a:buFont typeface="Wingdings" pitchFamily="2" charset="2"/>
              <a:buChar char="§"/>
              <a:tabLst>
                <a:tab pos="2190750" algn="l"/>
              </a:tabLst>
            </a:pPr>
            <a:r>
              <a:rPr lang="en-US" sz="2000" b="0" kern="0" dirty="0" err="1" smtClean="0">
                <a:solidFill>
                  <a:srgbClr val="000000"/>
                </a:solidFill>
              </a:rPr>
              <a:t>Meso</a:t>
            </a:r>
            <a:r>
              <a:rPr lang="en-US" sz="2000" b="0" kern="0" dirty="0" smtClean="0">
                <a:solidFill>
                  <a:srgbClr val="000000"/>
                </a:solidFill>
              </a:rPr>
              <a:t> level</a:t>
            </a:r>
          </a:p>
          <a:p>
            <a:pPr marL="762000" lvl="1" indent="-285750" eaLnBrk="1" hangingPunct="1">
              <a:spcBef>
                <a:spcPts val="200"/>
              </a:spcBef>
              <a:buClr>
                <a:srgbClr val="000000"/>
              </a:buClr>
              <a:buFont typeface="Wingdings" pitchFamily="2" charset="2"/>
              <a:buChar char="§"/>
              <a:tabLst>
                <a:tab pos="2190750" algn="l"/>
              </a:tabLst>
            </a:pPr>
            <a:r>
              <a:rPr lang="en-US" sz="1800" b="0" kern="0" dirty="0" smtClean="0">
                <a:solidFill>
                  <a:srgbClr val="000000"/>
                </a:solidFill>
              </a:rPr>
              <a:t>Institutional analysis</a:t>
            </a:r>
          </a:p>
          <a:p>
            <a:pPr marL="762000" lvl="1" indent="-285750" eaLnBrk="1" hangingPunct="1">
              <a:spcBef>
                <a:spcPts val="200"/>
              </a:spcBef>
              <a:buClr>
                <a:srgbClr val="000000"/>
              </a:buClr>
              <a:buFont typeface="Wingdings" pitchFamily="2" charset="2"/>
              <a:buChar char="§"/>
              <a:tabLst>
                <a:tab pos="2190750" algn="l"/>
              </a:tabLst>
            </a:pPr>
            <a:r>
              <a:rPr lang="en-US" sz="1800" b="0" kern="0" dirty="0" smtClean="0">
                <a:solidFill>
                  <a:srgbClr val="000000"/>
                </a:solidFill>
              </a:rPr>
              <a:t>Analyzing spheres of influence</a:t>
            </a:r>
          </a:p>
          <a:p>
            <a:pPr marL="285750" lvl="0" indent="-285750" eaLnBrk="1" hangingPunct="1">
              <a:spcBef>
                <a:spcPct val="20000"/>
              </a:spcBef>
              <a:buClr>
                <a:srgbClr val="C80F0F"/>
              </a:buClr>
              <a:buFont typeface="Wingdings" pitchFamily="2" charset="2"/>
              <a:buChar char="§"/>
              <a:tabLst>
                <a:tab pos="2190750" algn="l"/>
              </a:tabLst>
            </a:pPr>
            <a:r>
              <a:rPr lang="en-US" sz="2000" b="0" kern="0" dirty="0" smtClean="0">
                <a:solidFill>
                  <a:srgbClr val="000000"/>
                </a:solidFill>
              </a:rPr>
              <a:t>Micro level</a:t>
            </a:r>
          </a:p>
          <a:p>
            <a:pPr marL="762000" lvl="1" indent="-285750" eaLnBrk="1" hangingPunct="1">
              <a:spcBef>
                <a:spcPts val="200"/>
              </a:spcBef>
              <a:buClr>
                <a:srgbClr val="000000"/>
              </a:buClr>
              <a:buFont typeface="Wingdings" pitchFamily="2" charset="2"/>
              <a:buChar char="§"/>
              <a:tabLst>
                <a:tab pos="2190750" algn="l"/>
              </a:tabLst>
            </a:pPr>
            <a:r>
              <a:rPr lang="en-US" sz="1800" b="0" kern="0" dirty="0" smtClean="0">
                <a:solidFill>
                  <a:srgbClr val="000000"/>
                </a:solidFill>
              </a:rPr>
              <a:t>Participatory poverty assessment</a:t>
            </a:r>
          </a:p>
          <a:p>
            <a:pPr marL="762000" lvl="1" indent="-285750" eaLnBrk="1" hangingPunct="1">
              <a:spcBef>
                <a:spcPts val="200"/>
              </a:spcBef>
              <a:buClr>
                <a:srgbClr val="000000"/>
              </a:buClr>
              <a:buFont typeface="Wingdings" pitchFamily="2" charset="2"/>
              <a:buChar char="§"/>
              <a:tabLst>
                <a:tab pos="2190750" algn="l"/>
              </a:tabLst>
            </a:pPr>
            <a:r>
              <a:rPr lang="en-US" sz="1800" b="0" kern="0" dirty="0" smtClean="0">
                <a:solidFill>
                  <a:srgbClr val="000000"/>
                </a:solidFill>
              </a:rPr>
              <a:t>Household surveys</a:t>
            </a:r>
          </a:p>
          <a:p>
            <a:pPr marL="762000" lvl="1" indent="-285750" eaLnBrk="1" hangingPunct="1">
              <a:spcBef>
                <a:spcPts val="200"/>
              </a:spcBef>
              <a:buClr>
                <a:srgbClr val="000000"/>
              </a:buClr>
              <a:buFont typeface="Wingdings" pitchFamily="2" charset="2"/>
              <a:buChar char="§"/>
              <a:tabLst>
                <a:tab pos="2190750" algn="l"/>
              </a:tabLst>
            </a:pPr>
            <a:r>
              <a:rPr lang="en-US" sz="1800" b="0" kern="0" dirty="0" err="1" smtClean="0">
                <a:solidFill>
                  <a:srgbClr val="000000"/>
                </a:solidFill>
              </a:rPr>
              <a:t>CoIMPact</a:t>
            </a:r>
            <a:r>
              <a:rPr lang="en-US" sz="1800" b="0" kern="0" dirty="0" smtClean="0">
                <a:solidFill>
                  <a:srgbClr val="000000"/>
                </a:solidFill>
              </a:rPr>
              <a:t> (former QUIM)</a:t>
            </a:r>
          </a:p>
          <a:p>
            <a:pPr marL="762000" lvl="1" indent="-285750" eaLnBrk="1" hangingPunct="1">
              <a:spcBef>
                <a:spcPts val="200"/>
              </a:spcBef>
              <a:buClr>
                <a:srgbClr val="000000"/>
              </a:buClr>
              <a:buFont typeface="Wingdings" pitchFamily="2" charset="2"/>
              <a:buChar char="§"/>
              <a:tabLst>
                <a:tab pos="2190750" algn="l"/>
              </a:tabLst>
            </a:pPr>
            <a:r>
              <a:rPr lang="en-US" sz="1800" b="0" smtClean="0">
                <a:solidFill>
                  <a:schemeClr val="tx1"/>
                </a:solidFill>
              </a:rPr>
              <a:t>Focus </a:t>
            </a:r>
            <a:r>
              <a:rPr lang="en-US" sz="1800" b="0" smtClean="0">
                <a:solidFill>
                  <a:schemeClr val="tx1"/>
                </a:solidFill>
              </a:rPr>
              <a:t>Group Discussion</a:t>
            </a:r>
            <a:endParaRPr lang="en-US" sz="1800" b="0" dirty="0" smtClean="0">
              <a:solidFill>
                <a:schemeClr val="tx1"/>
              </a:solidFill>
            </a:endParaRPr>
          </a:p>
          <a:p>
            <a:pPr marL="571500" lvl="1" indent="-190500" eaLnBrk="0" hangingPunct="0">
              <a:spcBef>
                <a:spcPct val="20000"/>
              </a:spcBef>
              <a:buClr>
                <a:schemeClr val="tx1"/>
              </a:buClr>
              <a:buFont typeface="Wingdings" pitchFamily="2" charset="2"/>
              <a:buChar char="§"/>
            </a:pPr>
            <a:endParaRPr lang="en-US" sz="1800" b="0" dirty="0">
              <a:solidFill>
                <a:schemeClr val="tx1"/>
              </a:solidFill>
            </a:endParaRPr>
          </a:p>
        </p:txBody>
      </p:sp>
      <p:sp>
        <p:nvSpPr>
          <p:cNvPr id="6" name="AutoShape 11"/>
          <p:cNvSpPr>
            <a:spLocks noChangeArrowheads="1"/>
          </p:cNvSpPr>
          <p:nvPr/>
        </p:nvSpPr>
        <p:spPr bwMode="auto">
          <a:xfrm flipH="1">
            <a:off x="6372225" y="2924175"/>
            <a:ext cx="2593975" cy="1728788"/>
          </a:xfrm>
          <a:prstGeom prst="homePlate">
            <a:avLst>
              <a:gd name="adj" fmla="val 37511"/>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de-DE"/>
          </a:p>
        </p:txBody>
      </p:sp>
      <p:sp>
        <p:nvSpPr>
          <p:cNvPr id="7" name="Rectangle 3"/>
          <p:cNvSpPr txBox="1">
            <a:spLocks noChangeArrowheads="1"/>
          </p:cNvSpPr>
          <p:nvPr/>
        </p:nvSpPr>
        <p:spPr bwMode="auto">
          <a:xfrm>
            <a:off x="6877050" y="3213100"/>
            <a:ext cx="2089150" cy="1223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0000"/>
              </a:lnSpc>
              <a:spcBef>
                <a:spcPct val="20000"/>
              </a:spcBef>
              <a:spcAft>
                <a:spcPct val="0"/>
              </a:spcAft>
              <a:buClr>
                <a:srgbClr val="C80F0F"/>
              </a:buClr>
              <a:buSzTx/>
              <a:buFont typeface="Wingdings" pitchFamily="2" charset="2"/>
              <a:buNone/>
              <a:tabLst>
                <a:tab pos="2190750" algn="l"/>
              </a:tabLst>
              <a:defRPr/>
            </a:pPr>
            <a:r>
              <a:rPr kumimoji="0" lang="de-DE" sz="1600" b="1" i="0" u="none" strike="noStrike" kern="0" cap="none" spc="0" normalizeH="0" baseline="0" noProof="0" dirty="0" err="1" smtClean="0">
                <a:ln>
                  <a:noFill/>
                </a:ln>
                <a:solidFill>
                  <a:schemeClr val="tx1"/>
                </a:solidFill>
                <a:effectLst/>
                <a:uLnTx/>
                <a:uFillTx/>
                <a:latin typeface="+mn-lt"/>
                <a:ea typeface="+mn-ea"/>
                <a:cs typeface="+mn-cs"/>
              </a:rPr>
              <a:t>Known</a:t>
            </a:r>
            <a:r>
              <a:rPr kumimoji="0" lang="de-DE" sz="1600" b="1" i="0" u="none" strike="noStrike" kern="0" cap="none" spc="0" normalizeH="0" noProof="0" dirty="0" smtClean="0">
                <a:ln>
                  <a:noFill/>
                </a:ln>
                <a:solidFill>
                  <a:schemeClr val="tx1"/>
                </a:solidFill>
                <a:effectLst/>
                <a:uLnTx/>
                <a:uFillTx/>
                <a:latin typeface="+mn-lt"/>
                <a:ea typeface="+mn-ea"/>
                <a:cs typeface="+mn-cs"/>
              </a:rPr>
              <a:t> </a:t>
            </a:r>
            <a:r>
              <a:rPr kumimoji="0" lang="de-DE" sz="1600" b="1" i="0" u="none" strike="noStrike" kern="0" cap="none" spc="0" normalizeH="0" noProof="0" dirty="0" err="1" smtClean="0">
                <a:ln>
                  <a:noFill/>
                </a:ln>
                <a:solidFill>
                  <a:schemeClr val="tx1"/>
                </a:solidFill>
                <a:effectLst/>
                <a:uLnTx/>
                <a:uFillTx/>
                <a:latin typeface="+mn-lt"/>
                <a:ea typeface="+mn-ea"/>
                <a:cs typeface="+mn-cs"/>
              </a:rPr>
              <a:t>and</a:t>
            </a:r>
            <a:r>
              <a:rPr kumimoji="0" lang="de-DE" sz="1600" b="1" i="0" u="none" strike="noStrike" kern="0" cap="none" spc="0" normalizeH="0" noProof="0" dirty="0" smtClean="0">
                <a:ln>
                  <a:noFill/>
                </a:ln>
                <a:solidFill>
                  <a:schemeClr val="tx1"/>
                </a:solidFill>
                <a:effectLst/>
                <a:uLnTx/>
                <a:uFillTx/>
                <a:latin typeface="+mn-lt"/>
                <a:ea typeface="+mn-ea"/>
                <a:cs typeface="+mn-cs"/>
              </a:rPr>
              <a:t> </a:t>
            </a:r>
            <a:r>
              <a:rPr kumimoji="0" lang="de-DE" sz="1600" b="1" i="0" u="none" strike="noStrike" kern="0" cap="none" spc="0" normalizeH="0" noProof="0" dirty="0" err="1" smtClean="0">
                <a:ln>
                  <a:noFill/>
                </a:ln>
                <a:solidFill>
                  <a:schemeClr val="tx1"/>
                </a:solidFill>
                <a:effectLst/>
                <a:uLnTx/>
                <a:uFillTx/>
                <a:latin typeface="+mn-lt"/>
                <a:ea typeface="+mn-ea"/>
                <a:cs typeface="+mn-cs"/>
              </a:rPr>
              <a:t>tested</a:t>
            </a:r>
            <a:r>
              <a:rPr kumimoji="0" lang="de-DE" sz="1600" b="1" i="0" u="none" strike="noStrike" kern="0" cap="none" spc="0" normalizeH="0" noProof="0" dirty="0" smtClean="0">
                <a:ln>
                  <a:noFill/>
                </a:ln>
                <a:solidFill>
                  <a:schemeClr val="tx1"/>
                </a:solidFill>
                <a:effectLst/>
                <a:uLnTx/>
                <a:uFillTx/>
                <a:latin typeface="+mn-lt"/>
                <a:ea typeface="+mn-ea"/>
                <a:cs typeface="+mn-cs"/>
              </a:rPr>
              <a:t> </a:t>
            </a:r>
            <a:r>
              <a:rPr kumimoji="0" lang="de-DE" sz="1600" b="1" i="0" u="none" strike="noStrike" kern="0" cap="none" spc="0" normalizeH="0" noProof="0" dirty="0" err="1" smtClean="0">
                <a:ln>
                  <a:noFill/>
                </a:ln>
                <a:solidFill>
                  <a:schemeClr val="tx1"/>
                </a:solidFill>
                <a:effectLst/>
                <a:uLnTx/>
                <a:uFillTx/>
                <a:latin typeface="+mn-lt"/>
                <a:ea typeface="+mn-ea"/>
                <a:cs typeface="+mn-cs"/>
              </a:rPr>
              <a:t>intruments</a:t>
            </a:r>
            <a:endParaRPr kumimoji="0" lang="de-DE" sz="1600" b="1"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base" latinLnBrk="0" hangingPunct="1">
              <a:lnSpc>
                <a:spcPct val="90000"/>
              </a:lnSpc>
              <a:spcBef>
                <a:spcPct val="20000"/>
              </a:spcBef>
              <a:spcAft>
                <a:spcPct val="0"/>
              </a:spcAft>
              <a:buClr>
                <a:srgbClr val="C80F0F"/>
              </a:buClr>
              <a:buSzTx/>
              <a:buFont typeface="Wingdings" pitchFamily="2" charset="2"/>
              <a:buNone/>
              <a:tabLst>
                <a:tab pos="2190750" algn="l"/>
              </a:tabLst>
              <a:defRPr/>
            </a:pPr>
            <a:r>
              <a:rPr kumimoji="0" lang="de-DE" sz="1600" b="1" i="0" u="none" strike="noStrike" kern="0" cap="none" spc="0" normalizeH="0" baseline="0" noProof="0" dirty="0" err="1" smtClean="0">
                <a:ln>
                  <a:noFill/>
                </a:ln>
                <a:solidFill>
                  <a:schemeClr val="tx1"/>
                </a:solidFill>
                <a:effectLst/>
                <a:uLnTx/>
                <a:uFillTx/>
                <a:latin typeface="+mn-lt"/>
                <a:ea typeface="+mn-ea"/>
                <a:cs typeface="+mn-cs"/>
              </a:rPr>
              <a:t>No</a:t>
            </a:r>
            <a:r>
              <a:rPr kumimoji="0" lang="de-DE" sz="1600" b="1" i="0" u="none" strike="noStrike" kern="0" cap="none" spc="0" normalizeH="0" baseline="0" noProof="0" dirty="0" smtClean="0">
                <a:ln>
                  <a:noFill/>
                </a:ln>
                <a:solidFill>
                  <a:schemeClr val="tx1"/>
                </a:solidFill>
                <a:effectLst/>
                <a:uLnTx/>
                <a:uFillTx/>
                <a:latin typeface="+mn-lt"/>
                <a:ea typeface="+mn-ea"/>
                <a:cs typeface="+mn-cs"/>
              </a:rPr>
              <a:t> </a:t>
            </a:r>
            <a:r>
              <a:rPr kumimoji="0" lang="de-DE" sz="1600" b="1" i="0" u="none" strike="noStrike" kern="0" cap="none" spc="0" normalizeH="0" baseline="0" noProof="0" dirty="0" err="1" smtClean="0">
                <a:ln>
                  <a:noFill/>
                </a:ln>
                <a:solidFill>
                  <a:schemeClr val="tx1"/>
                </a:solidFill>
                <a:effectLst/>
                <a:uLnTx/>
                <a:uFillTx/>
                <a:latin typeface="+mn-lt"/>
                <a:ea typeface="+mn-ea"/>
                <a:cs typeface="+mn-cs"/>
              </a:rPr>
              <a:t>specific</a:t>
            </a:r>
            <a:r>
              <a:rPr kumimoji="0" lang="de-DE" sz="1600" b="1" i="0" u="none" strike="noStrike" kern="0" cap="none" spc="0" normalizeH="0" baseline="0" noProof="0" dirty="0" smtClean="0">
                <a:ln>
                  <a:noFill/>
                </a:ln>
                <a:solidFill>
                  <a:schemeClr val="tx1"/>
                </a:solidFill>
                <a:effectLst/>
                <a:uLnTx/>
                <a:uFillTx/>
                <a:latin typeface="+mn-lt"/>
                <a:ea typeface="+mn-ea"/>
                <a:cs typeface="+mn-cs"/>
              </a:rPr>
              <a:t> PSIA-</a:t>
            </a:r>
            <a:r>
              <a:rPr lang="de-DE" sz="1600" kern="0" dirty="0" smtClean="0">
                <a:solidFill>
                  <a:schemeClr val="tx1"/>
                </a:solidFill>
                <a:latin typeface="+mn-lt"/>
              </a:rPr>
              <a:t>t</a:t>
            </a:r>
            <a:r>
              <a:rPr kumimoji="0" lang="de-DE" sz="1600" b="1" i="0" u="none" strike="noStrike" kern="0" cap="none" spc="0" normalizeH="0" baseline="0" noProof="0" dirty="0" err="1" smtClean="0">
                <a:ln>
                  <a:noFill/>
                </a:ln>
                <a:solidFill>
                  <a:schemeClr val="tx1"/>
                </a:solidFill>
                <a:effectLst/>
                <a:uLnTx/>
                <a:uFillTx/>
                <a:latin typeface="+mn-lt"/>
                <a:ea typeface="+mn-ea"/>
                <a:cs typeface="+mn-cs"/>
              </a:rPr>
              <a:t>ools</a:t>
            </a:r>
            <a:endParaRPr kumimoji="0" lang="de-DE" sz="1600" b="1"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
                <a:srgbClr val="C80F0F"/>
              </a:buClr>
              <a:buSzTx/>
              <a:buFont typeface="Wingdings" pitchFamily="2" charset="2"/>
              <a:buNone/>
              <a:tabLst>
                <a:tab pos="2190750" algn="l"/>
              </a:tabLst>
              <a:defRPr/>
            </a:pPr>
            <a:endParaRPr kumimoji="0" lang="de-DE" sz="1600" b="1" i="0" u="none" strike="noStrike" kern="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8392446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8300" y="1030289"/>
            <a:ext cx="8483600" cy="617928"/>
          </a:xfrm>
        </p:spPr>
        <p:txBody>
          <a:bodyPr/>
          <a:lstStyle/>
          <a:p>
            <a:r>
              <a:rPr lang="de-DE" sz="3200" smtClean="0"/>
              <a:t>Which are the most important Aspects here?</a:t>
            </a:r>
            <a:endParaRPr lang="de-DE" sz="3200"/>
          </a:p>
        </p:txBody>
      </p:sp>
      <p:sp>
        <p:nvSpPr>
          <p:cNvPr id="4" name="Datumsplatzhalter 3"/>
          <p:cNvSpPr>
            <a:spLocks noGrp="1"/>
          </p:cNvSpPr>
          <p:nvPr>
            <p:ph type="dt" sz="half" idx="10"/>
          </p:nvPr>
        </p:nvSpPr>
        <p:spPr/>
        <p:txBody>
          <a:bodyPr/>
          <a:lstStyle/>
          <a:p>
            <a:fld id="{692CB778-1684-4820-AE01-A6CF65E48D70}" type="datetime1">
              <a:rPr lang="de-DE" smtClean="0"/>
              <a:pPr/>
              <a:t>14.11.2012</a:t>
            </a:fld>
            <a:endParaRPr lang="de-DE"/>
          </a:p>
        </p:txBody>
      </p:sp>
      <p:pic>
        <p:nvPicPr>
          <p:cNvPr id="1026" name="Picture 2" descr="http://www.culturevalues.net/clip_image002_0000.gif"/>
          <p:cNvPicPr>
            <a:picLocks noChangeAspect="1" noChangeArrowheads="1"/>
          </p:cNvPicPr>
          <p:nvPr/>
        </p:nvPicPr>
        <p:blipFill>
          <a:blip r:embed="rId3" cstate="print"/>
          <a:srcRect/>
          <a:stretch>
            <a:fillRect/>
          </a:stretch>
        </p:blipFill>
        <p:spPr bwMode="auto">
          <a:xfrm>
            <a:off x="914400" y="1895474"/>
            <a:ext cx="7569200" cy="4619625"/>
          </a:xfrm>
          <a:prstGeom prst="rect">
            <a:avLst/>
          </a:prstGeom>
          <a:noFill/>
        </p:spPr>
      </p:pic>
      <p:sp>
        <p:nvSpPr>
          <p:cNvPr id="14" name="Gleichschenkliges Dreieck 13"/>
          <p:cNvSpPr/>
          <p:nvPr/>
        </p:nvSpPr>
        <p:spPr bwMode="auto">
          <a:xfrm rot="5940000">
            <a:off x="2659356" y="2326955"/>
            <a:ext cx="1076668" cy="5778500"/>
          </a:xfrm>
          <a:prstGeom prst="triangl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15" name="Textfeld 14"/>
          <p:cNvSpPr txBox="1"/>
          <p:nvPr/>
        </p:nvSpPr>
        <p:spPr>
          <a:xfrm rot="600000">
            <a:off x="304799" y="4789101"/>
            <a:ext cx="4165600" cy="646331"/>
          </a:xfrm>
          <a:prstGeom prst="rect">
            <a:avLst/>
          </a:prstGeom>
          <a:noFill/>
        </p:spPr>
        <p:txBody>
          <a:bodyPr wrap="square" rtlCol="0">
            <a:spAutoFit/>
          </a:bodyPr>
          <a:lstStyle/>
          <a:p>
            <a:r>
              <a:rPr lang="de-DE" sz="1800" smtClean="0">
                <a:solidFill>
                  <a:schemeClr val="tx1">
                    <a:lumMod val="65000"/>
                    <a:lumOff val="35000"/>
                  </a:schemeClr>
                </a:solidFill>
              </a:rPr>
              <a:t>Effects on agricultural producers &amp; food security</a:t>
            </a:r>
            <a:endParaRPr lang="de-DE" sz="1800">
              <a:solidFill>
                <a:schemeClr val="tx1">
                  <a:lumMod val="65000"/>
                  <a:lumOff val="35000"/>
                </a:schemeClr>
              </a:solidFill>
            </a:endParaRPr>
          </a:p>
        </p:txBody>
      </p:sp>
      <p:sp>
        <p:nvSpPr>
          <p:cNvPr id="16" name="Gleichschenkliges Dreieck 15"/>
          <p:cNvSpPr/>
          <p:nvPr/>
        </p:nvSpPr>
        <p:spPr bwMode="auto">
          <a:xfrm rot="16200000" flipH="1">
            <a:off x="5746750" y="298450"/>
            <a:ext cx="1295400" cy="4660900"/>
          </a:xfrm>
          <a:prstGeom prst="triangle">
            <a:avLst>
              <a:gd name="adj" fmla="val 50980"/>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17" name="Textfeld 16"/>
          <p:cNvSpPr txBox="1"/>
          <p:nvPr/>
        </p:nvSpPr>
        <p:spPr>
          <a:xfrm>
            <a:off x="5397500" y="2336800"/>
            <a:ext cx="3251200" cy="646331"/>
          </a:xfrm>
          <a:prstGeom prst="rect">
            <a:avLst/>
          </a:prstGeom>
          <a:noFill/>
        </p:spPr>
        <p:txBody>
          <a:bodyPr wrap="square" rtlCol="0">
            <a:spAutoFit/>
          </a:bodyPr>
          <a:lstStyle/>
          <a:p>
            <a:pPr algn="r"/>
            <a:r>
              <a:rPr lang="de-DE" sz="1800" smtClean="0">
                <a:solidFill>
                  <a:schemeClr val="tx1">
                    <a:lumMod val="65000"/>
                    <a:lumOff val="35000"/>
                  </a:schemeClr>
                </a:solidFill>
              </a:rPr>
              <a:t>Traders, Daily Labourers </a:t>
            </a:r>
          </a:p>
          <a:p>
            <a:pPr algn="r"/>
            <a:r>
              <a:rPr lang="de-DE" sz="1800" smtClean="0">
                <a:solidFill>
                  <a:schemeClr val="tx1">
                    <a:lumMod val="65000"/>
                    <a:lumOff val="35000"/>
                  </a:schemeClr>
                </a:solidFill>
              </a:rPr>
              <a:t>Dordoi Market</a:t>
            </a:r>
          </a:p>
        </p:txBody>
      </p:sp>
      <p:sp>
        <p:nvSpPr>
          <p:cNvPr id="18" name="Gleichschenkliges Dreieck 17"/>
          <p:cNvSpPr/>
          <p:nvPr/>
        </p:nvSpPr>
        <p:spPr bwMode="auto">
          <a:xfrm rot="6699140">
            <a:off x="2174053" y="958470"/>
            <a:ext cx="1656131" cy="5250650"/>
          </a:xfrm>
          <a:prstGeom prst="triangle">
            <a:avLst>
              <a:gd name="adj" fmla="val 50980"/>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19" name="Textfeld 18"/>
          <p:cNvSpPr txBox="1"/>
          <p:nvPr/>
        </p:nvSpPr>
        <p:spPr>
          <a:xfrm rot="1320000">
            <a:off x="444499" y="3098799"/>
            <a:ext cx="4102100" cy="646331"/>
          </a:xfrm>
          <a:prstGeom prst="rect">
            <a:avLst/>
          </a:prstGeom>
          <a:noFill/>
        </p:spPr>
        <p:txBody>
          <a:bodyPr wrap="square" rtlCol="0">
            <a:spAutoFit/>
          </a:bodyPr>
          <a:lstStyle/>
          <a:p>
            <a:r>
              <a:rPr lang="de-DE" sz="1800" smtClean="0">
                <a:solidFill>
                  <a:schemeClr val="tx1">
                    <a:lumMod val="65000"/>
                    <a:lumOff val="35000"/>
                  </a:schemeClr>
                </a:solidFill>
              </a:rPr>
              <a:t>Effects of rising prices on household welfare</a:t>
            </a:r>
          </a:p>
        </p:txBody>
      </p:sp>
      <p:sp>
        <p:nvSpPr>
          <p:cNvPr id="20" name="Gleichschenkliges Dreieck 19"/>
          <p:cNvSpPr/>
          <p:nvPr/>
        </p:nvSpPr>
        <p:spPr bwMode="auto">
          <a:xfrm rot="17340000" flipH="1">
            <a:off x="6399834" y="1557599"/>
            <a:ext cx="815767" cy="4660900"/>
          </a:xfrm>
          <a:prstGeom prst="triangle">
            <a:avLst>
              <a:gd name="adj" fmla="val 50980"/>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21" name="Gleichschenkliges Dreieck 20"/>
          <p:cNvSpPr/>
          <p:nvPr/>
        </p:nvSpPr>
        <p:spPr bwMode="auto">
          <a:xfrm rot="16200000" flipH="1">
            <a:off x="5949950" y="3638550"/>
            <a:ext cx="1295400" cy="4660900"/>
          </a:xfrm>
          <a:prstGeom prst="triangle">
            <a:avLst>
              <a:gd name="adj" fmla="val 50980"/>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22" name="Gleichschenkliges Dreieck 21"/>
          <p:cNvSpPr/>
          <p:nvPr/>
        </p:nvSpPr>
        <p:spPr bwMode="auto">
          <a:xfrm rot="9720000">
            <a:off x="3156440" y="1716710"/>
            <a:ext cx="1138359" cy="1969389"/>
          </a:xfrm>
          <a:prstGeom prst="triangle">
            <a:avLst>
              <a:gd name="adj" fmla="val 50980"/>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0241" y="914077"/>
            <a:ext cx="8601740" cy="617928"/>
          </a:xfrm>
        </p:spPr>
        <p:txBody>
          <a:bodyPr/>
          <a:lstStyle/>
          <a:p>
            <a:r>
              <a:rPr lang="de-DE" smtClean="0"/>
              <a:t>….Issues selected for </a:t>
            </a:r>
            <a:r>
              <a:rPr lang="de-DE" smtClean="0"/>
              <a:t>further </a:t>
            </a:r>
            <a:r>
              <a:rPr lang="de-DE" smtClean="0"/>
              <a:t>study</a:t>
            </a:r>
            <a:endParaRPr lang="de-DE"/>
          </a:p>
        </p:txBody>
      </p:sp>
      <p:sp>
        <p:nvSpPr>
          <p:cNvPr id="3" name="Inhaltsplatzhalter 2"/>
          <p:cNvSpPr>
            <a:spLocks noGrp="1"/>
          </p:cNvSpPr>
          <p:nvPr>
            <p:ph idx="1"/>
          </p:nvPr>
        </p:nvSpPr>
        <p:spPr>
          <a:xfrm>
            <a:off x="426151" y="1643388"/>
            <a:ext cx="8717849" cy="4776391"/>
          </a:xfrm>
        </p:spPr>
        <p:txBody>
          <a:bodyPr/>
          <a:lstStyle/>
          <a:p>
            <a:pPr>
              <a:buFont typeface="Wingdings" pitchFamily="2" charset="2"/>
              <a:buChar char="ü"/>
            </a:pPr>
            <a:r>
              <a:rPr lang="de-DE" sz="2000" smtClean="0"/>
              <a:t>Social impacts </a:t>
            </a:r>
            <a:r>
              <a:rPr lang="de-DE" sz="2000"/>
              <a:t>of CU on Dordoi </a:t>
            </a:r>
            <a:r>
              <a:rPr lang="de-DE" sz="2000" smtClean="0"/>
              <a:t>Market in </a:t>
            </a:r>
            <a:r>
              <a:rPr lang="de-DE" sz="2000"/>
              <a:t>Bishkek</a:t>
            </a:r>
            <a:endParaRPr lang="de-DE" sz="2000" smtClean="0"/>
          </a:p>
          <a:p>
            <a:pPr lvl="1"/>
            <a:r>
              <a:rPr lang="de-DE" sz="2000" smtClean="0"/>
              <a:t>Traders and daily laborers ….</a:t>
            </a:r>
          </a:p>
          <a:p>
            <a:pPr lvl="1"/>
            <a:r>
              <a:rPr lang="de-DE" sz="2000" smtClean="0"/>
              <a:t>Qualitative study</a:t>
            </a:r>
          </a:p>
          <a:p>
            <a:pPr>
              <a:buFont typeface="Courier New" pitchFamily="49" charset="0"/>
              <a:buChar char="o"/>
            </a:pPr>
            <a:r>
              <a:rPr lang="de-DE" sz="2000" smtClean="0"/>
              <a:t>Welfare effects of price changes </a:t>
            </a:r>
          </a:p>
          <a:p>
            <a:pPr lvl="1"/>
            <a:r>
              <a:rPr lang="de-DE" sz="2000" smtClean="0"/>
              <a:t>How </a:t>
            </a:r>
            <a:r>
              <a:rPr lang="de-DE" sz="2000"/>
              <a:t>do price changes on the level of the world market/ CU/ national market influence welfare on household level (consumption  and income</a:t>
            </a:r>
            <a:r>
              <a:rPr lang="de-DE" sz="2000" smtClean="0"/>
              <a:t>)?</a:t>
            </a:r>
          </a:p>
          <a:p>
            <a:pPr lvl="1"/>
            <a:r>
              <a:rPr lang="de-DE" sz="2000" smtClean="0"/>
              <a:t> </a:t>
            </a:r>
            <a:r>
              <a:rPr lang="de-DE" sz="2000"/>
              <a:t>Poverty and Macroeconomic Simulator/ </a:t>
            </a:r>
            <a:r>
              <a:rPr lang="de-DE" sz="2000" smtClean="0"/>
              <a:t>PAMS</a:t>
            </a:r>
          </a:p>
          <a:p>
            <a:pPr>
              <a:buFont typeface="Courier New" pitchFamily="49" charset="0"/>
              <a:buChar char="o"/>
            </a:pPr>
            <a:r>
              <a:rPr lang="de-DE" sz="2000" smtClean="0"/>
              <a:t>Impact of CU on food security, subsistence production and national food markets</a:t>
            </a:r>
          </a:p>
          <a:p>
            <a:pPr lvl="1"/>
            <a:r>
              <a:rPr lang="de-DE" sz="2000" smtClean="0"/>
              <a:t>Qualitative study </a:t>
            </a:r>
          </a:p>
          <a:p>
            <a:pPr lvl="1"/>
            <a:r>
              <a:rPr lang="de-DE" sz="2000" smtClean="0"/>
              <a:t>Exploration </a:t>
            </a:r>
            <a:r>
              <a:rPr lang="de-DE" sz="2000"/>
              <a:t>of mechanisms of </a:t>
            </a:r>
            <a:r>
              <a:rPr lang="de-DE" sz="2000" smtClean="0"/>
              <a:t>transmission (informal economy, informal food exports, monopolistic market structures, actual implementation by customs  officials at the borders</a:t>
            </a:r>
          </a:p>
        </p:txBody>
      </p:sp>
      <p:sp>
        <p:nvSpPr>
          <p:cNvPr id="4" name="Datumsplatzhalter 3"/>
          <p:cNvSpPr>
            <a:spLocks noGrp="1"/>
          </p:cNvSpPr>
          <p:nvPr>
            <p:ph type="dt" sz="half" idx="10"/>
          </p:nvPr>
        </p:nvSpPr>
        <p:spPr/>
        <p:txBody>
          <a:bodyPr/>
          <a:lstStyle/>
          <a:p>
            <a:fld id="{692CB778-1684-4820-AE01-A6CF65E48D70}" type="datetime1">
              <a:rPr lang="de-DE" smtClean="0"/>
              <a:pPr/>
              <a:t>14.11.2012</a:t>
            </a:fld>
            <a:endParaRPr lang="de-DE"/>
          </a:p>
        </p:txBody>
      </p:sp>
    </p:spTree>
    <p:extLst>
      <p:ext uri="{BB962C8B-B14F-4D97-AF65-F5344CB8AC3E}">
        <p14:creationId xmlns:p14="http://schemas.microsoft.com/office/powerpoint/2010/main" val="353796997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hteck 68"/>
          <p:cNvSpPr/>
          <p:nvPr/>
        </p:nvSpPr>
        <p:spPr>
          <a:xfrm>
            <a:off x="0" y="3399234"/>
            <a:ext cx="9144000" cy="3166666"/>
          </a:xfrm>
          <a:prstGeom prst="rect">
            <a:avLst/>
          </a:prstGeom>
          <a:solidFill>
            <a:schemeClr val="accent6">
              <a:lumMod val="75000"/>
              <a:alpha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a:noAutofit/>
          </a:bodyPr>
          <a:lstStyle/>
          <a:p>
            <a:pPr marL="174625" indent="-174625"/>
            <a:endParaRPr lang="de-DE" sz="1600" b="0" smtClean="0">
              <a:solidFill>
                <a:schemeClr val="tx1"/>
              </a:solidFill>
            </a:endParaRPr>
          </a:p>
        </p:txBody>
      </p:sp>
      <p:cxnSp>
        <p:nvCxnSpPr>
          <p:cNvPr id="42" name="Gerade Verbindung mit Pfeil 41"/>
          <p:cNvCxnSpPr/>
          <p:nvPr/>
        </p:nvCxnSpPr>
        <p:spPr bwMode="auto">
          <a:xfrm flipH="1">
            <a:off x="1645920" y="3944983"/>
            <a:ext cx="953589" cy="940525"/>
          </a:xfrm>
          <a:prstGeom prst="straightConnector1">
            <a:avLst/>
          </a:prstGeom>
          <a:ln>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44" name="Gerade Verbindung mit Pfeil 43"/>
          <p:cNvCxnSpPr/>
          <p:nvPr/>
        </p:nvCxnSpPr>
        <p:spPr bwMode="auto">
          <a:xfrm>
            <a:off x="3722914" y="3892731"/>
            <a:ext cx="1345475" cy="1619795"/>
          </a:xfrm>
          <a:prstGeom prst="straightConnector1">
            <a:avLst/>
          </a:prstGeom>
          <a:ln>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46" name="Gerade Verbindung mit Pfeil 45"/>
          <p:cNvCxnSpPr/>
          <p:nvPr/>
        </p:nvCxnSpPr>
        <p:spPr bwMode="auto">
          <a:xfrm>
            <a:off x="3370217" y="4036423"/>
            <a:ext cx="600892" cy="1280160"/>
          </a:xfrm>
          <a:prstGeom prst="straightConnector1">
            <a:avLst/>
          </a:prstGeom>
          <a:ln>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50" name="Gerade Verbindung mit Pfeil 49"/>
          <p:cNvCxnSpPr>
            <a:endCxn id="37" idx="0"/>
          </p:cNvCxnSpPr>
          <p:nvPr/>
        </p:nvCxnSpPr>
        <p:spPr bwMode="auto">
          <a:xfrm flipH="1">
            <a:off x="2597333" y="4049486"/>
            <a:ext cx="276496" cy="1314996"/>
          </a:xfrm>
          <a:prstGeom prst="straightConnector1">
            <a:avLst/>
          </a:prstGeom>
          <a:ln>
            <a:headEnd type="none" w="med" len="med"/>
            <a:tailEnd type="arrow"/>
          </a:ln>
        </p:spPr>
        <p:style>
          <a:lnRef idx="3">
            <a:schemeClr val="accent4"/>
          </a:lnRef>
          <a:fillRef idx="0">
            <a:schemeClr val="accent4"/>
          </a:fillRef>
          <a:effectRef idx="2">
            <a:schemeClr val="accent4"/>
          </a:effectRef>
          <a:fontRef idx="minor">
            <a:schemeClr val="tx1"/>
          </a:fontRef>
        </p:style>
      </p:cxnSp>
      <p:sp>
        <p:nvSpPr>
          <p:cNvPr id="37" name="Ellipse 36"/>
          <p:cNvSpPr/>
          <p:nvPr/>
        </p:nvSpPr>
        <p:spPr bwMode="auto">
          <a:xfrm>
            <a:off x="2072642" y="5364482"/>
            <a:ext cx="1049382" cy="1101634"/>
          </a:xfrm>
          <a:prstGeom prst="ellipse">
            <a:avLst/>
          </a:prstGeom>
          <a:solidFill>
            <a:schemeClr val="bg1">
              <a:lumMod val="95000"/>
            </a:schemeClr>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38" name="Ellipse 37"/>
          <p:cNvSpPr/>
          <p:nvPr/>
        </p:nvSpPr>
        <p:spPr bwMode="auto">
          <a:xfrm>
            <a:off x="3492137" y="5320937"/>
            <a:ext cx="1210491" cy="1184365"/>
          </a:xfrm>
          <a:prstGeom prst="ellipse">
            <a:avLst/>
          </a:prstGeom>
          <a:solidFill>
            <a:schemeClr val="bg1">
              <a:lumMod val="95000"/>
            </a:schemeClr>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39" name="Ellipse 38"/>
          <p:cNvSpPr/>
          <p:nvPr/>
        </p:nvSpPr>
        <p:spPr bwMode="auto">
          <a:xfrm>
            <a:off x="5003073" y="5277398"/>
            <a:ext cx="1162595" cy="1071152"/>
          </a:xfrm>
          <a:prstGeom prst="ellipse">
            <a:avLst/>
          </a:prstGeom>
          <a:solidFill>
            <a:schemeClr val="bg1">
              <a:lumMod val="95000"/>
            </a:schemeClr>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36" name="Ellipse 35"/>
          <p:cNvSpPr/>
          <p:nvPr/>
        </p:nvSpPr>
        <p:spPr bwMode="auto">
          <a:xfrm>
            <a:off x="587829" y="4781008"/>
            <a:ext cx="1175657" cy="1149530"/>
          </a:xfrm>
          <a:prstGeom prst="ellipse">
            <a:avLst/>
          </a:prstGeom>
          <a:solidFill>
            <a:schemeClr val="bg1">
              <a:lumMod val="95000"/>
            </a:schemeClr>
          </a:solid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200" b="1" i="0" u="none" strike="noStrike" cap="none" normalizeH="0" baseline="0" smtClean="0">
              <a:ln>
                <a:noFill/>
              </a:ln>
              <a:solidFill>
                <a:srgbClr val="999999"/>
              </a:solidFill>
              <a:effectLst/>
              <a:latin typeface="Arial" charset="0"/>
            </a:endParaRPr>
          </a:p>
        </p:txBody>
      </p:sp>
      <p:sp>
        <p:nvSpPr>
          <p:cNvPr id="2" name="Datumsplatzhalter 1"/>
          <p:cNvSpPr>
            <a:spLocks noGrp="1"/>
          </p:cNvSpPr>
          <p:nvPr>
            <p:ph type="dt" sz="half" idx="10"/>
          </p:nvPr>
        </p:nvSpPr>
        <p:spPr/>
        <p:txBody>
          <a:bodyPr/>
          <a:lstStyle/>
          <a:p>
            <a:fld id="{90B70727-BA99-4A8B-B070-898FC5BD9116}" type="datetime1">
              <a:rPr lang="de-DE" smtClean="0"/>
              <a:pPr/>
              <a:t>14.11.2012</a:t>
            </a:fld>
            <a:endParaRPr lang="de-DE"/>
          </a:p>
        </p:txBody>
      </p:sp>
      <p:sp>
        <p:nvSpPr>
          <p:cNvPr id="6" name="Datumsplatzhalter 3"/>
          <p:cNvSpPr txBox="1">
            <a:spLocks/>
          </p:cNvSpPr>
          <p:nvPr/>
        </p:nvSpPr>
        <p:spPr bwMode="auto">
          <a:xfrm>
            <a:off x="6756400" y="6602402"/>
            <a:ext cx="1295400" cy="2769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fld id="{692CB778-1684-4820-AE01-A6CF65E48D70}" type="datetime1">
              <a:rPr kumimoji="0" lang="de-DE" sz="1200" b="0" i="0" u="none" strike="noStrike" kern="1200" cap="none" spc="0" normalizeH="0" baseline="0" noProof="0" smtClean="0">
                <a:ln>
                  <a:noFill/>
                </a:ln>
                <a:solidFill>
                  <a:schemeClr val="bg1"/>
                </a:solidFill>
                <a:effectLst/>
                <a:uLnTx/>
                <a:uFillTx/>
                <a:latin typeface="Arial"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14.11.2012</a:t>
            </a:fld>
            <a:endParaRPr kumimoji="0" lang="de-DE" sz="1200" b="0" i="0" u="none" strike="noStrike" kern="1200" cap="none" spc="0" normalizeH="0" baseline="0" noProof="0">
              <a:ln>
                <a:noFill/>
              </a:ln>
              <a:solidFill>
                <a:schemeClr val="bg1"/>
              </a:solidFill>
              <a:effectLst/>
              <a:uLnTx/>
              <a:uFillTx/>
              <a:latin typeface="Arial" charset="0"/>
              <a:ea typeface="+mn-ea"/>
              <a:cs typeface="+mn-cs"/>
            </a:endParaRPr>
          </a:p>
        </p:txBody>
      </p:sp>
      <p:sp>
        <p:nvSpPr>
          <p:cNvPr id="3" name="Rechteck 2"/>
          <p:cNvSpPr/>
          <p:nvPr/>
        </p:nvSpPr>
        <p:spPr>
          <a:xfrm>
            <a:off x="0" y="1583135"/>
            <a:ext cx="9144000" cy="899534"/>
          </a:xfrm>
          <a:prstGeom prst="rect">
            <a:avLst/>
          </a:prstGeom>
          <a:solidFill>
            <a:schemeClr val="bg1">
              <a:lumMod val="65000"/>
              <a:alpha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a:noAutofit/>
          </a:bodyPr>
          <a:lstStyle/>
          <a:p>
            <a:pPr marL="174625" indent="-174625"/>
            <a:endParaRPr lang="de-DE" sz="1600" b="0" smtClean="0">
              <a:solidFill>
                <a:schemeClr val="tx1"/>
              </a:solidFill>
            </a:endParaRPr>
          </a:p>
        </p:txBody>
      </p:sp>
      <p:sp>
        <p:nvSpPr>
          <p:cNvPr id="7" name="Rechteck 6"/>
          <p:cNvSpPr/>
          <p:nvPr/>
        </p:nvSpPr>
        <p:spPr>
          <a:xfrm>
            <a:off x="2117576" y="1807122"/>
            <a:ext cx="2069797" cy="430887"/>
          </a:xfrm>
          <a:prstGeom prst="rect">
            <a:avLst/>
          </a:prstGeom>
        </p:spPr>
        <p:txBody>
          <a:bodyPr wrap="none">
            <a:spAutoFit/>
          </a:bodyPr>
          <a:lstStyle/>
          <a:p>
            <a:r>
              <a:rPr lang="de-DE" smtClean="0">
                <a:solidFill>
                  <a:schemeClr val="accent5">
                    <a:lumMod val="75000"/>
                  </a:schemeClr>
                </a:solidFill>
              </a:rPr>
              <a:t>Political Level</a:t>
            </a:r>
            <a:endParaRPr lang="de-DE" dirty="0" smtClean="0">
              <a:solidFill>
                <a:schemeClr val="accent5">
                  <a:lumMod val="75000"/>
                </a:schemeClr>
              </a:solidFill>
            </a:endParaRPr>
          </a:p>
        </p:txBody>
      </p:sp>
      <p:sp>
        <p:nvSpPr>
          <p:cNvPr id="8" name="Rechteck 7"/>
          <p:cNvSpPr/>
          <p:nvPr/>
        </p:nvSpPr>
        <p:spPr>
          <a:xfrm>
            <a:off x="0" y="3593351"/>
            <a:ext cx="2270045" cy="430887"/>
          </a:xfrm>
          <a:prstGeom prst="rect">
            <a:avLst/>
          </a:prstGeom>
        </p:spPr>
        <p:txBody>
          <a:bodyPr wrap="none">
            <a:spAutoFit/>
          </a:bodyPr>
          <a:lstStyle/>
          <a:p>
            <a:r>
              <a:rPr lang="de-DE" smtClean="0">
                <a:solidFill>
                  <a:schemeClr val="accent6">
                    <a:lumMod val="50000"/>
                  </a:schemeClr>
                </a:solidFill>
              </a:rPr>
              <a:t>Technical Level</a:t>
            </a:r>
            <a:endParaRPr lang="de-DE" dirty="0" smtClean="0">
              <a:solidFill>
                <a:schemeClr val="accent6">
                  <a:lumMod val="50000"/>
                </a:schemeClr>
              </a:solidFill>
            </a:endParaRPr>
          </a:p>
        </p:txBody>
      </p:sp>
      <p:sp>
        <p:nvSpPr>
          <p:cNvPr id="9" name="Titel 1"/>
          <p:cNvSpPr txBox="1">
            <a:spLocks/>
          </p:cNvSpPr>
          <p:nvPr/>
        </p:nvSpPr>
        <p:spPr>
          <a:xfrm>
            <a:off x="279400" y="907043"/>
            <a:ext cx="8864600" cy="5885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de-DE" sz="3200" b="0" i="0" u="none" strike="noStrike" kern="1200" cap="none" spc="0" normalizeH="0" baseline="0" noProof="0" smtClean="0">
                <a:ln>
                  <a:noFill/>
                </a:ln>
                <a:solidFill>
                  <a:schemeClr val="tx1"/>
                </a:solidFill>
                <a:effectLst/>
                <a:uLnTx/>
                <a:uFillTx/>
                <a:latin typeface="Arial" charset="0"/>
                <a:ea typeface="+mn-ea"/>
                <a:cs typeface="+mn-cs"/>
              </a:rPr>
              <a:t>PSIA Approach:</a:t>
            </a:r>
            <a:r>
              <a:rPr kumimoji="0" lang="de-DE" sz="3200" b="0" i="0" u="none" strike="noStrike" kern="1200" cap="none" spc="0" normalizeH="0" noProof="0" smtClean="0">
                <a:ln>
                  <a:noFill/>
                </a:ln>
                <a:solidFill>
                  <a:schemeClr val="tx1"/>
                </a:solidFill>
                <a:effectLst/>
                <a:uLnTx/>
                <a:uFillTx/>
                <a:latin typeface="Arial" charset="0"/>
                <a:ea typeface="+mn-ea"/>
                <a:cs typeface="+mn-cs"/>
              </a:rPr>
              <a:t> </a:t>
            </a:r>
            <a:r>
              <a:rPr kumimoji="0" lang="de-DE" sz="3200" b="0" i="0" u="none" strike="noStrike" kern="1200" cap="none" spc="0" normalizeH="0" baseline="0" noProof="0" smtClean="0">
                <a:ln>
                  <a:noFill/>
                </a:ln>
                <a:solidFill>
                  <a:schemeClr val="tx1"/>
                </a:solidFill>
                <a:effectLst/>
                <a:uLnTx/>
                <a:uFillTx/>
                <a:latin typeface="Arial" charset="0"/>
                <a:ea typeface="+mn-ea"/>
                <a:cs typeface="+mn-cs"/>
              </a:rPr>
              <a:t>Studies</a:t>
            </a:r>
            <a:r>
              <a:rPr kumimoji="0" lang="de-DE" sz="3200" b="0" i="0" u="none" strike="noStrike" kern="1200" cap="none" spc="0" normalizeH="0" noProof="0" smtClean="0">
                <a:ln>
                  <a:noFill/>
                </a:ln>
                <a:solidFill>
                  <a:schemeClr val="tx1"/>
                </a:solidFill>
                <a:effectLst/>
                <a:uLnTx/>
                <a:uFillTx/>
                <a:latin typeface="Arial" charset="0"/>
                <a:ea typeface="+mn-ea"/>
                <a:cs typeface="+mn-cs"/>
              </a:rPr>
              <a:t> AND </a:t>
            </a:r>
            <a:r>
              <a:rPr kumimoji="0" lang="de-DE" sz="3200" b="0" i="0" u="none" strike="noStrike" kern="1200" cap="none" spc="0" normalizeH="0" baseline="0" noProof="0" smtClean="0">
                <a:ln>
                  <a:noFill/>
                </a:ln>
                <a:solidFill>
                  <a:schemeClr val="tx1"/>
                </a:solidFill>
                <a:effectLst/>
                <a:uLnTx/>
                <a:uFillTx/>
                <a:latin typeface="Arial" charset="0"/>
                <a:ea typeface="+mn-ea"/>
                <a:cs typeface="+mn-cs"/>
              </a:rPr>
              <a:t>Process</a:t>
            </a:r>
            <a:endParaRPr kumimoji="0" lang="de-DE" sz="3200" b="0" i="0" u="none" strike="noStrike" kern="1200" cap="none" spc="0" normalizeH="0" baseline="0" noProof="0" dirty="0">
              <a:ln>
                <a:noFill/>
              </a:ln>
              <a:solidFill>
                <a:schemeClr val="tx1"/>
              </a:solidFill>
              <a:effectLst/>
              <a:uLnTx/>
              <a:uFillTx/>
              <a:latin typeface="Arial" charset="0"/>
              <a:ea typeface="+mn-ea"/>
              <a:cs typeface="+mn-cs"/>
            </a:endParaRPr>
          </a:p>
        </p:txBody>
      </p:sp>
      <p:grpSp>
        <p:nvGrpSpPr>
          <p:cNvPr id="34" name="Gruppieren 9"/>
          <p:cNvGrpSpPr/>
          <p:nvPr/>
        </p:nvGrpSpPr>
        <p:grpSpPr>
          <a:xfrm>
            <a:off x="762614" y="4968808"/>
            <a:ext cx="804827" cy="635001"/>
            <a:chOff x="1428820" y="3584143"/>
            <a:chExt cx="804827" cy="635001"/>
          </a:xfrm>
        </p:grpSpPr>
        <p:sp>
          <p:nvSpPr>
            <p:cNvPr id="11" name="AutoShape 72"/>
            <p:cNvSpPr>
              <a:spLocks noChangeAspect="1" noChangeArrowheads="1" noTextEdit="1"/>
            </p:cNvSpPr>
            <p:nvPr/>
          </p:nvSpPr>
          <p:spPr bwMode="auto">
            <a:xfrm>
              <a:off x="1428820" y="3584143"/>
              <a:ext cx="804827" cy="6350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de-DE">
                <a:solidFill>
                  <a:schemeClr val="tx1"/>
                </a:solidFill>
              </a:endParaRPr>
            </a:p>
          </p:txBody>
        </p:sp>
        <p:sp>
          <p:nvSpPr>
            <p:cNvPr id="12" name="Freeform 74"/>
            <p:cNvSpPr>
              <a:spLocks/>
            </p:cNvSpPr>
            <p:nvPr/>
          </p:nvSpPr>
          <p:spPr bwMode="auto">
            <a:xfrm>
              <a:off x="1464508" y="3601372"/>
              <a:ext cx="746988" cy="515631"/>
            </a:xfrm>
            <a:custGeom>
              <a:avLst/>
              <a:gdLst/>
              <a:ahLst/>
              <a:cxnLst>
                <a:cxn ang="0">
                  <a:pos x="569" y="116"/>
                </a:cxn>
                <a:cxn ang="0">
                  <a:pos x="558" y="59"/>
                </a:cxn>
                <a:cxn ang="0">
                  <a:pos x="536" y="18"/>
                </a:cxn>
                <a:cxn ang="0">
                  <a:pos x="521" y="13"/>
                </a:cxn>
                <a:cxn ang="0">
                  <a:pos x="502" y="10"/>
                </a:cxn>
                <a:cxn ang="0">
                  <a:pos x="482" y="9"/>
                </a:cxn>
                <a:cxn ang="0">
                  <a:pos x="461" y="10"/>
                </a:cxn>
                <a:cxn ang="0">
                  <a:pos x="445" y="10"/>
                </a:cxn>
                <a:cxn ang="0">
                  <a:pos x="415" y="8"/>
                </a:cxn>
                <a:cxn ang="0">
                  <a:pos x="377" y="5"/>
                </a:cxn>
                <a:cxn ang="0">
                  <a:pos x="338" y="3"/>
                </a:cxn>
                <a:cxn ang="0">
                  <a:pos x="300" y="2"/>
                </a:cxn>
                <a:cxn ang="0">
                  <a:pos x="261" y="0"/>
                </a:cxn>
                <a:cxn ang="0">
                  <a:pos x="223" y="0"/>
                </a:cxn>
                <a:cxn ang="0">
                  <a:pos x="184" y="0"/>
                </a:cxn>
                <a:cxn ang="0">
                  <a:pos x="146" y="0"/>
                </a:cxn>
                <a:cxn ang="0">
                  <a:pos x="108" y="2"/>
                </a:cxn>
                <a:cxn ang="0">
                  <a:pos x="70" y="3"/>
                </a:cxn>
                <a:cxn ang="0">
                  <a:pos x="32" y="6"/>
                </a:cxn>
                <a:cxn ang="0">
                  <a:pos x="0" y="43"/>
                </a:cxn>
                <a:cxn ang="0">
                  <a:pos x="5" y="84"/>
                </a:cxn>
                <a:cxn ang="0">
                  <a:pos x="24" y="133"/>
                </a:cxn>
                <a:cxn ang="0">
                  <a:pos x="48" y="183"/>
                </a:cxn>
                <a:cxn ang="0">
                  <a:pos x="68" y="227"/>
                </a:cxn>
                <a:cxn ang="0">
                  <a:pos x="79" y="267"/>
                </a:cxn>
                <a:cxn ang="0">
                  <a:pos x="88" y="331"/>
                </a:cxn>
                <a:cxn ang="0">
                  <a:pos x="111" y="390"/>
                </a:cxn>
                <a:cxn ang="0">
                  <a:pos x="143" y="414"/>
                </a:cxn>
                <a:cxn ang="0">
                  <a:pos x="173" y="419"/>
                </a:cxn>
                <a:cxn ang="0">
                  <a:pos x="206" y="415"/>
                </a:cxn>
                <a:cxn ang="0">
                  <a:pos x="238" y="406"/>
                </a:cxn>
                <a:cxn ang="0">
                  <a:pos x="269" y="395"/>
                </a:cxn>
                <a:cxn ang="0">
                  <a:pos x="300" y="384"/>
                </a:cxn>
                <a:cxn ang="0">
                  <a:pos x="338" y="371"/>
                </a:cxn>
                <a:cxn ang="0">
                  <a:pos x="375" y="360"/>
                </a:cxn>
                <a:cxn ang="0">
                  <a:pos x="413" y="349"/>
                </a:cxn>
                <a:cxn ang="0">
                  <a:pos x="451" y="339"/>
                </a:cxn>
                <a:cxn ang="0">
                  <a:pos x="489" y="329"/>
                </a:cxn>
                <a:cxn ang="0">
                  <a:pos x="508" y="325"/>
                </a:cxn>
                <a:cxn ang="0">
                  <a:pos x="531" y="320"/>
                </a:cxn>
                <a:cxn ang="0">
                  <a:pos x="555" y="314"/>
                </a:cxn>
                <a:cxn ang="0">
                  <a:pos x="577" y="305"/>
                </a:cxn>
                <a:cxn ang="0">
                  <a:pos x="594" y="293"/>
                </a:cxn>
                <a:cxn ang="0">
                  <a:pos x="607" y="255"/>
                </a:cxn>
                <a:cxn ang="0">
                  <a:pos x="594" y="197"/>
                </a:cxn>
                <a:cxn ang="0">
                  <a:pos x="574" y="146"/>
                </a:cxn>
              </a:cxnLst>
              <a:rect l="0" t="0" r="r" b="b"/>
              <a:pathLst>
                <a:path w="607" h="419">
                  <a:moveTo>
                    <a:pt x="574" y="146"/>
                  </a:moveTo>
                  <a:lnTo>
                    <a:pt x="572" y="132"/>
                  </a:lnTo>
                  <a:lnTo>
                    <a:pt x="569" y="116"/>
                  </a:lnTo>
                  <a:lnTo>
                    <a:pt x="566" y="98"/>
                  </a:lnTo>
                  <a:lnTo>
                    <a:pt x="563" y="78"/>
                  </a:lnTo>
                  <a:lnTo>
                    <a:pt x="558" y="59"/>
                  </a:lnTo>
                  <a:lnTo>
                    <a:pt x="553" y="42"/>
                  </a:lnTo>
                  <a:lnTo>
                    <a:pt x="545" y="28"/>
                  </a:lnTo>
                  <a:lnTo>
                    <a:pt x="536" y="18"/>
                  </a:lnTo>
                  <a:lnTo>
                    <a:pt x="532" y="16"/>
                  </a:lnTo>
                  <a:lnTo>
                    <a:pt x="527" y="14"/>
                  </a:lnTo>
                  <a:lnTo>
                    <a:pt x="521" y="13"/>
                  </a:lnTo>
                  <a:lnTo>
                    <a:pt x="515" y="11"/>
                  </a:lnTo>
                  <a:lnTo>
                    <a:pt x="509" y="10"/>
                  </a:lnTo>
                  <a:lnTo>
                    <a:pt x="502" y="10"/>
                  </a:lnTo>
                  <a:lnTo>
                    <a:pt x="495" y="9"/>
                  </a:lnTo>
                  <a:lnTo>
                    <a:pt x="489" y="9"/>
                  </a:lnTo>
                  <a:lnTo>
                    <a:pt x="482" y="9"/>
                  </a:lnTo>
                  <a:lnTo>
                    <a:pt x="475" y="9"/>
                  </a:lnTo>
                  <a:lnTo>
                    <a:pt x="468" y="10"/>
                  </a:lnTo>
                  <a:lnTo>
                    <a:pt x="461" y="10"/>
                  </a:lnTo>
                  <a:lnTo>
                    <a:pt x="456" y="10"/>
                  </a:lnTo>
                  <a:lnTo>
                    <a:pt x="450" y="10"/>
                  </a:lnTo>
                  <a:lnTo>
                    <a:pt x="445" y="10"/>
                  </a:lnTo>
                  <a:lnTo>
                    <a:pt x="440" y="10"/>
                  </a:lnTo>
                  <a:lnTo>
                    <a:pt x="427" y="9"/>
                  </a:lnTo>
                  <a:lnTo>
                    <a:pt x="415" y="8"/>
                  </a:lnTo>
                  <a:lnTo>
                    <a:pt x="402" y="7"/>
                  </a:lnTo>
                  <a:lnTo>
                    <a:pt x="389" y="6"/>
                  </a:lnTo>
                  <a:lnTo>
                    <a:pt x="377" y="5"/>
                  </a:lnTo>
                  <a:lnTo>
                    <a:pt x="364" y="4"/>
                  </a:lnTo>
                  <a:lnTo>
                    <a:pt x="351" y="4"/>
                  </a:lnTo>
                  <a:lnTo>
                    <a:pt x="338" y="3"/>
                  </a:lnTo>
                  <a:lnTo>
                    <a:pt x="326" y="3"/>
                  </a:lnTo>
                  <a:lnTo>
                    <a:pt x="313" y="2"/>
                  </a:lnTo>
                  <a:lnTo>
                    <a:pt x="300" y="2"/>
                  </a:lnTo>
                  <a:lnTo>
                    <a:pt x="287" y="1"/>
                  </a:lnTo>
                  <a:lnTo>
                    <a:pt x="274" y="1"/>
                  </a:lnTo>
                  <a:lnTo>
                    <a:pt x="261" y="0"/>
                  </a:lnTo>
                  <a:lnTo>
                    <a:pt x="248" y="0"/>
                  </a:lnTo>
                  <a:lnTo>
                    <a:pt x="236" y="0"/>
                  </a:lnTo>
                  <a:lnTo>
                    <a:pt x="223" y="0"/>
                  </a:lnTo>
                  <a:lnTo>
                    <a:pt x="210" y="0"/>
                  </a:lnTo>
                  <a:lnTo>
                    <a:pt x="197" y="0"/>
                  </a:lnTo>
                  <a:lnTo>
                    <a:pt x="184" y="0"/>
                  </a:lnTo>
                  <a:lnTo>
                    <a:pt x="172" y="0"/>
                  </a:lnTo>
                  <a:lnTo>
                    <a:pt x="158" y="0"/>
                  </a:lnTo>
                  <a:lnTo>
                    <a:pt x="146" y="0"/>
                  </a:lnTo>
                  <a:lnTo>
                    <a:pt x="133" y="0"/>
                  </a:lnTo>
                  <a:lnTo>
                    <a:pt x="120" y="1"/>
                  </a:lnTo>
                  <a:lnTo>
                    <a:pt x="108" y="2"/>
                  </a:lnTo>
                  <a:lnTo>
                    <a:pt x="95" y="2"/>
                  </a:lnTo>
                  <a:lnTo>
                    <a:pt x="82" y="3"/>
                  </a:lnTo>
                  <a:lnTo>
                    <a:pt x="70" y="3"/>
                  </a:lnTo>
                  <a:lnTo>
                    <a:pt x="57" y="4"/>
                  </a:lnTo>
                  <a:lnTo>
                    <a:pt x="45" y="5"/>
                  </a:lnTo>
                  <a:lnTo>
                    <a:pt x="32" y="6"/>
                  </a:lnTo>
                  <a:lnTo>
                    <a:pt x="8" y="25"/>
                  </a:lnTo>
                  <a:lnTo>
                    <a:pt x="3" y="33"/>
                  </a:lnTo>
                  <a:lnTo>
                    <a:pt x="0" y="43"/>
                  </a:lnTo>
                  <a:lnTo>
                    <a:pt x="0" y="55"/>
                  </a:lnTo>
                  <a:lnTo>
                    <a:pt x="2" y="69"/>
                  </a:lnTo>
                  <a:lnTo>
                    <a:pt x="5" y="84"/>
                  </a:lnTo>
                  <a:lnTo>
                    <a:pt x="10" y="99"/>
                  </a:lnTo>
                  <a:lnTo>
                    <a:pt x="17" y="116"/>
                  </a:lnTo>
                  <a:lnTo>
                    <a:pt x="24" y="133"/>
                  </a:lnTo>
                  <a:lnTo>
                    <a:pt x="32" y="150"/>
                  </a:lnTo>
                  <a:lnTo>
                    <a:pt x="40" y="167"/>
                  </a:lnTo>
                  <a:lnTo>
                    <a:pt x="48" y="183"/>
                  </a:lnTo>
                  <a:lnTo>
                    <a:pt x="55" y="199"/>
                  </a:lnTo>
                  <a:lnTo>
                    <a:pt x="62" y="213"/>
                  </a:lnTo>
                  <a:lnTo>
                    <a:pt x="68" y="227"/>
                  </a:lnTo>
                  <a:lnTo>
                    <a:pt x="73" y="238"/>
                  </a:lnTo>
                  <a:lnTo>
                    <a:pt x="75" y="247"/>
                  </a:lnTo>
                  <a:lnTo>
                    <a:pt x="79" y="267"/>
                  </a:lnTo>
                  <a:lnTo>
                    <a:pt x="82" y="288"/>
                  </a:lnTo>
                  <a:lnTo>
                    <a:pt x="85" y="310"/>
                  </a:lnTo>
                  <a:lnTo>
                    <a:pt x="88" y="331"/>
                  </a:lnTo>
                  <a:lnTo>
                    <a:pt x="93" y="353"/>
                  </a:lnTo>
                  <a:lnTo>
                    <a:pt x="100" y="373"/>
                  </a:lnTo>
                  <a:lnTo>
                    <a:pt x="111" y="390"/>
                  </a:lnTo>
                  <a:lnTo>
                    <a:pt x="125" y="404"/>
                  </a:lnTo>
                  <a:lnTo>
                    <a:pt x="134" y="410"/>
                  </a:lnTo>
                  <a:lnTo>
                    <a:pt x="143" y="414"/>
                  </a:lnTo>
                  <a:lnTo>
                    <a:pt x="153" y="417"/>
                  </a:lnTo>
                  <a:lnTo>
                    <a:pt x="163" y="419"/>
                  </a:lnTo>
                  <a:lnTo>
                    <a:pt x="173" y="419"/>
                  </a:lnTo>
                  <a:lnTo>
                    <a:pt x="184" y="419"/>
                  </a:lnTo>
                  <a:lnTo>
                    <a:pt x="195" y="418"/>
                  </a:lnTo>
                  <a:lnTo>
                    <a:pt x="206" y="415"/>
                  </a:lnTo>
                  <a:lnTo>
                    <a:pt x="216" y="413"/>
                  </a:lnTo>
                  <a:lnTo>
                    <a:pt x="227" y="410"/>
                  </a:lnTo>
                  <a:lnTo>
                    <a:pt x="238" y="406"/>
                  </a:lnTo>
                  <a:lnTo>
                    <a:pt x="248" y="402"/>
                  </a:lnTo>
                  <a:lnTo>
                    <a:pt x="258" y="399"/>
                  </a:lnTo>
                  <a:lnTo>
                    <a:pt x="269" y="395"/>
                  </a:lnTo>
                  <a:lnTo>
                    <a:pt x="278" y="391"/>
                  </a:lnTo>
                  <a:lnTo>
                    <a:pt x="288" y="388"/>
                  </a:lnTo>
                  <a:lnTo>
                    <a:pt x="300" y="384"/>
                  </a:lnTo>
                  <a:lnTo>
                    <a:pt x="313" y="379"/>
                  </a:lnTo>
                  <a:lnTo>
                    <a:pt x="325" y="375"/>
                  </a:lnTo>
                  <a:lnTo>
                    <a:pt x="338" y="371"/>
                  </a:lnTo>
                  <a:lnTo>
                    <a:pt x="350" y="367"/>
                  </a:lnTo>
                  <a:lnTo>
                    <a:pt x="363" y="363"/>
                  </a:lnTo>
                  <a:lnTo>
                    <a:pt x="375" y="360"/>
                  </a:lnTo>
                  <a:lnTo>
                    <a:pt x="388" y="356"/>
                  </a:lnTo>
                  <a:lnTo>
                    <a:pt x="400" y="353"/>
                  </a:lnTo>
                  <a:lnTo>
                    <a:pt x="413" y="349"/>
                  </a:lnTo>
                  <a:lnTo>
                    <a:pt x="426" y="346"/>
                  </a:lnTo>
                  <a:lnTo>
                    <a:pt x="438" y="342"/>
                  </a:lnTo>
                  <a:lnTo>
                    <a:pt x="451" y="339"/>
                  </a:lnTo>
                  <a:lnTo>
                    <a:pt x="464" y="336"/>
                  </a:lnTo>
                  <a:lnTo>
                    <a:pt x="476" y="333"/>
                  </a:lnTo>
                  <a:lnTo>
                    <a:pt x="489" y="329"/>
                  </a:lnTo>
                  <a:lnTo>
                    <a:pt x="495" y="328"/>
                  </a:lnTo>
                  <a:lnTo>
                    <a:pt x="501" y="326"/>
                  </a:lnTo>
                  <a:lnTo>
                    <a:pt x="508" y="325"/>
                  </a:lnTo>
                  <a:lnTo>
                    <a:pt x="516" y="323"/>
                  </a:lnTo>
                  <a:lnTo>
                    <a:pt x="523" y="322"/>
                  </a:lnTo>
                  <a:lnTo>
                    <a:pt x="531" y="320"/>
                  </a:lnTo>
                  <a:lnTo>
                    <a:pt x="539" y="318"/>
                  </a:lnTo>
                  <a:lnTo>
                    <a:pt x="547" y="316"/>
                  </a:lnTo>
                  <a:lnTo>
                    <a:pt x="555" y="314"/>
                  </a:lnTo>
                  <a:lnTo>
                    <a:pt x="562" y="311"/>
                  </a:lnTo>
                  <a:lnTo>
                    <a:pt x="570" y="308"/>
                  </a:lnTo>
                  <a:lnTo>
                    <a:pt x="577" y="305"/>
                  </a:lnTo>
                  <a:lnTo>
                    <a:pt x="583" y="301"/>
                  </a:lnTo>
                  <a:lnTo>
                    <a:pt x="589" y="297"/>
                  </a:lnTo>
                  <a:lnTo>
                    <a:pt x="594" y="293"/>
                  </a:lnTo>
                  <a:lnTo>
                    <a:pt x="598" y="288"/>
                  </a:lnTo>
                  <a:lnTo>
                    <a:pt x="605" y="272"/>
                  </a:lnTo>
                  <a:lnTo>
                    <a:pt x="607" y="255"/>
                  </a:lnTo>
                  <a:lnTo>
                    <a:pt x="605" y="236"/>
                  </a:lnTo>
                  <a:lnTo>
                    <a:pt x="600" y="216"/>
                  </a:lnTo>
                  <a:lnTo>
                    <a:pt x="594" y="197"/>
                  </a:lnTo>
                  <a:lnTo>
                    <a:pt x="587" y="178"/>
                  </a:lnTo>
                  <a:lnTo>
                    <a:pt x="580" y="161"/>
                  </a:lnTo>
                  <a:lnTo>
                    <a:pt x="574" y="146"/>
                  </a:lnTo>
                  <a:close/>
                </a:path>
              </a:pathLst>
            </a:custGeom>
            <a:solidFill>
              <a:srgbClr val="BFFFBF"/>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 name="Freeform 75"/>
            <p:cNvSpPr>
              <a:spLocks/>
            </p:cNvSpPr>
            <p:nvPr/>
          </p:nvSpPr>
          <p:spPr bwMode="auto">
            <a:xfrm>
              <a:off x="1603568" y="3640752"/>
              <a:ext cx="456561" cy="424565"/>
            </a:xfrm>
            <a:custGeom>
              <a:avLst/>
              <a:gdLst/>
              <a:ahLst/>
              <a:cxnLst>
                <a:cxn ang="0">
                  <a:pos x="9" y="243"/>
                </a:cxn>
                <a:cxn ang="0">
                  <a:pos x="3" y="267"/>
                </a:cxn>
                <a:cxn ang="0">
                  <a:pos x="0" y="293"/>
                </a:cxn>
                <a:cxn ang="0">
                  <a:pos x="3" y="317"/>
                </a:cxn>
                <a:cxn ang="0">
                  <a:pos x="14" y="338"/>
                </a:cxn>
                <a:cxn ang="0">
                  <a:pos x="28" y="345"/>
                </a:cxn>
                <a:cxn ang="0">
                  <a:pos x="40" y="339"/>
                </a:cxn>
                <a:cxn ang="0">
                  <a:pos x="54" y="324"/>
                </a:cxn>
                <a:cxn ang="0">
                  <a:pos x="71" y="301"/>
                </a:cxn>
                <a:cxn ang="0">
                  <a:pos x="89" y="278"/>
                </a:cxn>
                <a:cxn ang="0">
                  <a:pos x="107" y="258"/>
                </a:cxn>
                <a:cxn ang="0">
                  <a:pos x="130" y="242"/>
                </a:cxn>
                <a:cxn ang="0">
                  <a:pos x="154" y="229"/>
                </a:cxn>
                <a:cxn ang="0">
                  <a:pos x="173" y="220"/>
                </a:cxn>
                <a:cxn ang="0">
                  <a:pos x="191" y="212"/>
                </a:cxn>
                <a:cxn ang="0">
                  <a:pos x="210" y="203"/>
                </a:cxn>
                <a:cxn ang="0">
                  <a:pos x="228" y="195"/>
                </a:cxn>
                <a:cxn ang="0">
                  <a:pos x="245" y="184"/>
                </a:cxn>
                <a:cxn ang="0">
                  <a:pos x="262" y="173"/>
                </a:cxn>
                <a:cxn ang="0">
                  <a:pos x="279" y="160"/>
                </a:cxn>
                <a:cxn ang="0">
                  <a:pos x="292" y="148"/>
                </a:cxn>
                <a:cxn ang="0">
                  <a:pos x="305" y="136"/>
                </a:cxn>
                <a:cxn ang="0">
                  <a:pos x="320" y="122"/>
                </a:cxn>
                <a:cxn ang="0">
                  <a:pos x="336" y="107"/>
                </a:cxn>
                <a:cxn ang="0">
                  <a:pos x="350" y="91"/>
                </a:cxn>
                <a:cxn ang="0">
                  <a:pos x="361" y="74"/>
                </a:cxn>
                <a:cxn ang="0">
                  <a:pos x="369" y="58"/>
                </a:cxn>
                <a:cxn ang="0">
                  <a:pos x="371" y="41"/>
                </a:cxn>
                <a:cxn ang="0">
                  <a:pos x="362" y="17"/>
                </a:cxn>
                <a:cxn ang="0">
                  <a:pos x="341" y="1"/>
                </a:cxn>
                <a:cxn ang="0">
                  <a:pos x="317" y="3"/>
                </a:cxn>
                <a:cxn ang="0">
                  <a:pos x="293" y="16"/>
                </a:cxn>
                <a:cxn ang="0">
                  <a:pos x="277" y="38"/>
                </a:cxn>
                <a:cxn ang="0">
                  <a:pos x="266" y="59"/>
                </a:cxn>
                <a:cxn ang="0">
                  <a:pos x="255" y="82"/>
                </a:cxn>
                <a:cxn ang="0">
                  <a:pos x="242" y="102"/>
                </a:cxn>
                <a:cxn ang="0">
                  <a:pos x="228" y="115"/>
                </a:cxn>
                <a:cxn ang="0">
                  <a:pos x="216" y="123"/>
                </a:cxn>
                <a:cxn ang="0">
                  <a:pos x="202" y="130"/>
                </a:cxn>
                <a:cxn ang="0">
                  <a:pos x="189" y="138"/>
                </a:cxn>
                <a:cxn ang="0">
                  <a:pos x="176" y="147"/>
                </a:cxn>
                <a:cxn ang="0">
                  <a:pos x="160" y="159"/>
                </a:cxn>
                <a:cxn ang="0">
                  <a:pos x="143" y="170"/>
                </a:cxn>
                <a:cxn ang="0">
                  <a:pos x="126" y="178"/>
                </a:cxn>
                <a:cxn ang="0">
                  <a:pos x="108" y="181"/>
                </a:cxn>
                <a:cxn ang="0">
                  <a:pos x="91" y="183"/>
                </a:cxn>
                <a:cxn ang="0">
                  <a:pos x="76" y="185"/>
                </a:cxn>
                <a:cxn ang="0">
                  <a:pos x="62" y="187"/>
                </a:cxn>
                <a:cxn ang="0">
                  <a:pos x="50" y="191"/>
                </a:cxn>
                <a:cxn ang="0">
                  <a:pos x="38" y="198"/>
                </a:cxn>
                <a:cxn ang="0">
                  <a:pos x="27" y="209"/>
                </a:cxn>
                <a:cxn ang="0">
                  <a:pos x="17" y="224"/>
                </a:cxn>
              </a:cxnLst>
              <a:rect l="0" t="0" r="r" b="b"/>
              <a:pathLst>
                <a:path w="371" h="345">
                  <a:moveTo>
                    <a:pt x="13" y="234"/>
                  </a:moveTo>
                  <a:lnTo>
                    <a:pt x="9" y="243"/>
                  </a:lnTo>
                  <a:lnTo>
                    <a:pt x="6" y="254"/>
                  </a:lnTo>
                  <a:lnTo>
                    <a:pt x="3" y="267"/>
                  </a:lnTo>
                  <a:lnTo>
                    <a:pt x="1" y="280"/>
                  </a:lnTo>
                  <a:lnTo>
                    <a:pt x="0" y="293"/>
                  </a:lnTo>
                  <a:lnTo>
                    <a:pt x="1" y="306"/>
                  </a:lnTo>
                  <a:lnTo>
                    <a:pt x="3" y="317"/>
                  </a:lnTo>
                  <a:lnTo>
                    <a:pt x="7" y="327"/>
                  </a:lnTo>
                  <a:lnTo>
                    <a:pt x="14" y="338"/>
                  </a:lnTo>
                  <a:lnTo>
                    <a:pt x="21" y="343"/>
                  </a:lnTo>
                  <a:lnTo>
                    <a:pt x="28" y="345"/>
                  </a:lnTo>
                  <a:lnTo>
                    <a:pt x="34" y="343"/>
                  </a:lnTo>
                  <a:lnTo>
                    <a:pt x="40" y="339"/>
                  </a:lnTo>
                  <a:lnTo>
                    <a:pt x="47" y="332"/>
                  </a:lnTo>
                  <a:lnTo>
                    <a:pt x="54" y="324"/>
                  </a:lnTo>
                  <a:lnTo>
                    <a:pt x="62" y="314"/>
                  </a:lnTo>
                  <a:lnTo>
                    <a:pt x="71" y="301"/>
                  </a:lnTo>
                  <a:lnTo>
                    <a:pt x="80" y="289"/>
                  </a:lnTo>
                  <a:lnTo>
                    <a:pt x="89" y="278"/>
                  </a:lnTo>
                  <a:lnTo>
                    <a:pt x="98" y="268"/>
                  </a:lnTo>
                  <a:lnTo>
                    <a:pt x="107" y="258"/>
                  </a:lnTo>
                  <a:lnTo>
                    <a:pt x="118" y="250"/>
                  </a:lnTo>
                  <a:lnTo>
                    <a:pt x="130" y="242"/>
                  </a:lnTo>
                  <a:lnTo>
                    <a:pt x="145" y="234"/>
                  </a:lnTo>
                  <a:lnTo>
                    <a:pt x="154" y="229"/>
                  </a:lnTo>
                  <a:lnTo>
                    <a:pt x="163" y="225"/>
                  </a:lnTo>
                  <a:lnTo>
                    <a:pt x="173" y="220"/>
                  </a:lnTo>
                  <a:lnTo>
                    <a:pt x="182" y="216"/>
                  </a:lnTo>
                  <a:lnTo>
                    <a:pt x="191" y="212"/>
                  </a:lnTo>
                  <a:lnTo>
                    <a:pt x="201" y="208"/>
                  </a:lnTo>
                  <a:lnTo>
                    <a:pt x="210" y="203"/>
                  </a:lnTo>
                  <a:lnTo>
                    <a:pt x="219" y="199"/>
                  </a:lnTo>
                  <a:lnTo>
                    <a:pt x="228" y="195"/>
                  </a:lnTo>
                  <a:lnTo>
                    <a:pt x="236" y="190"/>
                  </a:lnTo>
                  <a:lnTo>
                    <a:pt x="245" y="184"/>
                  </a:lnTo>
                  <a:lnTo>
                    <a:pt x="254" y="179"/>
                  </a:lnTo>
                  <a:lnTo>
                    <a:pt x="262" y="173"/>
                  </a:lnTo>
                  <a:lnTo>
                    <a:pt x="270" y="167"/>
                  </a:lnTo>
                  <a:lnTo>
                    <a:pt x="279" y="160"/>
                  </a:lnTo>
                  <a:lnTo>
                    <a:pt x="286" y="153"/>
                  </a:lnTo>
                  <a:lnTo>
                    <a:pt x="292" y="148"/>
                  </a:lnTo>
                  <a:lnTo>
                    <a:pt x="298" y="142"/>
                  </a:lnTo>
                  <a:lnTo>
                    <a:pt x="305" y="136"/>
                  </a:lnTo>
                  <a:lnTo>
                    <a:pt x="313" y="129"/>
                  </a:lnTo>
                  <a:lnTo>
                    <a:pt x="320" y="122"/>
                  </a:lnTo>
                  <a:lnTo>
                    <a:pt x="328" y="115"/>
                  </a:lnTo>
                  <a:lnTo>
                    <a:pt x="336" y="107"/>
                  </a:lnTo>
                  <a:lnTo>
                    <a:pt x="343" y="99"/>
                  </a:lnTo>
                  <a:lnTo>
                    <a:pt x="350" y="91"/>
                  </a:lnTo>
                  <a:lnTo>
                    <a:pt x="356" y="82"/>
                  </a:lnTo>
                  <a:lnTo>
                    <a:pt x="361" y="74"/>
                  </a:lnTo>
                  <a:lnTo>
                    <a:pt x="366" y="66"/>
                  </a:lnTo>
                  <a:lnTo>
                    <a:pt x="369" y="58"/>
                  </a:lnTo>
                  <a:lnTo>
                    <a:pt x="370" y="49"/>
                  </a:lnTo>
                  <a:lnTo>
                    <a:pt x="371" y="41"/>
                  </a:lnTo>
                  <a:lnTo>
                    <a:pt x="369" y="33"/>
                  </a:lnTo>
                  <a:lnTo>
                    <a:pt x="362" y="17"/>
                  </a:lnTo>
                  <a:lnTo>
                    <a:pt x="352" y="7"/>
                  </a:lnTo>
                  <a:lnTo>
                    <a:pt x="341" y="1"/>
                  </a:lnTo>
                  <a:lnTo>
                    <a:pt x="329" y="0"/>
                  </a:lnTo>
                  <a:lnTo>
                    <a:pt x="317" y="3"/>
                  </a:lnTo>
                  <a:lnTo>
                    <a:pt x="305" y="8"/>
                  </a:lnTo>
                  <a:lnTo>
                    <a:pt x="293" y="16"/>
                  </a:lnTo>
                  <a:lnTo>
                    <a:pt x="283" y="27"/>
                  </a:lnTo>
                  <a:lnTo>
                    <a:pt x="277" y="38"/>
                  </a:lnTo>
                  <a:lnTo>
                    <a:pt x="271" y="48"/>
                  </a:lnTo>
                  <a:lnTo>
                    <a:pt x="266" y="59"/>
                  </a:lnTo>
                  <a:lnTo>
                    <a:pt x="261" y="71"/>
                  </a:lnTo>
                  <a:lnTo>
                    <a:pt x="255" y="82"/>
                  </a:lnTo>
                  <a:lnTo>
                    <a:pt x="249" y="92"/>
                  </a:lnTo>
                  <a:lnTo>
                    <a:pt x="242" y="102"/>
                  </a:lnTo>
                  <a:lnTo>
                    <a:pt x="233" y="111"/>
                  </a:lnTo>
                  <a:lnTo>
                    <a:pt x="228" y="115"/>
                  </a:lnTo>
                  <a:lnTo>
                    <a:pt x="222" y="119"/>
                  </a:lnTo>
                  <a:lnTo>
                    <a:pt x="216" y="123"/>
                  </a:lnTo>
                  <a:lnTo>
                    <a:pt x="209" y="126"/>
                  </a:lnTo>
                  <a:lnTo>
                    <a:pt x="202" y="130"/>
                  </a:lnTo>
                  <a:lnTo>
                    <a:pt x="195" y="134"/>
                  </a:lnTo>
                  <a:lnTo>
                    <a:pt x="189" y="138"/>
                  </a:lnTo>
                  <a:lnTo>
                    <a:pt x="183" y="142"/>
                  </a:lnTo>
                  <a:lnTo>
                    <a:pt x="176" y="147"/>
                  </a:lnTo>
                  <a:lnTo>
                    <a:pt x="168" y="153"/>
                  </a:lnTo>
                  <a:lnTo>
                    <a:pt x="160" y="159"/>
                  </a:lnTo>
                  <a:lnTo>
                    <a:pt x="152" y="165"/>
                  </a:lnTo>
                  <a:lnTo>
                    <a:pt x="143" y="170"/>
                  </a:lnTo>
                  <a:lnTo>
                    <a:pt x="134" y="174"/>
                  </a:lnTo>
                  <a:lnTo>
                    <a:pt x="126" y="178"/>
                  </a:lnTo>
                  <a:lnTo>
                    <a:pt x="116" y="180"/>
                  </a:lnTo>
                  <a:lnTo>
                    <a:pt x="108" y="181"/>
                  </a:lnTo>
                  <a:lnTo>
                    <a:pt x="99" y="183"/>
                  </a:lnTo>
                  <a:lnTo>
                    <a:pt x="91" y="183"/>
                  </a:lnTo>
                  <a:lnTo>
                    <a:pt x="84" y="184"/>
                  </a:lnTo>
                  <a:lnTo>
                    <a:pt x="76" y="185"/>
                  </a:lnTo>
                  <a:lnTo>
                    <a:pt x="69" y="186"/>
                  </a:lnTo>
                  <a:lnTo>
                    <a:pt x="62" y="187"/>
                  </a:lnTo>
                  <a:lnTo>
                    <a:pt x="56" y="189"/>
                  </a:lnTo>
                  <a:lnTo>
                    <a:pt x="50" y="191"/>
                  </a:lnTo>
                  <a:lnTo>
                    <a:pt x="44" y="194"/>
                  </a:lnTo>
                  <a:lnTo>
                    <a:pt x="38" y="198"/>
                  </a:lnTo>
                  <a:lnTo>
                    <a:pt x="33" y="203"/>
                  </a:lnTo>
                  <a:lnTo>
                    <a:pt x="27" y="209"/>
                  </a:lnTo>
                  <a:lnTo>
                    <a:pt x="22" y="216"/>
                  </a:lnTo>
                  <a:lnTo>
                    <a:pt x="17" y="224"/>
                  </a:lnTo>
                  <a:lnTo>
                    <a:pt x="13" y="234"/>
                  </a:lnTo>
                  <a:close/>
                </a:path>
              </a:pathLst>
            </a:custGeom>
            <a:solidFill>
              <a:srgbClr val="FF7F7F"/>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 name="Freeform 76"/>
            <p:cNvSpPr>
              <a:spLocks/>
            </p:cNvSpPr>
            <p:nvPr/>
          </p:nvSpPr>
          <p:spPr bwMode="auto">
            <a:xfrm>
              <a:off x="1482967" y="3586604"/>
              <a:ext cx="744527" cy="632540"/>
            </a:xfrm>
            <a:custGeom>
              <a:avLst/>
              <a:gdLst/>
              <a:ahLst/>
              <a:cxnLst>
                <a:cxn ang="0">
                  <a:pos x="576" y="312"/>
                </a:cxn>
                <a:cxn ang="0">
                  <a:pos x="566" y="174"/>
                </a:cxn>
                <a:cxn ang="0">
                  <a:pos x="528" y="73"/>
                </a:cxn>
                <a:cxn ang="0">
                  <a:pos x="516" y="19"/>
                </a:cxn>
                <a:cxn ang="0">
                  <a:pos x="488" y="0"/>
                </a:cxn>
                <a:cxn ang="0">
                  <a:pos x="432" y="7"/>
                </a:cxn>
                <a:cxn ang="0">
                  <a:pos x="382" y="10"/>
                </a:cxn>
                <a:cxn ang="0">
                  <a:pos x="305" y="13"/>
                </a:cxn>
                <a:cxn ang="0">
                  <a:pos x="199" y="14"/>
                </a:cxn>
                <a:cxn ang="0">
                  <a:pos x="93" y="14"/>
                </a:cxn>
                <a:cxn ang="0">
                  <a:pos x="28" y="27"/>
                </a:cxn>
                <a:cxn ang="0">
                  <a:pos x="153" y="30"/>
                </a:cxn>
                <a:cxn ang="0">
                  <a:pos x="260" y="29"/>
                </a:cxn>
                <a:cxn ang="0">
                  <a:pos x="361" y="26"/>
                </a:cxn>
                <a:cxn ang="0">
                  <a:pos x="412" y="24"/>
                </a:cxn>
                <a:cxn ang="0">
                  <a:pos x="463" y="20"/>
                </a:cxn>
                <a:cxn ang="0">
                  <a:pos x="497" y="17"/>
                </a:cxn>
                <a:cxn ang="0">
                  <a:pos x="515" y="84"/>
                </a:cxn>
                <a:cxn ang="0">
                  <a:pos x="534" y="135"/>
                </a:cxn>
                <a:cxn ang="0">
                  <a:pos x="554" y="189"/>
                </a:cxn>
                <a:cxn ang="0">
                  <a:pos x="547" y="302"/>
                </a:cxn>
                <a:cxn ang="0">
                  <a:pos x="450" y="319"/>
                </a:cxn>
                <a:cxn ang="0">
                  <a:pos x="383" y="335"/>
                </a:cxn>
                <a:cxn ang="0">
                  <a:pos x="317" y="355"/>
                </a:cxn>
                <a:cxn ang="0">
                  <a:pos x="231" y="385"/>
                </a:cxn>
                <a:cxn ang="0">
                  <a:pos x="177" y="409"/>
                </a:cxn>
                <a:cxn ang="0">
                  <a:pos x="127" y="427"/>
                </a:cxn>
                <a:cxn ang="0">
                  <a:pos x="85" y="427"/>
                </a:cxn>
                <a:cxn ang="0">
                  <a:pos x="77" y="387"/>
                </a:cxn>
                <a:cxn ang="0">
                  <a:pos x="59" y="284"/>
                </a:cxn>
                <a:cxn ang="0">
                  <a:pos x="38" y="150"/>
                </a:cxn>
                <a:cxn ang="0">
                  <a:pos x="11" y="67"/>
                </a:cxn>
                <a:cxn ang="0">
                  <a:pos x="2" y="81"/>
                </a:cxn>
                <a:cxn ang="0">
                  <a:pos x="34" y="209"/>
                </a:cxn>
                <a:cxn ang="0">
                  <a:pos x="52" y="342"/>
                </a:cxn>
                <a:cxn ang="0">
                  <a:pos x="64" y="410"/>
                </a:cxn>
                <a:cxn ang="0">
                  <a:pos x="100" y="446"/>
                </a:cxn>
                <a:cxn ang="0">
                  <a:pos x="152" y="436"/>
                </a:cxn>
                <a:cxn ang="0">
                  <a:pos x="204" y="415"/>
                </a:cxn>
                <a:cxn ang="0">
                  <a:pos x="228" y="411"/>
                </a:cxn>
                <a:cxn ang="0">
                  <a:pos x="204" y="461"/>
                </a:cxn>
                <a:cxn ang="0">
                  <a:pos x="182" y="496"/>
                </a:cxn>
                <a:cxn ang="0">
                  <a:pos x="227" y="510"/>
                </a:cxn>
                <a:cxn ang="0">
                  <a:pos x="295" y="508"/>
                </a:cxn>
                <a:cxn ang="0">
                  <a:pos x="267" y="494"/>
                </a:cxn>
                <a:cxn ang="0">
                  <a:pos x="209" y="495"/>
                </a:cxn>
                <a:cxn ang="0">
                  <a:pos x="227" y="455"/>
                </a:cxn>
                <a:cxn ang="0">
                  <a:pos x="246" y="398"/>
                </a:cxn>
                <a:cxn ang="0">
                  <a:pos x="245" y="396"/>
                </a:cxn>
                <a:cxn ang="0">
                  <a:pos x="281" y="382"/>
                </a:cxn>
                <a:cxn ang="0">
                  <a:pos x="330" y="367"/>
                </a:cxn>
                <a:cxn ang="0">
                  <a:pos x="356" y="377"/>
                </a:cxn>
                <a:cxn ang="0">
                  <a:pos x="392" y="438"/>
                </a:cxn>
                <a:cxn ang="0">
                  <a:pos x="477" y="449"/>
                </a:cxn>
                <a:cxn ang="0">
                  <a:pos x="515" y="423"/>
                </a:cxn>
                <a:cxn ang="0">
                  <a:pos x="493" y="423"/>
                </a:cxn>
                <a:cxn ang="0">
                  <a:pos x="424" y="466"/>
                </a:cxn>
                <a:cxn ang="0">
                  <a:pos x="406" y="433"/>
                </a:cxn>
                <a:cxn ang="0">
                  <a:pos x="376" y="379"/>
                </a:cxn>
                <a:cxn ang="0">
                  <a:pos x="396" y="348"/>
                </a:cxn>
                <a:cxn ang="0">
                  <a:pos x="445" y="336"/>
                </a:cxn>
              </a:cxnLst>
              <a:rect l="0" t="0" r="r" b="b"/>
              <a:pathLst>
                <a:path w="605" h="514">
                  <a:moveTo>
                    <a:pt x="512" y="324"/>
                  </a:moveTo>
                  <a:lnTo>
                    <a:pt x="522" y="322"/>
                  </a:lnTo>
                  <a:lnTo>
                    <a:pt x="533" y="320"/>
                  </a:lnTo>
                  <a:lnTo>
                    <a:pt x="544" y="319"/>
                  </a:lnTo>
                  <a:lnTo>
                    <a:pt x="555" y="316"/>
                  </a:lnTo>
                  <a:lnTo>
                    <a:pt x="565" y="315"/>
                  </a:lnTo>
                  <a:lnTo>
                    <a:pt x="576" y="312"/>
                  </a:lnTo>
                  <a:lnTo>
                    <a:pt x="587" y="309"/>
                  </a:lnTo>
                  <a:lnTo>
                    <a:pt x="598" y="306"/>
                  </a:lnTo>
                  <a:lnTo>
                    <a:pt x="605" y="304"/>
                  </a:lnTo>
                  <a:lnTo>
                    <a:pt x="575" y="205"/>
                  </a:lnTo>
                  <a:lnTo>
                    <a:pt x="572" y="194"/>
                  </a:lnTo>
                  <a:lnTo>
                    <a:pt x="569" y="184"/>
                  </a:lnTo>
                  <a:lnTo>
                    <a:pt x="566" y="174"/>
                  </a:lnTo>
                  <a:lnTo>
                    <a:pt x="562" y="165"/>
                  </a:lnTo>
                  <a:lnTo>
                    <a:pt x="559" y="156"/>
                  </a:lnTo>
                  <a:lnTo>
                    <a:pt x="556" y="147"/>
                  </a:lnTo>
                  <a:lnTo>
                    <a:pt x="553" y="139"/>
                  </a:lnTo>
                  <a:lnTo>
                    <a:pt x="549" y="131"/>
                  </a:lnTo>
                  <a:lnTo>
                    <a:pt x="529" y="79"/>
                  </a:lnTo>
                  <a:lnTo>
                    <a:pt x="528" y="73"/>
                  </a:lnTo>
                  <a:lnTo>
                    <a:pt x="526" y="66"/>
                  </a:lnTo>
                  <a:lnTo>
                    <a:pt x="525" y="60"/>
                  </a:lnTo>
                  <a:lnTo>
                    <a:pt x="524" y="53"/>
                  </a:lnTo>
                  <a:lnTo>
                    <a:pt x="523" y="44"/>
                  </a:lnTo>
                  <a:lnTo>
                    <a:pt x="521" y="36"/>
                  </a:lnTo>
                  <a:lnTo>
                    <a:pt x="519" y="27"/>
                  </a:lnTo>
                  <a:lnTo>
                    <a:pt x="516" y="19"/>
                  </a:lnTo>
                  <a:lnTo>
                    <a:pt x="513" y="12"/>
                  </a:lnTo>
                  <a:lnTo>
                    <a:pt x="509" y="7"/>
                  </a:lnTo>
                  <a:lnTo>
                    <a:pt x="506" y="4"/>
                  </a:lnTo>
                  <a:lnTo>
                    <a:pt x="502" y="1"/>
                  </a:lnTo>
                  <a:lnTo>
                    <a:pt x="498" y="0"/>
                  </a:lnTo>
                  <a:lnTo>
                    <a:pt x="493" y="0"/>
                  </a:lnTo>
                  <a:lnTo>
                    <a:pt x="488" y="0"/>
                  </a:lnTo>
                  <a:lnTo>
                    <a:pt x="482" y="1"/>
                  </a:lnTo>
                  <a:lnTo>
                    <a:pt x="468" y="4"/>
                  </a:lnTo>
                  <a:lnTo>
                    <a:pt x="461" y="4"/>
                  </a:lnTo>
                  <a:lnTo>
                    <a:pt x="453" y="5"/>
                  </a:lnTo>
                  <a:lnTo>
                    <a:pt x="446" y="6"/>
                  </a:lnTo>
                  <a:lnTo>
                    <a:pt x="439" y="7"/>
                  </a:lnTo>
                  <a:lnTo>
                    <a:pt x="432" y="7"/>
                  </a:lnTo>
                  <a:lnTo>
                    <a:pt x="425" y="8"/>
                  </a:lnTo>
                  <a:lnTo>
                    <a:pt x="418" y="8"/>
                  </a:lnTo>
                  <a:lnTo>
                    <a:pt x="411" y="8"/>
                  </a:lnTo>
                  <a:lnTo>
                    <a:pt x="404" y="9"/>
                  </a:lnTo>
                  <a:lnTo>
                    <a:pt x="396" y="10"/>
                  </a:lnTo>
                  <a:lnTo>
                    <a:pt x="389" y="10"/>
                  </a:lnTo>
                  <a:lnTo>
                    <a:pt x="382" y="10"/>
                  </a:lnTo>
                  <a:lnTo>
                    <a:pt x="375" y="10"/>
                  </a:lnTo>
                  <a:lnTo>
                    <a:pt x="368" y="11"/>
                  </a:lnTo>
                  <a:lnTo>
                    <a:pt x="360" y="11"/>
                  </a:lnTo>
                  <a:lnTo>
                    <a:pt x="353" y="11"/>
                  </a:lnTo>
                  <a:lnTo>
                    <a:pt x="336" y="12"/>
                  </a:lnTo>
                  <a:lnTo>
                    <a:pt x="321" y="12"/>
                  </a:lnTo>
                  <a:lnTo>
                    <a:pt x="305" y="13"/>
                  </a:lnTo>
                  <a:lnTo>
                    <a:pt x="290" y="13"/>
                  </a:lnTo>
                  <a:lnTo>
                    <a:pt x="275" y="14"/>
                  </a:lnTo>
                  <a:lnTo>
                    <a:pt x="259" y="14"/>
                  </a:lnTo>
                  <a:lnTo>
                    <a:pt x="244" y="14"/>
                  </a:lnTo>
                  <a:lnTo>
                    <a:pt x="229" y="14"/>
                  </a:lnTo>
                  <a:lnTo>
                    <a:pt x="214" y="14"/>
                  </a:lnTo>
                  <a:lnTo>
                    <a:pt x="199" y="14"/>
                  </a:lnTo>
                  <a:lnTo>
                    <a:pt x="183" y="14"/>
                  </a:lnTo>
                  <a:lnTo>
                    <a:pt x="168" y="14"/>
                  </a:lnTo>
                  <a:lnTo>
                    <a:pt x="153" y="14"/>
                  </a:lnTo>
                  <a:lnTo>
                    <a:pt x="138" y="14"/>
                  </a:lnTo>
                  <a:lnTo>
                    <a:pt x="123" y="14"/>
                  </a:lnTo>
                  <a:lnTo>
                    <a:pt x="108" y="14"/>
                  </a:lnTo>
                  <a:lnTo>
                    <a:pt x="93" y="14"/>
                  </a:lnTo>
                  <a:lnTo>
                    <a:pt x="34" y="14"/>
                  </a:lnTo>
                  <a:lnTo>
                    <a:pt x="30" y="15"/>
                  </a:lnTo>
                  <a:lnTo>
                    <a:pt x="28" y="16"/>
                  </a:lnTo>
                  <a:lnTo>
                    <a:pt x="26" y="19"/>
                  </a:lnTo>
                  <a:lnTo>
                    <a:pt x="26" y="22"/>
                  </a:lnTo>
                  <a:lnTo>
                    <a:pt x="26" y="25"/>
                  </a:lnTo>
                  <a:lnTo>
                    <a:pt x="28" y="27"/>
                  </a:lnTo>
                  <a:lnTo>
                    <a:pt x="30" y="29"/>
                  </a:lnTo>
                  <a:lnTo>
                    <a:pt x="34" y="30"/>
                  </a:lnTo>
                  <a:lnTo>
                    <a:pt x="93" y="30"/>
                  </a:lnTo>
                  <a:lnTo>
                    <a:pt x="108" y="30"/>
                  </a:lnTo>
                  <a:lnTo>
                    <a:pt x="123" y="30"/>
                  </a:lnTo>
                  <a:lnTo>
                    <a:pt x="138" y="30"/>
                  </a:lnTo>
                  <a:lnTo>
                    <a:pt x="153" y="30"/>
                  </a:lnTo>
                  <a:lnTo>
                    <a:pt x="169" y="30"/>
                  </a:lnTo>
                  <a:lnTo>
                    <a:pt x="184" y="30"/>
                  </a:lnTo>
                  <a:lnTo>
                    <a:pt x="199" y="30"/>
                  </a:lnTo>
                  <a:lnTo>
                    <a:pt x="214" y="30"/>
                  </a:lnTo>
                  <a:lnTo>
                    <a:pt x="229" y="30"/>
                  </a:lnTo>
                  <a:lnTo>
                    <a:pt x="245" y="29"/>
                  </a:lnTo>
                  <a:lnTo>
                    <a:pt x="260" y="29"/>
                  </a:lnTo>
                  <a:lnTo>
                    <a:pt x="276" y="29"/>
                  </a:lnTo>
                  <a:lnTo>
                    <a:pt x="291" y="29"/>
                  </a:lnTo>
                  <a:lnTo>
                    <a:pt x="306" y="29"/>
                  </a:lnTo>
                  <a:lnTo>
                    <a:pt x="321" y="28"/>
                  </a:lnTo>
                  <a:lnTo>
                    <a:pt x="336" y="27"/>
                  </a:lnTo>
                  <a:lnTo>
                    <a:pt x="354" y="27"/>
                  </a:lnTo>
                  <a:lnTo>
                    <a:pt x="361" y="26"/>
                  </a:lnTo>
                  <a:lnTo>
                    <a:pt x="368" y="26"/>
                  </a:lnTo>
                  <a:lnTo>
                    <a:pt x="375" y="26"/>
                  </a:lnTo>
                  <a:lnTo>
                    <a:pt x="383" y="26"/>
                  </a:lnTo>
                  <a:lnTo>
                    <a:pt x="390" y="25"/>
                  </a:lnTo>
                  <a:lnTo>
                    <a:pt x="397" y="25"/>
                  </a:lnTo>
                  <a:lnTo>
                    <a:pt x="404" y="25"/>
                  </a:lnTo>
                  <a:lnTo>
                    <a:pt x="412" y="24"/>
                  </a:lnTo>
                  <a:lnTo>
                    <a:pt x="419" y="24"/>
                  </a:lnTo>
                  <a:lnTo>
                    <a:pt x="426" y="23"/>
                  </a:lnTo>
                  <a:lnTo>
                    <a:pt x="434" y="23"/>
                  </a:lnTo>
                  <a:lnTo>
                    <a:pt x="441" y="22"/>
                  </a:lnTo>
                  <a:lnTo>
                    <a:pt x="448" y="22"/>
                  </a:lnTo>
                  <a:lnTo>
                    <a:pt x="455" y="21"/>
                  </a:lnTo>
                  <a:lnTo>
                    <a:pt x="463" y="20"/>
                  </a:lnTo>
                  <a:lnTo>
                    <a:pt x="469" y="19"/>
                  </a:lnTo>
                  <a:lnTo>
                    <a:pt x="485" y="16"/>
                  </a:lnTo>
                  <a:lnTo>
                    <a:pt x="489" y="16"/>
                  </a:lnTo>
                  <a:lnTo>
                    <a:pt x="492" y="15"/>
                  </a:lnTo>
                  <a:lnTo>
                    <a:pt x="494" y="15"/>
                  </a:lnTo>
                  <a:lnTo>
                    <a:pt x="496" y="16"/>
                  </a:lnTo>
                  <a:lnTo>
                    <a:pt x="497" y="17"/>
                  </a:lnTo>
                  <a:lnTo>
                    <a:pt x="499" y="19"/>
                  </a:lnTo>
                  <a:lnTo>
                    <a:pt x="501" y="22"/>
                  </a:lnTo>
                  <a:lnTo>
                    <a:pt x="502" y="26"/>
                  </a:lnTo>
                  <a:lnTo>
                    <a:pt x="506" y="38"/>
                  </a:lnTo>
                  <a:lnTo>
                    <a:pt x="509" y="54"/>
                  </a:lnTo>
                  <a:lnTo>
                    <a:pt x="511" y="69"/>
                  </a:lnTo>
                  <a:lnTo>
                    <a:pt x="515" y="84"/>
                  </a:lnTo>
                  <a:lnTo>
                    <a:pt x="516" y="87"/>
                  </a:lnTo>
                  <a:lnTo>
                    <a:pt x="518" y="92"/>
                  </a:lnTo>
                  <a:lnTo>
                    <a:pt x="521" y="101"/>
                  </a:lnTo>
                  <a:lnTo>
                    <a:pt x="525" y="110"/>
                  </a:lnTo>
                  <a:lnTo>
                    <a:pt x="529" y="120"/>
                  </a:lnTo>
                  <a:lnTo>
                    <a:pt x="532" y="129"/>
                  </a:lnTo>
                  <a:lnTo>
                    <a:pt x="534" y="135"/>
                  </a:lnTo>
                  <a:lnTo>
                    <a:pt x="535" y="137"/>
                  </a:lnTo>
                  <a:lnTo>
                    <a:pt x="539" y="145"/>
                  </a:lnTo>
                  <a:lnTo>
                    <a:pt x="542" y="153"/>
                  </a:lnTo>
                  <a:lnTo>
                    <a:pt x="545" y="162"/>
                  </a:lnTo>
                  <a:lnTo>
                    <a:pt x="548" y="170"/>
                  </a:lnTo>
                  <a:lnTo>
                    <a:pt x="551" y="179"/>
                  </a:lnTo>
                  <a:lnTo>
                    <a:pt x="554" y="189"/>
                  </a:lnTo>
                  <a:lnTo>
                    <a:pt x="557" y="198"/>
                  </a:lnTo>
                  <a:lnTo>
                    <a:pt x="560" y="209"/>
                  </a:lnTo>
                  <a:lnTo>
                    <a:pt x="585" y="293"/>
                  </a:lnTo>
                  <a:lnTo>
                    <a:pt x="576" y="295"/>
                  </a:lnTo>
                  <a:lnTo>
                    <a:pt x="566" y="298"/>
                  </a:lnTo>
                  <a:lnTo>
                    <a:pt x="557" y="300"/>
                  </a:lnTo>
                  <a:lnTo>
                    <a:pt x="547" y="302"/>
                  </a:lnTo>
                  <a:lnTo>
                    <a:pt x="538" y="304"/>
                  </a:lnTo>
                  <a:lnTo>
                    <a:pt x="528" y="305"/>
                  </a:lnTo>
                  <a:lnTo>
                    <a:pt x="519" y="307"/>
                  </a:lnTo>
                  <a:lnTo>
                    <a:pt x="509" y="308"/>
                  </a:lnTo>
                  <a:lnTo>
                    <a:pt x="469" y="315"/>
                  </a:lnTo>
                  <a:lnTo>
                    <a:pt x="460" y="317"/>
                  </a:lnTo>
                  <a:lnTo>
                    <a:pt x="450" y="319"/>
                  </a:lnTo>
                  <a:lnTo>
                    <a:pt x="441" y="321"/>
                  </a:lnTo>
                  <a:lnTo>
                    <a:pt x="431" y="323"/>
                  </a:lnTo>
                  <a:lnTo>
                    <a:pt x="422" y="326"/>
                  </a:lnTo>
                  <a:lnTo>
                    <a:pt x="412" y="328"/>
                  </a:lnTo>
                  <a:lnTo>
                    <a:pt x="403" y="330"/>
                  </a:lnTo>
                  <a:lnTo>
                    <a:pt x="393" y="333"/>
                  </a:lnTo>
                  <a:lnTo>
                    <a:pt x="383" y="335"/>
                  </a:lnTo>
                  <a:lnTo>
                    <a:pt x="374" y="338"/>
                  </a:lnTo>
                  <a:lnTo>
                    <a:pt x="364" y="341"/>
                  </a:lnTo>
                  <a:lnTo>
                    <a:pt x="355" y="343"/>
                  </a:lnTo>
                  <a:lnTo>
                    <a:pt x="345" y="346"/>
                  </a:lnTo>
                  <a:lnTo>
                    <a:pt x="336" y="349"/>
                  </a:lnTo>
                  <a:lnTo>
                    <a:pt x="326" y="352"/>
                  </a:lnTo>
                  <a:lnTo>
                    <a:pt x="317" y="355"/>
                  </a:lnTo>
                  <a:lnTo>
                    <a:pt x="282" y="365"/>
                  </a:lnTo>
                  <a:lnTo>
                    <a:pt x="273" y="368"/>
                  </a:lnTo>
                  <a:lnTo>
                    <a:pt x="265" y="371"/>
                  </a:lnTo>
                  <a:lnTo>
                    <a:pt x="257" y="374"/>
                  </a:lnTo>
                  <a:lnTo>
                    <a:pt x="248" y="378"/>
                  </a:lnTo>
                  <a:lnTo>
                    <a:pt x="239" y="381"/>
                  </a:lnTo>
                  <a:lnTo>
                    <a:pt x="231" y="385"/>
                  </a:lnTo>
                  <a:lnTo>
                    <a:pt x="222" y="389"/>
                  </a:lnTo>
                  <a:lnTo>
                    <a:pt x="213" y="393"/>
                  </a:lnTo>
                  <a:lnTo>
                    <a:pt x="206" y="397"/>
                  </a:lnTo>
                  <a:lnTo>
                    <a:pt x="198" y="400"/>
                  </a:lnTo>
                  <a:lnTo>
                    <a:pt x="191" y="403"/>
                  </a:lnTo>
                  <a:lnTo>
                    <a:pt x="184" y="407"/>
                  </a:lnTo>
                  <a:lnTo>
                    <a:pt x="177" y="409"/>
                  </a:lnTo>
                  <a:lnTo>
                    <a:pt x="169" y="412"/>
                  </a:lnTo>
                  <a:lnTo>
                    <a:pt x="163" y="415"/>
                  </a:lnTo>
                  <a:lnTo>
                    <a:pt x="155" y="418"/>
                  </a:lnTo>
                  <a:lnTo>
                    <a:pt x="148" y="420"/>
                  </a:lnTo>
                  <a:lnTo>
                    <a:pt x="141" y="423"/>
                  </a:lnTo>
                  <a:lnTo>
                    <a:pt x="134" y="425"/>
                  </a:lnTo>
                  <a:lnTo>
                    <a:pt x="127" y="427"/>
                  </a:lnTo>
                  <a:lnTo>
                    <a:pt x="120" y="428"/>
                  </a:lnTo>
                  <a:lnTo>
                    <a:pt x="113" y="429"/>
                  </a:lnTo>
                  <a:lnTo>
                    <a:pt x="106" y="430"/>
                  </a:lnTo>
                  <a:lnTo>
                    <a:pt x="99" y="430"/>
                  </a:lnTo>
                  <a:lnTo>
                    <a:pt x="93" y="430"/>
                  </a:lnTo>
                  <a:lnTo>
                    <a:pt x="89" y="429"/>
                  </a:lnTo>
                  <a:lnTo>
                    <a:pt x="85" y="427"/>
                  </a:lnTo>
                  <a:lnTo>
                    <a:pt x="83" y="424"/>
                  </a:lnTo>
                  <a:lnTo>
                    <a:pt x="81" y="420"/>
                  </a:lnTo>
                  <a:lnTo>
                    <a:pt x="80" y="415"/>
                  </a:lnTo>
                  <a:lnTo>
                    <a:pt x="79" y="408"/>
                  </a:lnTo>
                  <a:lnTo>
                    <a:pt x="78" y="400"/>
                  </a:lnTo>
                  <a:lnTo>
                    <a:pt x="78" y="394"/>
                  </a:lnTo>
                  <a:lnTo>
                    <a:pt x="77" y="387"/>
                  </a:lnTo>
                  <a:lnTo>
                    <a:pt x="76" y="381"/>
                  </a:lnTo>
                  <a:lnTo>
                    <a:pt x="74" y="374"/>
                  </a:lnTo>
                  <a:lnTo>
                    <a:pt x="70" y="356"/>
                  </a:lnTo>
                  <a:lnTo>
                    <a:pt x="67" y="339"/>
                  </a:lnTo>
                  <a:lnTo>
                    <a:pt x="64" y="321"/>
                  </a:lnTo>
                  <a:lnTo>
                    <a:pt x="61" y="303"/>
                  </a:lnTo>
                  <a:lnTo>
                    <a:pt x="59" y="284"/>
                  </a:lnTo>
                  <a:lnTo>
                    <a:pt x="56" y="265"/>
                  </a:lnTo>
                  <a:lnTo>
                    <a:pt x="54" y="246"/>
                  </a:lnTo>
                  <a:lnTo>
                    <a:pt x="52" y="227"/>
                  </a:lnTo>
                  <a:lnTo>
                    <a:pt x="50" y="207"/>
                  </a:lnTo>
                  <a:lnTo>
                    <a:pt x="47" y="188"/>
                  </a:lnTo>
                  <a:lnTo>
                    <a:pt x="43" y="169"/>
                  </a:lnTo>
                  <a:lnTo>
                    <a:pt x="38" y="150"/>
                  </a:lnTo>
                  <a:lnTo>
                    <a:pt x="33" y="131"/>
                  </a:lnTo>
                  <a:lnTo>
                    <a:pt x="28" y="113"/>
                  </a:lnTo>
                  <a:lnTo>
                    <a:pt x="22" y="94"/>
                  </a:lnTo>
                  <a:lnTo>
                    <a:pt x="17" y="76"/>
                  </a:lnTo>
                  <a:lnTo>
                    <a:pt x="15" y="71"/>
                  </a:lnTo>
                  <a:lnTo>
                    <a:pt x="14" y="69"/>
                  </a:lnTo>
                  <a:lnTo>
                    <a:pt x="11" y="67"/>
                  </a:lnTo>
                  <a:lnTo>
                    <a:pt x="8" y="66"/>
                  </a:lnTo>
                  <a:lnTo>
                    <a:pt x="6" y="66"/>
                  </a:lnTo>
                  <a:lnTo>
                    <a:pt x="3" y="68"/>
                  </a:lnTo>
                  <a:lnTo>
                    <a:pt x="1" y="70"/>
                  </a:lnTo>
                  <a:lnTo>
                    <a:pt x="0" y="73"/>
                  </a:lnTo>
                  <a:lnTo>
                    <a:pt x="0" y="76"/>
                  </a:lnTo>
                  <a:lnTo>
                    <a:pt x="2" y="81"/>
                  </a:lnTo>
                  <a:lnTo>
                    <a:pt x="7" y="98"/>
                  </a:lnTo>
                  <a:lnTo>
                    <a:pt x="13" y="117"/>
                  </a:lnTo>
                  <a:lnTo>
                    <a:pt x="18" y="135"/>
                  </a:lnTo>
                  <a:lnTo>
                    <a:pt x="23" y="153"/>
                  </a:lnTo>
                  <a:lnTo>
                    <a:pt x="28" y="172"/>
                  </a:lnTo>
                  <a:lnTo>
                    <a:pt x="32" y="191"/>
                  </a:lnTo>
                  <a:lnTo>
                    <a:pt x="34" y="209"/>
                  </a:lnTo>
                  <a:lnTo>
                    <a:pt x="37" y="228"/>
                  </a:lnTo>
                  <a:lnTo>
                    <a:pt x="38" y="248"/>
                  </a:lnTo>
                  <a:lnTo>
                    <a:pt x="41" y="268"/>
                  </a:lnTo>
                  <a:lnTo>
                    <a:pt x="43" y="287"/>
                  </a:lnTo>
                  <a:lnTo>
                    <a:pt x="45" y="305"/>
                  </a:lnTo>
                  <a:lnTo>
                    <a:pt x="48" y="324"/>
                  </a:lnTo>
                  <a:lnTo>
                    <a:pt x="52" y="342"/>
                  </a:lnTo>
                  <a:lnTo>
                    <a:pt x="55" y="360"/>
                  </a:lnTo>
                  <a:lnTo>
                    <a:pt x="59" y="378"/>
                  </a:lnTo>
                  <a:lnTo>
                    <a:pt x="60" y="383"/>
                  </a:lnTo>
                  <a:lnTo>
                    <a:pt x="62" y="390"/>
                  </a:lnTo>
                  <a:lnTo>
                    <a:pt x="62" y="396"/>
                  </a:lnTo>
                  <a:lnTo>
                    <a:pt x="63" y="402"/>
                  </a:lnTo>
                  <a:lnTo>
                    <a:pt x="64" y="410"/>
                  </a:lnTo>
                  <a:lnTo>
                    <a:pt x="65" y="418"/>
                  </a:lnTo>
                  <a:lnTo>
                    <a:pt x="67" y="425"/>
                  </a:lnTo>
                  <a:lnTo>
                    <a:pt x="70" y="432"/>
                  </a:lnTo>
                  <a:lnTo>
                    <a:pt x="74" y="438"/>
                  </a:lnTo>
                  <a:lnTo>
                    <a:pt x="81" y="442"/>
                  </a:lnTo>
                  <a:lnTo>
                    <a:pt x="89" y="445"/>
                  </a:lnTo>
                  <a:lnTo>
                    <a:pt x="100" y="446"/>
                  </a:lnTo>
                  <a:lnTo>
                    <a:pt x="107" y="445"/>
                  </a:lnTo>
                  <a:lnTo>
                    <a:pt x="115" y="445"/>
                  </a:lnTo>
                  <a:lnTo>
                    <a:pt x="122" y="444"/>
                  </a:lnTo>
                  <a:lnTo>
                    <a:pt x="129" y="442"/>
                  </a:lnTo>
                  <a:lnTo>
                    <a:pt x="137" y="440"/>
                  </a:lnTo>
                  <a:lnTo>
                    <a:pt x="144" y="438"/>
                  </a:lnTo>
                  <a:lnTo>
                    <a:pt x="152" y="436"/>
                  </a:lnTo>
                  <a:lnTo>
                    <a:pt x="160" y="433"/>
                  </a:lnTo>
                  <a:lnTo>
                    <a:pt x="167" y="430"/>
                  </a:lnTo>
                  <a:lnTo>
                    <a:pt x="175" y="427"/>
                  </a:lnTo>
                  <a:lnTo>
                    <a:pt x="182" y="425"/>
                  </a:lnTo>
                  <a:lnTo>
                    <a:pt x="190" y="421"/>
                  </a:lnTo>
                  <a:lnTo>
                    <a:pt x="197" y="418"/>
                  </a:lnTo>
                  <a:lnTo>
                    <a:pt x="204" y="415"/>
                  </a:lnTo>
                  <a:lnTo>
                    <a:pt x="212" y="411"/>
                  </a:lnTo>
                  <a:lnTo>
                    <a:pt x="219" y="408"/>
                  </a:lnTo>
                  <a:lnTo>
                    <a:pt x="222" y="407"/>
                  </a:lnTo>
                  <a:lnTo>
                    <a:pt x="224" y="405"/>
                  </a:lnTo>
                  <a:lnTo>
                    <a:pt x="227" y="404"/>
                  </a:lnTo>
                  <a:lnTo>
                    <a:pt x="229" y="403"/>
                  </a:lnTo>
                  <a:lnTo>
                    <a:pt x="228" y="411"/>
                  </a:lnTo>
                  <a:lnTo>
                    <a:pt x="227" y="419"/>
                  </a:lnTo>
                  <a:lnTo>
                    <a:pt x="224" y="427"/>
                  </a:lnTo>
                  <a:lnTo>
                    <a:pt x="221" y="434"/>
                  </a:lnTo>
                  <a:lnTo>
                    <a:pt x="217" y="441"/>
                  </a:lnTo>
                  <a:lnTo>
                    <a:pt x="213" y="448"/>
                  </a:lnTo>
                  <a:lnTo>
                    <a:pt x="209" y="454"/>
                  </a:lnTo>
                  <a:lnTo>
                    <a:pt x="204" y="461"/>
                  </a:lnTo>
                  <a:lnTo>
                    <a:pt x="201" y="466"/>
                  </a:lnTo>
                  <a:lnTo>
                    <a:pt x="198" y="470"/>
                  </a:lnTo>
                  <a:lnTo>
                    <a:pt x="194" y="475"/>
                  </a:lnTo>
                  <a:lnTo>
                    <a:pt x="191" y="479"/>
                  </a:lnTo>
                  <a:lnTo>
                    <a:pt x="188" y="485"/>
                  </a:lnTo>
                  <a:lnTo>
                    <a:pt x="185" y="490"/>
                  </a:lnTo>
                  <a:lnTo>
                    <a:pt x="182" y="496"/>
                  </a:lnTo>
                  <a:lnTo>
                    <a:pt x="179" y="501"/>
                  </a:lnTo>
                  <a:lnTo>
                    <a:pt x="173" y="514"/>
                  </a:lnTo>
                  <a:lnTo>
                    <a:pt x="187" y="512"/>
                  </a:lnTo>
                  <a:lnTo>
                    <a:pt x="197" y="511"/>
                  </a:lnTo>
                  <a:lnTo>
                    <a:pt x="207" y="511"/>
                  </a:lnTo>
                  <a:lnTo>
                    <a:pt x="217" y="510"/>
                  </a:lnTo>
                  <a:lnTo>
                    <a:pt x="227" y="510"/>
                  </a:lnTo>
                  <a:lnTo>
                    <a:pt x="237" y="510"/>
                  </a:lnTo>
                  <a:lnTo>
                    <a:pt x="247" y="510"/>
                  </a:lnTo>
                  <a:lnTo>
                    <a:pt x="257" y="510"/>
                  </a:lnTo>
                  <a:lnTo>
                    <a:pt x="267" y="510"/>
                  </a:lnTo>
                  <a:lnTo>
                    <a:pt x="289" y="510"/>
                  </a:lnTo>
                  <a:lnTo>
                    <a:pt x="293" y="510"/>
                  </a:lnTo>
                  <a:lnTo>
                    <a:pt x="295" y="508"/>
                  </a:lnTo>
                  <a:lnTo>
                    <a:pt x="297" y="506"/>
                  </a:lnTo>
                  <a:lnTo>
                    <a:pt x="298" y="502"/>
                  </a:lnTo>
                  <a:lnTo>
                    <a:pt x="297" y="499"/>
                  </a:lnTo>
                  <a:lnTo>
                    <a:pt x="295" y="497"/>
                  </a:lnTo>
                  <a:lnTo>
                    <a:pt x="293" y="495"/>
                  </a:lnTo>
                  <a:lnTo>
                    <a:pt x="289" y="495"/>
                  </a:lnTo>
                  <a:lnTo>
                    <a:pt x="267" y="494"/>
                  </a:lnTo>
                  <a:lnTo>
                    <a:pt x="259" y="494"/>
                  </a:lnTo>
                  <a:lnTo>
                    <a:pt x="250" y="494"/>
                  </a:lnTo>
                  <a:lnTo>
                    <a:pt x="242" y="494"/>
                  </a:lnTo>
                  <a:lnTo>
                    <a:pt x="233" y="494"/>
                  </a:lnTo>
                  <a:lnTo>
                    <a:pt x="225" y="495"/>
                  </a:lnTo>
                  <a:lnTo>
                    <a:pt x="217" y="495"/>
                  </a:lnTo>
                  <a:lnTo>
                    <a:pt x="209" y="495"/>
                  </a:lnTo>
                  <a:lnTo>
                    <a:pt x="200" y="496"/>
                  </a:lnTo>
                  <a:lnTo>
                    <a:pt x="204" y="489"/>
                  </a:lnTo>
                  <a:lnTo>
                    <a:pt x="209" y="482"/>
                  </a:lnTo>
                  <a:lnTo>
                    <a:pt x="213" y="477"/>
                  </a:lnTo>
                  <a:lnTo>
                    <a:pt x="217" y="470"/>
                  </a:lnTo>
                  <a:lnTo>
                    <a:pt x="222" y="463"/>
                  </a:lnTo>
                  <a:lnTo>
                    <a:pt x="227" y="455"/>
                  </a:lnTo>
                  <a:lnTo>
                    <a:pt x="232" y="447"/>
                  </a:lnTo>
                  <a:lnTo>
                    <a:pt x="236" y="438"/>
                  </a:lnTo>
                  <a:lnTo>
                    <a:pt x="240" y="430"/>
                  </a:lnTo>
                  <a:lnTo>
                    <a:pt x="243" y="420"/>
                  </a:lnTo>
                  <a:lnTo>
                    <a:pt x="245" y="410"/>
                  </a:lnTo>
                  <a:lnTo>
                    <a:pt x="246" y="398"/>
                  </a:lnTo>
                  <a:lnTo>
                    <a:pt x="246" y="398"/>
                  </a:lnTo>
                  <a:lnTo>
                    <a:pt x="246" y="398"/>
                  </a:lnTo>
                  <a:lnTo>
                    <a:pt x="246" y="398"/>
                  </a:lnTo>
                  <a:lnTo>
                    <a:pt x="246" y="398"/>
                  </a:lnTo>
                  <a:lnTo>
                    <a:pt x="246" y="398"/>
                  </a:lnTo>
                  <a:lnTo>
                    <a:pt x="246" y="397"/>
                  </a:lnTo>
                  <a:lnTo>
                    <a:pt x="246" y="397"/>
                  </a:lnTo>
                  <a:lnTo>
                    <a:pt x="245" y="396"/>
                  </a:lnTo>
                  <a:lnTo>
                    <a:pt x="250" y="394"/>
                  </a:lnTo>
                  <a:lnTo>
                    <a:pt x="256" y="392"/>
                  </a:lnTo>
                  <a:lnTo>
                    <a:pt x="261" y="389"/>
                  </a:lnTo>
                  <a:lnTo>
                    <a:pt x="266" y="387"/>
                  </a:lnTo>
                  <a:lnTo>
                    <a:pt x="272" y="385"/>
                  </a:lnTo>
                  <a:lnTo>
                    <a:pt x="277" y="383"/>
                  </a:lnTo>
                  <a:lnTo>
                    <a:pt x="281" y="382"/>
                  </a:lnTo>
                  <a:lnTo>
                    <a:pt x="287" y="380"/>
                  </a:lnTo>
                  <a:lnTo>
                    <a:pt x="288" y="379"/>
                  </a:lnTo>
                  <a:lnTo>
                    <a:pt x="293" y="378"/>
                  </a:lnTo>
                  <a:lnTo>
                    <a:pt x="301" y="376"/>
                  </a:lnTo>
                  <a:lnTo>
                    <a:pt x="310" y="373"/>
                  </a:lnTo>
                  <a:lnTo>
                    <a:pt x="320" y="370"/>
                  </a:lnTo>
                  <a:lnTo>
                    <a:pt x="330" y="367"/>
                  </a:lnTo>
                  <a:lnTo>
                    <a:pt x="339" y="365"/>
                  </a:lnTo>
                  <a:lnTo>
                    <a:pt x="347" y="363"/>
                  </a:lnTo>
                  <a:lnTo>
                    <a:pt x="347" y="364"/>
                  </a:lnTo>
                  <a:lnTo>
                    <a:pt x="347" y="364"/>
                  </a:lnTo>
                  <a:lnTo>
                    <a:pt x="348" y="365"/>
                  </a:lnTo>
                  <a:lnTo>
                    <a:pt x="348" y="367"/>
                  </a:lnTo>
                  <a:lnTo>
                    <a:pt x="356" y="377"/>
                  </a:lnTo>
                  <a:lnTo>
                    <a:pt x="362" y="386"/>
                  </a:lnTo>
                  <a:lnTo>
                    <a:pt x="368" y="396"/>
                  </a:lnTo>
                  <a:lnTo>
                    <a:pt x="374" y="404"/>
                  </a:lnTo>
                  <a:lnTo>
                    <a:pt x="378" y="412"/>
                  </a:lnTo>
                  <a:lnTo>
                    <a:pt x="383" y="421"/>
                  </a:lnTo>
                  <a:lnTo>
                    <a:pt x="387" y="430"/>
                  </a:lnTo>
                  <a:lnTo>
                    <a:pt x="392" y="438"/>
                  </a:lnTo>
                  <a:lnTo>
                    <a:pt x="420" y="490"/>
                  </a:lnTo>
                  <a:lnTo>
                    <a:pt x="427" y="484"/>
                  </a:lnTo>
                  <a:lnTo>
                    <a:pt x="436" y="476"/>
                  </a:lnTo>
                  <a:lnTo>
                    <a:pt x="446" y="468"/>
                  </a:lnTo>
                  <a:lnTo>
                    <a:pt x="456" y="462"/>
                  </a:lnTo>
                  <a:lnTo>
                    <a:pt x="466" y="455"/>
                  </a:lnTo>
                  <a:lnTo>
                    <a:pt x="477" y="449"/>
                  </a:lnTo>
                  <a:lnTo>
                    <a:pt x="488" y="443"/>
                  </a:lnTo>
                  <a:lnTo>
                    <a:pt x="499" y="437"/>
                  </a:lnTo>
                  <a:lnTo>
                    <a:pt x="510" y="431"/>
                  </a:lnTo>
                  <a:lnTo>
                    <a:pt x="511" y="431"/>
                  </a:lnTo>
                  <a:lnTo>
                    <a:pt x="513" y="429"/>
                  </a:lnTo>
                  <a:lnTo>
                    <a:pt x="514" y="426"/>
                  </a:lnTo>
                  <a:lnTo>
                    <a:pt x="515" y="423"/>
                  </a:lnTo>
                  <a:lnTo>
                    <a:pt x="514" y="420"/>
                  </a:lnTo>
                  <a:lnTo>
                    <a:pt x="512" y="418"/>
                  </a:lnTo>
                  <a:lnTo>
                    <a:pt x="510" y="417"/>
                  </a:lnTo>
                  <a:lnTo>
                    <a:pt x="506" y="416"/>
                  </a:lnTo>
                  <a:lnTo>
                    <a:pt x="504" y="417"/>
                  </a:lnTo>
                  <a:lnTo>
                    <a:pt x="503" y="418"/>
                  </a:lnTo>
                  <a:lnTo>
                    <a:pt x="493" y="423"/>
                  </a:lnTo>
                  <a:lnTo>
                    <a:pt x="483" y="428"/>
                  </a:lnTo>
                  <a:lnTo>
                    <a:pt x="472" y="434"/>
                  </a:lnTo>
                  <a:lnTo>
                    <a:pt x="462" y="440"/>
                  </a:lnTo>
                  <a:lnTo>
                    <a:pt x="452" y="446"/>
                  </a:lnTo>
                  <a:lnTo>
                    <a:pt x="442" y="452"/>
                  </a:lnTo>
                  <a:lnTo>
                    <a:pt x="433" y="459"/>
                  </a:lnTo>
                  <a:lnTo>
                    <a:pt x="424" y="466"/>
                  </a:lnTo>
                  <a:lnTo>
                    <a:pt x="422" y="462"/>
                  </a:lnTo>
                  <a:lnTo>
                    <a:pt x="419" y="456"/>
                  </a:lnTo>
                  <a:lnTo>
                    <a:pt x="416" y="451"/>
                  </a:lnTo>
                  <a:lnTo>
                    <a:pt x="413" y="445"/>
                  </a:lnTo>
                  <a:lnTo>
                    <a:pt x="410" y="440"/>
                  </a:lnTo>
                  <a:lnTo>
                    <a:pt x="408" y="436"/>
                  </a:lnTo>
                  <a:lnTo>
                    <a:pt x="406" y="433"/>
                  </a:lnTo>
                  <a:lnTo>
                    <a:pt x="405" y="431"/>
                  </a:lnTo>
                  <a:lnTo>
                    <a:pt x="401" y="423"/>
                  </a:lnTo>
                  <a:lnTo>
                    <a:pt x="397" y="414"/>
                  </a:lnTo>
                  <a:lnTo>
                    <a:pt x="392" y="405"/>
                  </a:lnTo>
                  <a:lnTo>
                    <a:pt x="387" y="397"/>
                  </a:lnTo>
                  <a:lnTo>
                    <a:pt x="382" y="388"/>
                  </a:lnTo>
                  <a:lnTo>
                    <a:pt x="376" y="379"/>
                  </a:lnTo>
                  <a:lnTo>
                    <a:pt x="369" y="368"/>
                  </a:lnTo>
                  <a:lnTo>
                    <a:pt x="362" y="358"/>
                  </a:lnTo>
                  <a:lnTo>
                    <a:pt x="368" y="356"/>
                  </a:lnTo>
                  <a:lnTo>
                    <a:pt x="375" y="354"/>
                  </a:lnTo>
                  <a:lnTo>
                    <a:pt x="382" y="352"/>
                  </a:lnTo>
                  <a:lnTo>
                    <a:pt x="389" y="350"/>
                  </a:lnTo>
                  <a:lnTo>
                    <a:pt x="396" y="348"/>
                  </a:lnTo>
                  <a:lnTo>
                    <a:pt x="403" y="346"/>
                  </a:lnTo>
                  <a:lnTo>
                    <a:pt x="410" y="345"/>
                  </a:lnTo>
                  <a:lnTo>
                    <a:pt x="417" y="343"/>
                  </a:lnTo>
                  <a:lnTo>
                    <a:pt x="424" y="341"/>
                  </a:lnTo>
                  <a:lnTo>
                    <a:pt x="431" y="339"/>
                  </a:lnTo>
                  <a:lnTo>
                    <a:pt x="438" y="338"/>
                  </a:lnTo>
                  <a:lnTo>
                    <a:pt x="445" y="336"/>
                  </a:lnTo>
                  <a:lnTo>
                    <a:pt x="452" y="334"/>
                  </a:lnTo>
                  <a:lnTo>
                    <a:pt x="459" y="333"/>
                  </a:lnTo>
                  <a:lnTo>
                    <a:pt x="465" y="331"/>
                  </a:lnTo>
                  <a:lnTo>
                    <a:pt x="472" y="330"/>
                  </a:lnTo>
                  <a:lnTo>
                    <a:pt x="512" y="32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 name="Freeform 77"/>
            <p:cNvSpPr>
              <a:spLocks/>
            </p:cNvSpPr>
            <p:nvPr/>
          </p:nvSpPr>
          <p:spPr bwMode="auto">
            <a:xfrm>
              <a:off x="1601107" y="3649366"/>
              <a:ext cx="425795" cy="427026"/>
            </a:xfrm>
            <a:custGeom>
              <a:avLst/>
              <a:gdLst/>
              <a:ahLst/>
              <a:cxnLst>
                <a:cxn ang="0">
                  <a:pos x="322" y="24"/>
                </a:cxn>
                <a:cxn ang="0">
                  <a:pos x="313" y="59"/>
                </a:cxn>
                <a:cxn ang="0">
                  <a:pos x="301" y="86"/>
                </a:cxn>
                <a:cxn ang="0">
                  <a:pos x="292" y="80"/>
                </a:cxn>
                <a:cxn ang="0">
                  <a:pos x="284" y="72"/>
                </a:cxn>
                <a:cxn ang="0">
                  <a:pos x="260" y="49"/>
                </a:cxn>
                <a:cxn ang="0">
                  <a:pos x="251" y="60"/>
                </a:cxn>
                <a:cxn ang="0">
                  <a:pos x="245" y="64"/>
                </a:cxn>
                <a:cxn ang="0">
                  <a:pos x="242" y="58"/>
                </a:cxn>
                <a:cxn ang="0">
                  <a:pos x="224" y="66"/>
                </a:cxn>
                <a:cxn ang="0">
                  <a:pos x="221" y="97"/>
                </a:cxn>
                <a:cxn ang="0">
                  <a:pos x="215" y="150"/>
                </a:cxn>
                <a:cxn ang="0">
                  <a:pos x="207" y="181"/>
                </a:cxn>
                <a:cxn ang="0">
                  <a:pos x="198" y="176"/>
                </a:cxn>
                <a:cxn ang="0">
                  <a:pos x="181" y="165"/>
                </a:cxn>
                <a:cxn ang="0">
                  <a:pos x="165" y="153"/>
                </a:cxn>
                <a:cxn ang="0">
                  <a:pos x="148" y="137"/>
                </a:cxn>
                <a:cxn ang="0">
                  <a:pos x="119" y="188"/>
                </a:cxn>
                <a:cxn ang="0">
                  <a:pos x="99" y="218"/>
                </a:cxn>
                <a:cxn ang="0">
                  <a:pos x="76" y="233"/>
                </a:cxn>
                <a:cxn ang="0">
                  <a:pos x="67" y="232"/>
                </a:cxn>
                <a:cxn ang="0">
                  <a:pos x="58" y="227"/>
                </a:cxn>
                <a:cxn ang="0">
                  <a:pos x="45" y="212"/>
                </a:cxn>
                <a:cxn ang="0">
                  <a:pos x="30" y="249"/>
                </a:cxn>
                <a:cxn ang="0">
                  <a:pos x="21" y="284"/>
                </a:cxn>
                <a:cxn ang="0">
                  <a:pos x="14" y="308"/>
                </a:cxn>
                <a:cxn ang="0">
                  <a:pos x="5" y="329"/>
                </a:cxn>
                <a:cxn ang="0">
                  <a:pos x="0" y="341"/>
                </a:cxn>
                <a:cxn ang="0">
                  <a:pos x="6" y="347"/>
                </a:cxn>
                <a:cxn ang="0">
                  <a:pos x="14" y="344"/>
                </a:cxn>
                <a:cxn ang="0">
                  <a:pos x="26" y="322"/>
                </a:cxn>
                <a:cxn ang="0">
                  <a:pos x="33" y="297"/>
                </a:cxn>
                <a:cxn ang="0">
                  <a:pos x="40" y="269"/>
                </a:cxn>
                <a:cxn ang="0">
                  <a:pos x="49" y="239"/>
                </a:cxn>
                <a:cxn ang="0">
                  <a:pos x="60" y="246"/>
                </a:cxn>
                <a:cxn ang="0">
                  <a:pos x="70" y="249"/>
                </a:cxn>
                <a:cxn ang="0">
                  <a:pos x="88" y="246"/>
                </a:cxn>
                <a:cxn ang="0">
                  <a:pos x="116" y="221"/>
                </a:cxn>
                <a:cxn ang="0">
                  <a:pos x="138" y="186"/>
                </a:cxn>
                <a:cxn ang="0">
                  <a:pos x="147" y="170"/>
                </a:cxn>
                <a:cxn ang="0">
                  <a:pos x="157" y="165"/>
                </a:cxn>
                <a:cxn ang="0">
                  <a:pos x="170" y="176"/>
                </a:cxn>
                <a:cxn ang="0">
                  <a:pos x="185" y="185"/>
                </a:cxn>
                <a:cxn ang="0">
                  <a:pos x="227" y="196"/>
                </a:cxn>
                <a:cxn ang="0">
                  <a:pos x="232" y="137"/>
                </a:cxn>
                <a:cxn ang="0">
                  <a:pos x="236" y="104"/>
                </a:cxn>
                <a:cxn ang="0">
                  <a:pos x="238" y="83"/>
                </a:cxn>
                <a:cxn ang="0">
                  <a:pos x="241" y="88"/>
                </a:cxn>
                <a:cxn ang="0">
                  <a:pos x="256" y="81"/>
                </a:cxn>
                <a:cxn ang="0">
                  <a:pos x="262" y="71"/>
                </a:cxn>
                <a:cxn ang="0">
                  <a:pos x="267" y="77"/>
                </a:cxn>
                <a:cxn ang="0">
                  <a:pos x="274" y="84"/>
                </a:cxn>
                <a:cxn ang="0">
                  <a:pos x="285" y="94"/>
                </a:cxn>
                <a:cxn ang="0">
                  <a:pos x="299" y="103"/>
                </a:cxn>
                <a:cxn ang="0">
                  <a:pos x="313" y="97"/>
                </a:cxn>
                <a:cxn ang="0">
                  <a:pos x="324" y="79"/>
                </a:cxn>
                <a:cxn ang="0">
                  <a:pos x="330" y="58"/>
                </a:cxn>
                <a:cxn ang="0">
                  <a:pos x="337" y="30"/>
                </a:cxn>
                <a:cxn ang="0">
                  <a:pos x="346" y="9"/>
                </a:cxn>
                <a:cxn ang="0">
                  <a:pos x="343" y="1"/>
                </a:cxn>
                <a:cxn ang="0">
                  <a:pos x="335" y="0"/>
                </a:cxn>
              </a:cxnLst>
              <a:rect l="0" t="0" r="r" b="b"/>
              <a:pathLst>
                <a:path w="346" h="347">
                  <a:moveTo>
                    <a:pt x="332" y="3"/>
                  </a:moveTo>
                  <a:lnTo>
                    <a:pt x="327" y="13"/>
                  </a:lnTo>
                  <a:lnTo>
                    <a:pt x="322" y="24"/>
                  </a:lnTo>
                  <a:lnTo>
                    <a:pt x="319" y="36"/>
                  </a:lnTo>
                  <a:lnTo>
                    <a:pt x="316" y="47"/>
                  </a:lnTo>
                  <a:lnTo>
                    <a:pt x="313" y="59"/>
                  </a:lnTo>
                  <a:lnTo>
                    <a:pt x="311" y="69"/>
                  </a:lnTo>
                  <a:lnTo>
                    <a:pt x="307" y="78"/>
                  </a:lnTo>
                  <a:lnTo>
                    <a:pt x="301" y="86"/>
                  </a:lnTo>
                  <a:lnTo>
                    <a:pt x="298" y="84"/>
                  </a:lnTo>
                  <a:lnTo>
                    <a:pt x="295" y="82"/>
                  </a:lnTo>
                  <a:lnTo>
                    <a:pt x="292" y="80"/>
                  </a:lnTo>
                  <a:lnTo>
                    <a:pt x="289" y="77"/>
                  </a:lnTo>
                  <a:lnTo>
                    <a:pt x="287" y="75"/>
                  </a:lnTo>
                  <a:lnTo>
                    <a:pt x="284" y="72"/>
                  </a:lnTo>
                  <a:lnTo>
                    <a:pt x="282" y="70"/>
                  </a:lnTo>
                  <a:lnTo>
                    <a:pt x="279" y="67"/>
                  </a:lnTo>
                  <a:lnTo>
                    <a:pt x="260" y="49"/>
                  </a:lnTo>
                  <a:lnTo>
                    <a:pt x="255" y="54"/>
                  </a:lnTo>
                  <a:lnTo>
                    <a:pt x="253" y="57"/>
                  </a:lnTo>
                  <a:lnTo>
                    <a:pt x="251" y="60"/>
                  </a:lnTo>
                  <a:lnTo>
                    <a:pt x="248" y="63"/>
                  </a:lnTo>
                  <a:lnTo>
                    <a:pt x="246" y="66"/>
                  </a:lnTo>
                  <a:lnTo>
                    <a:pt x="245" y="64"/>
                  </a:lnTo>
                  <a:lnTo>
                    <a:pt x="244" y="62"/>
                  </a:lnTo>
                  <a:lnTo>
                    <a:pt x="243" y="60"/>
                  </a:lnTo>
                  <a:lnTo>
                    <a:pt x="242" y="58"/>
                  </a:lnTo>
                  <a:lnTo>
                    <a:pt x="237" y="40"/>
                  </a:lnTo>
                  <a:lnTo>
                    <a:pt x="228" y="56"/>
                  </a:lnTo>
                  <a:lnTo>
                    <a:pt x="224" y="66"/>
                  </a:lnTo>
                  <a:lnTo>
                    <a:pt x="222" y="75"/>
                  </a:lnTo>
                  <a:lnTo>
                    <a:pt x="221" y="86"/>
                  </a:lnTo>
                  <a:lnTo>
                    <a:pt x="221" y="97"/>
                  </a:lnTo>
                  <a:lnTo>
                    <a:pt x="219" y="115"/>
                  </a:lnTo>
                  <a:lnTo>
                    <a:pt x="217" y="133"/>
                  </a:lnTo>
                  <a:lnTo>
                    <a:pt x="215" y="150"/>
                  </a:lnTo>
                  <a:lnTo>
                    <a:pt x="213" y="167"/>
                  </a:lnTo>
                  <a:lnTo>
                    <a:pt x="212" y="184"/>
                  </a:lnTo>
                  <a:lnTo>
                    <a:pt x="207" y="181"/>
                  </a:lnTo>
                  <a:lnTo>
                    <a:pt x="203" y="178"/>
                  </a:lnTo>
                  <a:lnTo>
                    <a:pt x="199" y="176"/>
                  </a:lnTo>
                  <a:lnTo>
                    <a:pt x="198" y="176"/>
                  </a:lnTo>
                  <a:lnTo>
                    <a:pt x="192" y="172"/>
                  </a:lnTo>
                  <a:lnTo>
                    <a:pt x="187" y="168"/>
                  </a:lnTo>
                  <a:lnTo>
                    <a:pt x="181" y="165"/>
                  </a:lnTo>
                  <a:lnTo>
                    <a:pt x="175" y="161"/>
                  </a:lnTo>
                  <a:lnTo>
                    <a:pt x="170" y="157"/>
                  </a:lnTo>
                  <a:lnTo>
                    <a:pt x="165" y="153"/>
                  </a:lnTo>
                  <a:lnTo>
                    <a:pt x="159" y="149"/>
                  </a:lnTo>
                  <a:lnTo>
                    <a:pt x="155" y="145"/>
                  </a:lnTo>
                  <a:lnTo>
                    <a:pt x="148" y="137"/>
                  </a:lnTo>
                  <a:lnTo>
                    <a:pt x="131" y="167"/>
                  </a:lnTo>
                  <a:lnTo>
                    <a:pt x="125" y="177"/>
                  </a:lnTo>
                  <a:lnTo>
                    <a:pt x="119" y="188"/>
                  </a:lnTo>
                  <a:lnTo>
                    <a:pt x="113" y="199"/>
                  </a:lnTo>
                  <a:lnTo>
                    <a:pt x="106" y="209"/>
                  </a:lnTo>
                  <a:lnTo>
                    <a:pt x="99" y="218"/>
                  </a:lnTo>
                  <a:lnTo>
                    <a:pt x="91" y="225"/>
                  </a:lnTo>
                  <a:lnTo>
                    <a:pt x="83" y="231"/>
                  </a:lnTo>
                  <a:lnTo>
                    <a:pt x="76" y="233"/>
                  </a:lnTo>
                  <a:lnTo>
                    <a:pt x="73" y="233"/>
                  </a:lnTo>
                  <a:lnTo>
                    <a:pt x="70" y="233"/>
                  </a:lnTo>
                  <a:lnTo>
                    <a:pt x="67" y="232"/>
                  </a:lnTo>
                  <a:lnTo>
                    <a:pt x="64" y="231"/>
                  </a:lnTo>
                  <a:lnTo>
                    <a:pt x="61" y="229"/>
                  </a:lnTo>
                  <a:lnTo>
                    <a:pt x="58" y="227"/>
                  </a:lnTo>
                  <a:lnTo>
                    <a:pt x="55" y="224"/>
                  </a:lnTo>
                  <a:lnTo>
                    <a:pt x="52" y="221"/>
                  </a:lnTo>
                  <a:lnTo>
                    <a:pt x="45" y="212"/>
                  </a:lnTo>
                  <a:lnTo>
                    <a:pt x="39" y="222"/>
                  </a:lnTo>
                  <a:lnTo>
                    <a:pt x="34" y="235"/>
                  </a:lnTo>
                  <a:lnTo>
                    <a:pt x="30" y="249"/>
                  </a:lnTo>
                  <a:lnTo>
                    <a:pt x="26" y="262"/>
                  </a:lnTo>
                  <a:lnTo>
                    <a:pt x="23" y="276"/>
                  </a:lnTo>
                  <a:lnTo>
                    <a:pt x="21" y="284"/>
                  </a:lnTo>
                  <a:lnTo>
                    <a:pt x="19" y="292"/>
                  </a:lnTo>
                  <a:lnTo>
                    <a:pt x="16" y="301"/>
                  </a:lnTo>
                  <a:lnTo>
                    <a:pt x="14" y="308"/>
                  </a:lnTo>
                  <a:lnTo>
                    <a:pt x="12" y="316"/>
                  </a:lnTo>
                  <a:lnTo>
                    <a:pt x="9" y="323"/>
                  </a:lnTo>
                  <a:lnTo>
                    <a:pt x="5" y="329"/>
                  </a:lnTo>
                  <a:lnTo>
                    <a:pt x="1" y="335"/>
                  </a:lnTo>
                  <a:lnTo>
                    <a:pt x="0" y="338"/>
                  </a:lnTo>
                  <a:lnTo>
                    <a:pt x="0" y="341"/>
                  </a:lnTo>
                  <a:lnTo>
                    <a:pt x="1" y="343"/>
                  </a:lnTo>
                  <a:lnTo>
                    <a:pt x="3" y="346"/>
                  </a:lnTo>
                  <a:lnTo>
                    <a:pt x="6" y="347"/>
                  </a:lnTo>
                  <a:lnTo>
                    <a:pt x="9" y="347"/>
                  </a:lnTo>
                  <a:lnTo>
                    <a:pt x="12" y="346"/>
                  </a:lnTo>
                  <a:lnTo>
                    <a:pt x="14" y="344"/>
                  </a:lnTo>
                  <a:lnTo>
                    <a:pt x="18" y="337"/>
                  </a:lnTo>
                  <a:lnTo>
                    <a:pt x="22" y="330"/>
                  </a:lnTo>
                  <a:lnTo>
                    <a:pt x="26" y="322"/>
                  </a:lnTo>
                  <a:lnTo>
                    <a:pt x="28" y="314"/>
                  </a:lnTo>
                  <a:lnTo>
                    <a:pt x="31" y="306"/>
                  </a:lnTo>
                  <a:lnTo>
                    <a:pt x="33" y="297"/>
                  </a:lnTo>
                  <a:lnTo>
                    <a:pt x="35" y="288"/>
                  </a:lnTo>
                  <a:lnTo>
                    <a:pt x="37" y="280"/>
                  </a:lnTo>
                  <a:lnTo>
                    <a:pt x="40" y="269"/>
                  </a:lnTo>
                  <a:lnTo>
                    <a:pt x="43" y="259"/>
                  </a:lnTo>
                  <a:lnTo>
                    <a:pt x="46" y="249"/>
                  </a:lnTo>
                  <a:lnTo>
                    <a:pt x="49" y="239"/>
                  </a:lnTo>
                  <a:lnTo>
                    <a:pt x="53" y="242"/>
                  </a:lnTo>
                  <a:lnTo>
                    <a:pt x="56" y="244"/>
                  </a:lnTo>
                  <a:lnTo>
                    <a:pt x="60" y="246"/>
                  </a:lnTo>
                  <a:lnTo>
                    <a:pt x="63" y="247"/>
                  </a:lnTo>
                  <a:lnTo>
                    <a:pt x="67" y="248"/>
                  </a:lnTo>
                  <a:lnTo>
                    <a:pt x="70" y="249"/>
                  </a:lnTo>
                  <a:lnTo>
                    <a:pt x="74" y="249"/>
                  </a:lnTo>
                  <a:lnTo>
                    <a:pt x="77" y="249"/>
                  </a:lnTo>
                  <a:lnTo>
                    <a:pt x="88" y="246"/>
                  </a:lnTo>
                  <a:lnTo>
                    <a:pt x="98" y="240"/>
                  </a:lnTo>
                  <a:lnTo>
                    <a:pt x="107" y="232"/>
                  </a:lnTo>
                  <a:lnTo>
                    <a:pt x="116" y="221"/>
                  </a:lnTo>
                  <a:lnTo>
                    <a:pt x="124" y="210"/>
                  </a:lnTo>
                  <a:lnTo>
                    <a:pt x="131" y="198"/>
                  </a:lnTo>
                  <a:lnTo>
                    <a:pt x="138" y="186"/>
                  </a:lnTo>
                  <a:lnTo>
                    <a:pt x="144" y="174"/>
                  </a:lnTo>
                  <a:lnTo>
                    <a:pt x="145" y="173"/>
                  </a:lnTo>
                  <a:lnTo>
                    <a:pt x="147" y="170"/>
                  </a:lnTo>
                  <a:lnTo>
                    <a:pt x="149" y="166"/>
                  </a:lnTo>
                  <a:lnTo>
                    <a:pt x="152" y="162"/>
                  </a:lnTo>
                  <a:lnTo>
                    <a:pt x="157" y="165"/>
                  </a:lnTo>
                  <a:lnTo>
                    <a:pt x="161" y="169"/>
                  </a:lnTo>
                  <a:lnTo>
                    <a:pt x="166" y="172"/>
                  </a:lnTo>
                  <a:lnTo>
                    <a:pt x="170" y="176"/>
                  </a:lnTo>
                  <a:lnTo>
                    <a:pt x="175" y="179"/>
                  </a:lnTo>
                  <a:lnTo>
                    <a:pt x="180" y="183"/>
                  </a:lnTo>
                  <a:lnTo>
                    <a:pt x="185" y="185"/>
                  </a:lnTo>
                  <a:lnTo>
                    <a:pt x="190" y="189"/>
                  </a:lnTo>
                  <a:lnTo>
                    <a:pt x="226" y="212"/>
                  </a:lnTo>
                  <a:lnTo>
                    <a:pt x="227" y="196"/>
                  </a:lnTo>
                  <a:lnTo>
                    <a:pt x="228" y="176"/>
                  </a:lnTo>
                  <a:lnTo>
                    <a:pt x="230" y="156"/>
                  </a:lnTo>
                  <a:lnTo>
                    <a:pt x="232" y="137"/>
                  </a:lnTo>
                  <a:lnTo>
                    <a:pt x="234" y="118"/>
                  </a:lnTo>
                  <a:lnTo>
                    <a:pt x="235" y="114"/>
                  </a:lnTo>
                  <a:lnTo>
                    <a:pt x="236" y="104"/>
                  </a:lnTo>
                  <a:lnTo>
                    <a:pt x="236" y="92"/>
                  </a:lnTo>
                  <a:lnTo>
                    <a:pt x="237" y="82"/>
                  </a:lnTo>
                  <a:lnTo>
                    <a:pt x="238" y="83"/>
                  </a:lnTo>
                  <a:lnTo>
                    <a:pt x="240" y="85"/>
                  </a:lnTo>
                  <a:lnTo>
                    <a:pt x="240" y="86"/>
                  </a:lnTo>
                  <a:lnTo>
                    <a:pt x="241" y="88"/>
                  </a:lnTo>
                  <a:lnTo>
                    <a:pt x="251" y="98"/>
                  </a:lnTo>
                  <a:lnTo>
                    <a:pt x="255" y="85"/>
                  </a:lnTo>
                  <a:lnTo>
                    <a:pt x="256" y="81"/>
                  </a:lnTo>
                  <a:lnTo>
                    <a:pt x="257" y="78"/>
                  </a:lnTo>
                  <a:lnTo>
                    <a:pt x="259" y="74"/>
                  </a:lnTo>
                  <a:lnTo>
                    <a:pt x="262" y="71"/>
                  </a:lnTo>
                  <a:lnTo>
                    <a:pt x="264" y="74"/>
                  </a:lnTo>
                  <a:lnTo>
                    <a:pt x="266" y="75"/>
                  </a:lnTo>
                  <a:lnTo>
                    <a:pt x="267" y="77"/>
                  </a:lnTo>
                  <a:lnTo>
                    <a:pt x="267" y="77"/>
                  </a:lnTo>
                  <a:lnTo>
                    <a:pt x="271" y="81"/>
                  </a:lnTo>
                  <a:lnTo>
                    <a:pt x="274" y="84"/>
                  </a:lnTo>
                  <a:lnTo>
                    <a:pt x="278" y="88"/>
                  </a:lnTo>
                  <a:lnTo>
                    <a:pt x="282" y="91"/>
                  </a:lnTo>
                  <a:lnTo>
                    <a:pt x="285" y="94"/>
                  </a:lnTo>
                  <a:lnTo>
                    <a:pt x="290" y="97"/>
                  </a:lnTo>
                  <a:lnTo>
                    <a:pt x="294" y="100"/>
                  </a:lnTo>
                  <a:lnTo>
                    <a:pt x="299" y="103"/>
                  </a:lnTo>
                  <a:lnTo>
                    <a:pt x="304" y="105"/>
                  </a:lnTo>
                  <a:lnTo>
                    <a:pt x="308" y="102"/>
                  </a:lnTo>
                  <a:lnTo>
                    <a:pt x="313" y="97"/>
                  </a:lnTo>
                  <a:lnTo>
                    <a:pt x="317" y="92"/>
                  </a:lnTo>
                  <a:lnTo>
                    <a:pt x="321" y="86"/>
                  </a:lnTo>
                  <a:lnTo>
                    <a:pt x="324" y="79"/>
                  </a:lnTo>
                  <a:lnTo>
                    <a:pt x="326" y="73"/>
                  </a:lnTo>
                  <a:lnTo>
                    <a:pt x="328" y="65"/>
                  </a:lnTo>
                  <a:lnTo>
                    <a:pt x="330" y="58"/>
                  </a:lnTo>
                  <a:lnTo>
                    <a:pt x="331" y="51"/>
                  </a:lnTo>
                  <a:lnTo>
                    <a:pt x="334" y="40"/>
                  </a:lnTo>
                  <a:lnTo>
                    <a:pt x="337" y="30"/>
                  </a:lnTo>
                  <a:lnTo>
                    <a:pt x="340" y="20"/>
                  </a:lnTo>
                  <a:lnTo>
                    <a:pt x="345" y="12"/>
                  </a:lnTo>
                  <a:lnTo>
                    <a:pt x="346" y="9"/>
                  </a:lnTo>
                  <a:lnTo>
                    <a:pt x="346" y="6"/>
                  </a:lnTo>
                  <a:lnTo>
                    <a:pt x="346" y="3"/>
                  </a:lnTo>
                  <a:lnTo>
                    <a:pt x="343" y="1"/>
                  </a:lnTo>
                  <a:lnTo>
                    <a:pt x="341" y="0"/>
                  </a:lnTo>
                  <a:lnTo>
                    <a:pt x="338" y="0"/>
                  </a:lnTo>
                  <a:lnTo>
                    <a:pt x="335" y="0"/>
                  </a:lnTo>
                  <a:lnTo>
                    <a:pt x="332"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 name="Freeform 78"/>
            <p:cNvSpPr>
              <a:spLocks/>
            </p:cNvSpPr>
            <p:nvPr/>
          </p:nvSpPr>
          <p:spPr bwMode="auto">
            <a:xfrm>
              <a:off x="1982600" y="3884415"/>
              <a:ext cx="191977" cy="62762"/>
            </a:xfrm>
            <a:custGeom>
              <a:avLst/>
              <a:gdLst/>
              <a:ahLst/>
              <a:cxnLst>
                <a:cxn ang="0">
                  <a:pos x="1" y="31"/>
                </a:cxn>
                <a:cxn ang="0">
                  <a:pos x="0" y="34"/>
                </a:cxn>
                <a:cxn ang="0">
                  <a:pos x="1" y="37"/>
                </a:cxn>
                <a:cxn ang="0">
                  <a:pos x="3" y="40"/>
                </a:cxn>
                <a:cxn ang="0">
                  <a:pos x="5" y="41"/>
                </a:cxn>
                <a:cxn ang="0">
                  <a:pos x="10" y="42"/>
                </a:cxn>
                <a:cxn ang="0">
                  <a:pos x="15" y="44"/>
                </a:cxn>
                <a:cxn ang="0">
                  <a:pos x="22" y="45"/>
                </a:cxn>
                <a:cxn ang="0">
                  <a:pos x="29" y="47"/>
                </a:cxn>
                <a:cxn ang="0">
                  <a:pos x="38" y="48"/>
                </a:cxn>
                <a:cxn ang="0">
                  <a:pos x="47" y="49"/>
                </a:cxn>
                <a:cxn ang="0">
                  <a:pos x="57" y="50"/>
                </a:cxn>
                <a:cxn ang="0">
                  <a:pos x="66" y="51"/>
                </a:cxn>
                <a:cxn ang="0">
                  <a:pos x="77" y="51"/>
                </a:cxn>
                <a:cxn ang="0">
                  <a:pos x="87" y="51"/>
                </a:cxn>
                <a:cxn ang="0">
                  <a:pos x="97" y="50"/>
                </a:cxn>
                <a:cxn ang="0">
                  <a:pos x="107" y="49"/>
                </a:cxn>
                <a:cxn ang="0">
                  <a:pos x="116" y="47"/>
                </a:cxn>
                <a:cxn ang="0">
                  <a:pos x="125" y="45"/>
                </a:cxn>
                <a:cxn ang="0">
                  <a:pos x="133" y="41"/>
                </a:cxn>
                <a:cxn ang="0">
                  <a:pos x="140" y="37"/>
                </a:cxn>
                <a:cxn ang="0">
                  <a:pos x="147" y="31"/>
                </a:cxn>
                <a:cxn ang="0">
                  <a:pos x="151" y="25"/>
                </a:cxn>
                <a:cxn ang="0">
                  <a:pos x="155" y="17"/>
                </a:cxn>
                <a:cxn ang="0">
                  <a:pos x="156" y="8"/>
                </a:cxn>
                <a:cxn ang="0">
                  <a:pos x="155" y="5"/>
                </a:cxn>
                <a:cxn ang="0">
                  <a:pos x="153" y="3"/>
                </a:cxn>
                <a:cxn ang="0">
                  <a:pos x="151" y="1"/>
                </a:cxn>
                <a:cxn ang="0">
                  <a:pos x="148" y="0"/>
                </a:cxn>
                <a:cxn ang="0">
                  <a:pos x="145" y="1"/>
                </a:cxn>
                <a:cxn ang="0">
                  <a:pos x="143" y="3"/>
                </a:cxn>
                <a:cxn ang="0">
                  <a:pos x="141" y="5"/>
                </a:cxn>
                <a:cxn ang="0">
                  <a:pos x="140" y="8"/>
                </a:cxn>
                <a:cxn ang="0">
                  <a:pos x="140" y="12"/>
                </a:cxn>
                <a:cxn ang="0">
                  <a:pos x="138" y="17"/>
                </a:cxn>
                <a:cxn ang="0">
                  <a:pos x="134" y="21"/>
                </a:cxn>
                <a:cxn ang="0">
                  <a:pos x="130" y="25"/>
                </a:cxn>
                <a:cxn ang="0">
                  <a:pos x="125" y="27"/>
                </a:cxn>
                <a:cxn ang="0">
                  <a:pos x="118" y="30"/>
                </a:cxn>
                <a:cxn ang="0">
                  <a:pos x="111" y="32"/>
                </a:cxn>
                <a:cxn ang="0">
                  <a:pos x="103" y="34"/>
                </a:cxn>
                <a:cxn ang="0">
                  <a:pos x="95" y="34"/>
                </a:cxn>
                <a:cxn ang="0">
                  <a:pos x="87" y="36"/>
                </a:cxn>
                <a:cxn ang="0">
                  <a:pos x="78" y="36"/>
                </a:cxn>
                <a:cxn ang="0">
                  <a:pos x="69" y="36"/>
                </a:cxn>
                <a:cxn ang="0">
                  <a:pos x="60" y="35"/>
                </a:cxn>
                <a:cxn ang="0">
                  <a:pos x="51" y="34"/>
                </a:cxn>
                <a:cxn ang="0">
                  <a:pos x="43" y="34"/>
                </a:cxn>
                <a:cxn ang="0">
                  <a:pos x="35" y="33"/>
                </a:cxn>
                <a:cxn ang="0">
                  <a:pos x="28" y="31"/>
                </a:cxn>
                <a:cxn ang="0">
                  <a:pos x="21" y="30"/>
                </a:cxn>
                <a:cxn ang="0">
                  <a:pos x="16" y="29"/>
                </a:cxn>
                <a:cxn ang="0">
                  <a:pos x="11" y="27"/>
                </a:cxn>
                <a:cxn ang="0">
                  <a:pos x="8" y="26"/>
                </a:cxn>
                <a:cxn ang="0">
                  <a:pos x="5" y="27"/>
                </a:cxn>
                <a:cxn ang="0">
                  <a:pos x="2" y="29"/>
                </a:cxn>
                <a:cxn ang="0">
                  <a:pos x="1" y="31"/>
                </a:cxn>
              </a:cxnLst>
              <a:rect l="0" t="0" r="r" b="b"/>
              <a:pathLst>
                <a:path w="156" h="51">
                  <a:moveTo>
                    <a:pt x="1" y="31"/>
                  </a:moveTo>
                  <a:lnTo>
                    <a:pt x="0" y="34"/>
                  </a:lnTo>
                  <a:lnTo>
                    <a:pt x="1" y="37"/>
                  </a:lnTo>
                  <a:lnTo>
                    <a:pt x="3" y="40"/>
                  </a:lnTo>
                  <a:lnTo>
                    <a:pt x="5" y="41"/>
                  </a:lnTo>
                  <a:lnTo>
                    <a:pt x="10" y="42"/>
                  </a:lnTo>
                  <a:lnTo>
                    <a:pt x="15" y="44"/>
                  </a:lnTo>
                  <a:lnTo>
                    <a:pt x="22" y="45"/>
                  </a:lnTo>
                  <a:lnTo>
                    <a:pt x="29" y="47"/>
                  </a:lnTo>
                  <a:lnTo>
                    <a:pt x="38" y="48"/>
                  </a:lnTo>
                  <a:lnTo>
                    <a:pt x="47" y="49"/>
                  </a:lnTo>
                  <a:lnTo>
                    <a:pt x="57" y="50"/>
                  </a:lnTo>
                  <a:lnTo>
                    <a:pt x="66" y="51"/>
                  </a:lnTo>
                  <a:lnTo>
                    <a:pt x="77" y="51"/>
                  </a:lnTo>
                  <a:lnTo>
                    <a:pt x="87" y="51"/>
                  </a:lnTo>
                  <a:lnTo>
                    <a:pt x="97" y="50"/>
                  </a:lnTo>
                  <a:lnTo>
                    <a:pt x="107" y="49"/>
                  </a:lnTo>
                  <a:lnTo>
                    <a:pt x="116" y="47"/>
                  </a:lnTo>
                  <a:lnTo>
                    <a:pt x="125" y="45"/>
                  </a:lnTo>
                  <a:lnTo>
                    <a:pt x="133" y="41"/>
                  </a:lnTo>
                  <a:lnTo>
                    <a:pt x="140" y="37"/>
                  </a:lnTo>
                  <a:lnTo>
                    <a:pt x="147" y="31"/>
                  </a:lnTo>
                  <a:lnTo>
                    <a:pt x="151" y="25"/>
                  </a:lnTo>
                  <a:lnTo>
                    <a:pt x="155" y="17"/>
                  </a:lnTo>
                  <a:lnTo>
                    <a:pt x="156" y="8"/>
                  </a:lnTo>
                  <a:lnTo>
                    <a:pt x="155" y="5"/>
                  </a:lnTo>
                  <a:lnTo>
                    <a:pt x="153" y="3"/>
                  </a:lnTo>
                  <a:lnTo>
                    <a:pt x="151" y="1"/>
                  </a:lnTo>
                  <a:lnTo>
                    <a:pt x="148" y="0"/>
                  </a:lnTo>
                  <a:lnTo>
                    <a:pt x="145" y="1"/>
                  </a:lnTo>
                  <a:lnTo>
                    <a:pt x="143" y="3"/>
                  </a:lnTo>
                  <a:lnTo>
                    <a:pt x="141" y="5"/>
                  </a:lnTo>
                  <a:lnTo>
                    <a:pt x="140" y="8"/>
                  </a:lnTo>
                  <a:lnTo>
                    <a:pt x="140" y="12"/>
                  </a:lnTo>
                  <a:lnTo>
                    <a:pt x="138" y="17"/>
                  </a:lnTo>
                  <a:lnTo>
                    <a:pt x="134" y="21"/>
                  </a:lnTo>
                  <a:lnTo>
                    <a:pt x="130" y="25"/>
                  </a:lnTo>
                  <a:lnTo>
                    <a:pt x="125" y="27"/>
                  </a:lnTo>
                  <a:lnTo>
                    <a:pt x="118" y="30"/>
                  </a:lnTo>
                  <a:lnTo>
                    <a:pt x="111" y="32"/>
                  </a:lnTo>
                  <a:lnTo>
                    <a:pt x="103" y="34"/>
                  </a:lnTo>
                  <a:lnTo>
                    <a:pt x="95" y="34"/>
                  </a:lnTo>
                  <a:lnTo>
                    <a:pt x="87" y="36"/>
                  </a:lnTo>
                  <a:lnTo>
                    <a:pt x="78" y="36"/>
                  </a:lnTo>
                  <a:lnTo>
                    <a:pt x="69" y="36"/>
                  </a:lnTo>
                  <a:lnTo>
                    <a:pt x="60" y="35"/>
                  </a:lnTo>
                  <a:lnTo>
                    <a:pt x="51" y="34"/>
                  </a:lnTo>
                  <a:lnTo>
                    <a:pt x="43" y="34"/>
                  </a:lnTo>
                  <a:lnTo>
                    <a:pt x="35" y="33"/>
                  </a:lnTo>
                  <a:lnTo>
                    <a:pt x="28" y="31"/>
                  </a:lnTo>
                  <a:lnTo>
                    <a:pt x="21" y="30"/>
                  </a:lnTo>
                  <a:lnTo>
                    <a:pt x="16" y="29"/>
                  </a:lnTo>
                  <a:lnTo>
                    <a:pt x="11" y="27"/>
                  </a:lnTo>
                  <a:lnTo>
                    <a:pt x="8" y="26"/>
                  </a:lnTo>
                  <a:lnTo>
                    <a:pt x="5" y="27"/>
                  </a:lnTo>
                  <a:lnTo>
                    <a:pt x="2" y="29"/>
                  </a:lnTo>
                  <a:lnTo>
                    <a:pt x="1" y="3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 name="Freeform 79"/>
            <p:cNvSpPr>
              <a:spLocks/>
            </p:cNvSpPr>
            <p:nvPr/>
          </p:nvSpPr>
          <p:spPr bwMode="auto">
            <a:xfrm>
              <a:off x="2084742" y="3825345"/>
              <a:ext cx="29535" cy="46764"/>
            </a:xfrm>
            <a:custGeom>
              <a:avLst/>
              <a:gdLst/>
              <a:ahLst/>
              <a:cxnLst>
                <a:cxn ang="0">
                  <a:pos x="16" y="38"/>
                </a:cxn>
                <a:cxn ang="0">
                  <a:pos x="19" y="37"/>
                </a:cxn>
                <a:cxn ang="0">
                  <a:pos x="21" y="35"/>
                </a:cxn>
                <a:cxn ang="0">
                  <a:pos x="23" y="33"/>
                </a:cxn>
                <a:cxn ang="0">
                  <a:pos x="24" y="30"/>
                </a:cxn>
                <a:cxn ang="0">
                  <a:pos x="23" y="22"/>
                </a:cxn>
                <a:cxn ang="0">
                  <a:pos x="21" y="15"/>
                </a:cxn>
                <a:cxn ang="0">
                  <a:pos x="17" y="8"/>
                </a:cxn>
                <a:cxn ang="0">
                  <a:pos x="14" y="2"/>
                </a:cxn>
                <a:cxn ang="0">
                  <a:pos x="12" y="0"/>
                </a:cxn>
                <a:cxn ang="0">
                  <a:pos x="9" y="0"/>
                </a:cxn>
                <a:cxn ang="0">
                  <a:pos x="6" y="0"/>
                </a:cxn>
                <a:cxn ang="0">
                  <a:pos x="3" y="1"/>
                </a:cxn>
                <a:cxn ang="0">
                  <a:pos x="1" y="3"/>
                </a:cxn>
                <a:cxn ang="0">
                  <a:pos x="0" y="6"/>
                </a:cxn>
                <a:cxn ang="0">
                  <a:pos x="0" y="9"/>
                </a:cxn>
                <a:cxn ang="0">
                  <a:pos x="2" y="12"/>
                </a:cxn>
                <a:cxn ang="0">
                  <a:pos x="4" y="15"/>
                </a:cxn>
                <a:cxn ang="0">
                  <a:pos x="6" y="20"/>
                </a:cxn>
                <a:cxn ang="0">
                  <a:pos x="8" y="25"/>
                </a:cxn>
                <a:cxn ang="0">
                  <a:pos x="8" y="30"/>
                </a:cxn>
                <a:cxn ang="0">
                  <a:pos x="9" y="33"/>
                </a:cxn>
                <a:cxn ang="0">
                  <a:pos x="10" y="35"/>
                </a:cxn>
                <a:cxn ang="0">
                  <a:pos x="13" y="37"/>
                </a:cxn>
                <a:cxn ang="0">
                  <a:pos x="16" y="38"/>
                </a:cxn>
              </a:cxnLst>
              <a:rect l="0" t="0" r="r" b="b"/>
              <a:pathLst>
                <a:path w="24" h="38">
                  <a:moveTo>
                    <a:pt x="16" y="38"/>
                  </a:moveTo>
                  <a:lnTo>
                    <a:pt x="19" y="37"/>
                  </a:lnTo>
                  <a:lnTo>
                    <a:pt x="21" y="35"/>
                  </a:lnTo>
                  <a:lnTo>
                    <a:pt x="23" y="33"/>
                  </a:lnTo>
                  <a:lnTo>
                    <a:pt x="24" y="30"/>
                  </a:lnTo>
                  <a:lnTo>
                    <a:pt x="23" y="22"/>
                  </a:lnTo>
                  <a:lnTo>
                    <a:pt x="21" y="15"/>
                  </a:lnTo>
                  <a:lnTo>
                    <a:pt x="17" y="8"/>
                  </a:lnTo>
                  <a:lnTo>
                    <a:pt x="14" y="2"/>
                  </a:lnTo>
                  <a:lnTo>
                    <a:pt x="12" y="0"/>
                  </a:lnTo>
                  <a:lnTo>
                    <a:pt x="9" y="0"/>
                  </a:lnTo>
                  <a:lnTo>
                    <a:pt x="6" y="0"/>
                  </a:lnTo>
                  <a:lnTo>
                    <a:pt x="3" y="1"/>
                  </a:lnTo>
                  <a:lnTo>
                    <a:pt x="1" y="3"/>
                  </a:lnTo>
                  <a:lnTo>
                    <a:pt x="0" y="6"/>
                  </a:lnTo>
                  <a:lnTo>
                    <a:pt x="0" y="9"/>
                  </a:lnTo>
                  <a:lnTo>
                    <a:pt x="2" y="12"/>
                  </a:lnTo>
                  <a:lnTo>
                    <a:pt x="4" y="15"/>
                  </a:lnTo>
                  <a:lnTo>
                    <a:pt x="6" y="20"/>
                  </a:lnTo>
                  <a:lnTo>
                    <a:pt x="8" y="25"/>
                  </a:lnTo>
                  <a:lnTo>
                    <a:pt x="8" y="30"/>
                  </a:lnTo>
                  <a:lnTo>
                    <a:pt x="9" y="33"/>
                  </a:lnTo>
                  <a:lnTo>
                    <a:pt x="10" y="35"/>
                  </a:lnTo>
                  <a:lnTo>
                    <a:pt x="13" y="37"/>
                  </a:lnTo>
                  <a:lnTo>
                    <a:pt x="16"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 name="Freeform 80"/>
            <p:cNvSpPr>
              <a:spLocks/>
            </p:cNvSpPr>
            <p:nvPr/>
          </p:nvSpPr>
          <p:spPr bwMode="auto">
            <a:xfrm>
              <a:off x="2034286" y="3836421"/>
              <a:ext cx="30766" cy="41841"/>
            </a:xfrm>
            <a:custGeom>
              <a:avLst/>
              <a:gdLst/>
              <a:ahLst/>
              <a:cxnLst>
                <a:cxn ang="0">
                  <a:pos x="13" y="33"/>
                </a:cxn>
                <a:cxn ang="0">
                  <a:pos x="16" y="34"/>
                </a:cxn>
                <a:cxn ang="0">
                  <a:pos x="19" y="34"/>
                </a:cxn>
                <a:cxn ang="0">
                  <a:pos x="21" y="33"/>
                </a:cxn>
                <a:cxn ang="0">
                  <a:pos x="23" y="31"/>
                </a:cxn>
                <a:cxn ang="0">
                  <a:pos x="25" y="29"/>
                </a:cxn>
                <a:cxn ang="0">
                  <a:pos x="25" y="25"/>
                </a:cxn>
                <a:cxn ang="0">
                  <a:pos x="24" y="22"/>
                </a:cxn>
                <a:cxn ang="0">
                  <a:pos x="23" y="20"/>
                </a:cxn>
                <a:cxn ang="0">
                  <a:pos x="21" y="18"/>
                </a:cxn>
                <a:cxn ang="0">
                  <a:pos x="19" y="14"/>
                </a:cxn>
                <a:cxn ang="0">
                  <a:pos x="17" y="10"/>
                </a:cxn>
                <a:cxn ang="0">
                  <a:pos x="15" y="6"/>
                </a:cxn>
                <a:cxn ang="0">
                  <a:pos x="13" y="3"/>
                </a:cxn>
                <a:cxn ang="0">
                  <a:pos x="11" y="1"/>
                </a:cxn>
                <a:cxn ang="0">
                  <a:pos x="8" y="0"/>
                </a:cxn>
                <a:cxn ang="0">
                  <a:pos x="5" y="0"/>
                </a:cxn>
                <a:cxn ang="0">
                  <a:pos x="2" y="2"/>
                </a:cxn>
                <a:cxn ang="0">
                  <a:pos x="1" y="4"/>
                </a:cxn>
                <a:cxn ang="0">
                  <a:pos x="0" y="7"/>
                </a:cxn>
                <a:cxn ang="0">
                  <a:pos x="0" y="10"/>
                </a:cxn>
                <a:cxn ang="0">
                  <a:pos x="2" y="16"/>
                </a:cxn>
                <a:cxn ang="0">
                  <a:pos x="6" y="23"/>
                </a:cxn>
                <a:cxn ang="0">
                  <a:pos x="10" y="29"/>
                </a:cxn>
                <a:cxn ang="0">
                  <a:pos x="13" y="33"/>
                </a:cxn>
              </a:cxnLst>
              <a:rect l="0" t="0" r="r" b="b"/>
              <a:pathLst>
                <a:path w="25" h="34">
                  <a:moveTo>
                    <a:pt x="13" y="33"/>
                  </a:moveTo>
                  <a:lnTo>
                    <a:pt x="16" y="34"/>
                  </a:lnTo>
                  <a:lnTo>
                    <a:pt x="19" y="34"/>
                  </a:lnTo>
                  <a:lnTo>
                    <a:pt x="21" y="33"/>
                  </a:lnTo>
                  <a:lnTo>
                    <a:pt x="23" y="31"/>
                  </a:lnTo>
                  <a:lnTo>
                    <a:pt x="25" y="29"/>
                  </a:lnTo>
                  <a:lnTo>
                    <a:pt x="25" y="25"/>
                  </a:lnTo>
                  <a:lnTo>
                    <a:pt x="24" y="22"/>
                  </a:lnTo>
                  <a:lnTo>
                    <a:pt x="23" y="20"/>
                  </a:lnTo>
                  <a:lnTo>
                    <a:pt x="21" y="18"/>
                  </a:lnTo>
                  <a:lnTo>
                    <a:pt x="19" y="14"/>
                  </a:lnTo>
                  <a:lnTo>
                    <a:pt x="17" y="10"/>
                  </a:lnTo>
                  <a:lnTo>
                    <a:pt x="15" y="6"/>
                  </a:lnTo>
                  <a:lnTo>
                    <a:pt x="13" y="3"/>
                  </a:lnTo>
                  <a:lnTo>
                    <a:pt x="11" y="1"/>
                  </a:lnTo>
                  <a:lnTo>
                    <a:pt x="8" y="0"/>
                  </a:lnTo>
                  <a:lnTo>
                    <a:pt x="5" y="0"/>
                  </a:lnTo>
                  <a:lnTo>
                    <a:pt x="2" y="2"/>
                  </a:lnTo>
                  <a:lnTo>
                    <a:pt x="1" y="4"/>
                  </a:lnTo>
                  <a:lnTo>
                    <a:pt x="0" y="7"/>
                  </a:lnTo>
                  <a:lnTo>
                    <a:pt x="0" y="10"/>
                  </a:lnTo>
                  <a:lnTo>
                    <a:pt x="2" y="16"/>
                  </a:lnTo>
                  <a:lnTo>
                    <a:pt x="6" y="23"/>
                  </a:lnTo>
                  <a:lnTo>
                    <a:pt x="10" y="29"/>
                  </a:lnTo>
                  <a:lnTo>
                    <a:pt x="13" y="3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de-DE"/>
            </a:p>
          </p:txBody>
        </p:sp>
      </p:grpSp>
      <p:pic>
        <p:nvPicPr>
          <p:cNvPr id="19" name="Picture 65"/>
          <p:cNvPicPr>
            <a:picLocks noChangeAspect="1" noChangeArrowheads="1"/>
          </p:cNvPicPr>
          <p:nvPr/>
        </p:nvPicPr>
        <p:blipFill>
          <a:blip r:embed="rId3" cstate="print"/>
          <a:srcRect/>
          <a:stretch>
            <a:fillRect/>
          </a:stretch>
        </p:blipFill>
        <p:spPr bwMode="auto">
          <a:xfrm>
            <a:off x="2382866" y="5444285"/>
            <a:ext cx="580708" cy="617071"/>
          </a:xfrm>
          <a:prstGeom prst="rect">
            <a:avLst/>
          </a:prstGeom>
          <a:noFill/>
          <a:ln w="9525">
            <a:noFill/>
            <a:miter lim="800000"/>
            <a:headEnd/>
            <a:tailEnd/>
          </a:ln>
        </p:spPr>
      </p:pic>
      <p:pic>
        <p:nvPicPr>
          <p:cNvPr id="21" name="Picture 93"/>
          <p:cNvPicPr>
            <a:picLocks noChangeAspect="1" noChangeArrowheads="1"/>
          </p:cNvPicPr>
          <p:nvPr/>
        </p:nvPicPr>
        <p:blipFill>
          <a:blip r:embed="rId4" cstate="print"/>
          <a:srcRect/>
          <a:stretch>
            <a:fillRect/>
          </a:stretch>
        </p:blipFill>
        <p:spPr bwMode="auto">
          <a:xfrm rot="20639507">
            <a:off x="3717142" y="5618839"/>
            <a:ext cx="627993" cy="525531"/>
          </a:xfrm>
          <a:prstGeom prst="rect">
            <a:avLst/>
          </a:prstGeom>
          <a:solidFill>
            <a:srgbClr val="65BBB7">
              <a:alpha val="50000"/>
            </a:srgbClr>
          </a:solidFill>
          <a:ln w="9525">
            <a:noFill/>
            <a:miter lim="800000"/>
            <a:headEnd/>
            <a:tailEnd/>
          </a:ln>
          <a:effectLst/>
        </p:spPr>
      </p:pic>
      <p:pic>
        <p:nvPicPr>
          <p:cNvPr id="22" name="Picture 65"/>
          <p:cNvPicPr>
            <a:picLocks noChangeAspect="1" noChangeArrowheads="1"/>
          </p:cNvPicPr>
          <p:nvPr/>
        </p:nvPicPr>
        <p:blipFill>
          <a:blip r:embed="rId3" cstate="print"/>
          <a:srcRect/>
          <a:stretch>
            <a:fillRect/>
          </a:stretch>
        </p:blipFill>
        <p:spPr bwMode="auto">
          <a:xfrm>
            <a:off x="5337684" y="5539606"/>
            <a:ext cx="580708" cy="617071"/>
          </a:xfrm>
          <a:prstGeom prst="rect">
            <a:avLst/>
          </a:prstGeom>
          <a:noFill/>
          <a:ln w="9525">
            <a:noFill/>
            <a:miter lim="800000"/>
            <a:headEnd/>
            <a:tailEnd/>
          </a:ln>
        </p:spPr>
      </p:pic>
      <p:sp>
        <p:nvSpPr>
          <p:cNvPr id="23" name="Rechteck 22"/>
          <p:cNvSpPr/>
          <p:nvPr/>
        </p:nvSpPr>
        <p:spPr>
          <a:xfrm>
            <a:off x="888274" y="2658246"/>
            <a:ext cx="2172426" cy="58477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r"/>
            <a:r>
              <a:rPr lang="de-DE" sz="1600" b="0" smtClean="0">
                <a:solidFill>
                  <a:schemeClr val="tx1"/>
                </a:solidFill>
              </a:rPr>
              <a:t>Advise on relevant PSIA topics</a:t>
            </a:r>
          </a:p>
        </p:txBody>
      </p:sp>
      <p:sp>
        <p:nvSpPr>
          <p:cNvPr id="31" name="Ellipse 30"/>
          <p:cNvSpPr/>
          <p:nvPr/>
        </p:nvSpPr>
        <p:spPr bwMode="auto">
          <a:xfrm>
            <a:off x="2394559" y="3422764"/>
            <a:ext cx="1576550" cy="927168"/>
          </a:xfrm>
          <a:prstGeom prst="ellipse">
            <a:avLst/>
          </a:prstGeom>
          <a:solidFill>
            <a:schemeClr val="accent3">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smtClean="0"/>
          </a:p>
        </p:txBody>
      </p:sp>
      <p:sp>
        <p:nvSpPr>
          <p:cNvPr id="32" name="Rechteck 31"/>
          <p:cNvSpPr/>
          <p:nvPr/>
        </p:nvSpPr>
        <p:spPr>
          <a:xfrm>
            <a:off x="2444118" y="3512827"/>
            <a:ext cx="1377300" cy="646331"/>
          </a:xfrm>
          <a:prstGeom prst="rect">
            <a:avLst/>
          </a:prstGeom>
        </p:spPr>
        <p:txBody>
          <a:bodyPr wrap="none">
            <a:spAutoFit/>
          </a:bodyPr>
          <a:lstStyle/>
          <a:p>
            <a:pPr algn="ctr"/>
            <a:r>
              <a:rPr lang="de-DE" sz="1800" smtClean="0">
                <a:solidFill>
                  <a:schemeClr val="tx1"/>
                </a:solidFill>
                <a:latin typeface="Arial" pitchFamily="34" charset="0"/>
                <a:cs typeface="Arial" pitchFamily="34" charset="0"/>
              </a:rPr>
              <a:t>PSIA</a:t>
            </a:r>
            <a:endParaRPr lang="de-DE" sz="1800" dirty="0" smtClean="0">
              <a:solidFill>
                <a:schemeClr val="tx1"/>
              </a:solidFill>
              <a:latin typeface="Arial" pitchFamily="34" charset="0"/>
              <a:cs typeface="Arial" pitchFamily="34" charset="0"/>
            </a:endParaRPr>
          </a:p>
          <a:p>
            <a:pPr algn="ctr"/>
            <a:r>
              <a:rPr lang="de-DE" sz="1800" smtClean="0">
                <a:solidFill>
                  <a:schemeClr val="tx1"/>
                </a:solidFill>
                <a:latin typeface="Arial" pitchFamily="34" charset="0"/>
                <a:cs typeface="Arial" pitchFamily="34" charset="0"/>
              </a:rPr>
              <a:t>Secretariat</a:t>
            </a:r>
            <a:endParaRPr lang="de-DE" sz="1800" dirty="0" smtClean="0">
              <a:solidFill>
                <a:schemeClr val="tx1"/>
              </a:solidFill>
              <a:latin typeface="Arial" pitchFamily="34" charset="0"/>
              <a:cs typeface="Arial" pitchFamily="34" charset="0"/>
            </a:endParaRPr>
          </a:p>
        </p:txBody>
      </p:sp>
      <p:sp>
        <p:nvSpPr>
          <p:cNvPr id="40" name="Textfeld 39"/>
          <p:cNvSpPr txBox="1"/>
          <p:nvPr/>
        </p:nvSpPr>
        <p:spPr>
          <a:xfrm>
            <a:off x="6199571" y="5380721"/>
            <a:ext cx="2944430" cy="923330"/>
          </a:xfrm>
          <a:prstGeom prst="rect">
            <a:avLst/>
          </a:prstGeom>
          <a:noFill/>
        </p:spPr>
        <p:txBody>
          <a:bodyPr wrap="square" rtlCol="0">
            <a:spAutoFit/>
          </a:bodyPr>
          <a:lstStyle/>
          <a:p>
            <a:r>
              <a:rPr lang="de-DE" sz="1800" u="sng" smtClean="0">
                <a:solidFill>
                  <a:schemeClr val="accent2">
                    <a:lumMod val="75000"/>
                  </a:schemeClr>
                </a:solidFill>
              </a:rPr>
              <a:t>PSIA Studies </a:t>
            </a:r>
          </a:p>
          <a:p>
            <a:r>
              <a:rPr lang="de-DE" sz="1800" u="sng" smtClean="0">
                <a:solidFill>
                  <a:schemeClr val="accent2">
                    <a:lumMod val="75000"/>
                  </a:schemeClr>
                </a:solidFill>
              </a:rPr>
              <a:t>&amp; review of findings </a:t>
            </a:r>
          </a:p>
          <a:p>
            <a:r>
              <a:rPr lang="de-DE" sz="1800" smtClean="0">
                <a:solidFill>
                  <a:schemeClr val="tx1">
                    <a:lumMod val="65000"/>
                    <a:lumOff val="35000"/>
                  </a:schemeClr>
                </a:solidFill>
              </a:rPr>
              <a:t>with technical experts</a:t>
            </a:r>
          </a:p>
        </p:txBody>
      </p:sp>
      <p:cxnSp>
        <p:nvCxnSpPr>
          <p:cNvPr id="65" name="Gerade Verbindung mit Pfeil 64"/>
          <p:cNvCxnSpPr/>
          <p:nvPr/>
        </p:nvCxnSpPr>
        <p:spPr bwMode="auto">
          <a:xfrm>
            <a:off x="3035300" y="2489200"/>
            <a:ext cx="0" cy="914400"/>
          </a:xfrm>
          <a:prstGeom prst="straightConnector1">
            <a:avLst/>
          </a:prstGeom>
          <a:ln>
            <a:headEnd type="none" w="med" len="med"/>
            <a:tailEnd type="arrow"/>
          </a:ln>
        </p:spPr>
        <p:style>
          <a:lnRef idx="3">
            <a:schemeClr val="accent4"/>
          </a:lnRef>
          <a:fillRef idx="0">
            <a:schemeClr val="accent4"/>
          </a:fillRef>
          <a:effectRef idx="2">
            <a:schemeClr val="accent4"/>
          </a:effectRef>
          <a:fontRef idx="minor">
            <a:schemeClr val="tx1"/>
          </a:fontRef>
        </p:style>
      </p:cxnSp>
      <p:cxnSp>
        <p:nvCxnSpPr>
          <p:cNvPr id="67" name="Gerade Verbindung mit Pfeil 66"/>
          <p:cNvCxnSpPr/>
          <p:nvPr/>
        </p:nvCxnSpPr>
        <p:spPr bwMode="auto">
          <a:xfrm flipH="1" flipV="1">
            <a:off x="3390900" y="2527300"/>
            <a:ext cx="12700" cy="901700"/>
          </a:xfrm>
          <a:prstGeom prst="straightConnector1">
            <a:avLst/>
          </a:prstGeom>
          <a:ln>
            <a:headEnd type="none" w="med" len="med"/>
            <a:tailEnd type="arrow"/>
          </a:ln>
        </p:spPr>
        <p:style>
          <a:lnRef idx="3">
            <a:schemeClr val="accent4"/>
          </a:lnRef>
          <a:fillRef idx="0">
            <a:schemeClr val="accent4"/>
          </a:fillRef>
          <a:effectRef idx="2">
            <a:schemeClr val="accent4"/>
          </a:effectRef>
          <a:fontRef idx="minor">
            <a:schemeClr val="tx1"/>
          </a:fontRef>
        </p:style>
      </p:cxnSp>
      <p:sp>
        <p:nvSpPr>
          <p:cNvPr id="68" name="Rechteck 67"/>
          <p:cNvSpPr/>
          <p:nvPr/>
        </p:nvSpPr>
        <p:spPr>
          <a:xfrm>
            <a:off x="3545188" y="2670946"/>
            <a:ext cx="4156456" cy="58477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de-DE" sz="1600" b="0" smtClean="0">
                <a:solidFill>
                  <a:schemeClr val="tx1"/>
                </a:solidFill>
              </a:rPr>
              <a:t>Provide quality controlled study results (policy briefs)</a:t>
            </a:r>
          </a:p>
        </p:txBody>
      </p:sp>
      <p:sp>
        <p:nvSpPr>
          <p:cNvPr id="71" name="Rechteck 70"/>
          <p:cNvSpPr/>
          <p:nvPr/>
        </p:nvSpPr>
        <p:spPr>
          <a:xfrm>
            <a:off x="4481360" y="3698558"/>
            <a:ext cx="4156456" cy="1323439"/>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marL="182563" indent="-182563">
              <a:buFont typeface="Arial" pitchFamily="34" charset="0"/>
              <a:buChar char="•"/>
            </a:pPr>
            <a:r>
              <a:rPr lang="de-DE" sz="1600" b="0" smtClean="0">
                <a:solidFill>
                  <a:schemeClr val="tx1"/>
                </a:solidFill>
              </a:rPr>
              <a:t>Commission and steer studies</a:t>
            </a:r>
          </a:p>
          <a:p>
            <a:pPr marL="182563" indent="-182563">
              <a:buFont typeface="Arial" pitchFamily="34" charset="0"/>
              <a:buChar char="•"/>
            </a:pPr>
            <a:r>
              <a:rPr lang="de-DE" sz="1600" b="0" smtClean="0">
                <a:solidFill>
                  <a:schemeClr val="tx1"/>
                </a:solidFill>
              </a:rPr>
              <a:t>Organize technical review and quality control for studies</a:t>
            </a:r>
          </a:p>
          <a:p>
            <a:pPr marL="182563" indent="-182563">
              <a:buFont typeface="Arial" pitchFamily="34" charset="0"/>
              <a:buChar char="•"/>
            </a:pPr>
            <a:r>
              <a:rPr lang="de-DE" sz="1600" b="0" smtClean="0">
                <a:solidFill>
                  <a:schemeClr val="tx1"/>
                </a:solidFill>
              </a:rPr>
              <a:t>Summarize findings and technical reviews into policy briefs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538" y="865188"/>
            <a:ext cx="7896225" cy="617928"/>
          </a:xfrm>
        </p:spPr>
        <p:txBody>
          <a:bodyPr/>
          <a:lstStyle/>
          <a:p>
            <a:r>
              <a:rPr lang="en-US" smtClean="0"/>
              <a:t>Why good process is important</a:t>
            </a:r>
            <a:endParaRPr lang="de-DE" dirty="0"/>
          </a:p>
        </p:txBody>
      </p:sp>
      <p:sp>
        <p:nvSpPr>
          <p:cNvPr id="33" name="Inhaltsplatzhalter 2"/>
          <p:cNvSpPr>
            <a:spLocks noGrp="1"/>
          </p:cNvSpPr>
          <p:nvPr>
            <p:ph idx="1"/>
          </p:nvPr>
        </p:nvSpPr>
        <p:spPr>
          <a:xfrm>
            <a:off x="529841" y="1676400"/>
            <a:ext cx="8461759" cy="5181600"/>
          </a:xfrm>
        </p:spPr>
        <p:txBody>
          <a:bodyPr/>
          <a:lstStyle/>
          <a:p>
            <a:r>
              <a:rPr lang="en-US" smtClean="0"/>
              <a:t>Bringing in the technical knowledge from </a:t>
            </a:r>
            <a:r>
              <a:rPr lang="en-US" u="sng" smtClean="0"/>
              <a:t>within</a:t>
            </a:r>
            <a:r>
              <a:rPr lang="en-US" smtClean="0"/>
              <a:t> the various organisations of Kyrgyzstan</a:t>
            </a:r>
          </a:p>
          <a:p>
            <a:r>
              <a:rPr lang="en-US" smtClean="0"/>
              <a:t>Connecting regional and international expertise </a:t>
            </a:r>
            <a:r>
              <a:rPr lang="en-US" smtClean="0"/>
              <a:t>to </a:t>
            </a:r>
            <a:r>
              <a:rPr lang="en-US" smtClean="0"/>
              <a:t>local expertise</a:t>
            </a:r>
          </a:p>
          <a:p>
            <a:r>
              <a:rPr lang="en-US" smtClean="0"/>
              <a:t>Incorporate multiple perspectives from different </a:t>
            </a:r>
            <a:r>
              <a:rPr lang="en-US" smtClean="0"/>
              <a:t>stakeholders, as business </a:t>
            </a:r>
            <a:r>
              <a:rPr lang="en-US" smtClean="0"/>
              <a:t>community, </a:t>
            </a:r>
            <a:r>
              <a:rPr lang="en-US" smtClean="0"/>
              <a:t>Government offices, implementing agencies, civil </a:t>
            </a:r>
            <a:r>
              <a:rPr lang="en-US" smtClean="0"/>
              <a:t>society</a:t>
            </a:r>
            <a:r>
              <a:rPr lang="en-US" smtClean="0"/>
              <a:t>,..</a:t>
            </a:r>
            <a:endParaRPr lang="en-US" smtClean="0"/>
          </a:p>
          <a:p>
            <a:endParaRPr lang="de-DE"/>
          </a:p>
          <a:p>
            <a:pPr>
              <a:buFont typeface="Wingdings" pitchFamily="2" charset="2"/>
              <a:buChar char="Ø"/>
            </a:pPr>
            <a:r>
              <a:rPr lang="de-DE" b="1" smtClean="0"/>
              <a:t>mature study concept</a:t>
            </a:r>
            <a:r>
              <a:rPr lang="de-DE"/>
              <a:t> </a:t>
            </a:r>
            <a:r>
              <a:rPr lang="de-DE" smtClean="0"/>
              <a:t>for study team</a:t>
            </a:r>
          </a:p>
          <a:p>
            <a:pPr>
              <a:buFont typeface="Wingdings" pitchFamily="2" charset="2"/>
              <a:buChar char="Ø"/>
            </a:pPr>
            <a:r>
              <a:rPr lang="de-DE" b="1" smtClean="0"/>
              <a:t>solid review </a:t>
            </a:r>
            <a:r>
              <a:rPr lang="de-DE" smtClean="0"/>
              <a:t>of findings by a broad range of stakeholders</a:t>
            </a:r>
          </a:p>
          <a:p>
            <a:pPr>
              <a:buFont typeface="Wingdings" pitchFamily="2" charset="2"/>
              <a:buChar char="Ø"/>
            </a:pPr>
            <a:r>
              <a:rPr lang="de-DE" b="1" smtClean="0"/>
              <a:t>well digested and focused policy </a:t>
            </a:r>
            <a:r>
              <a:rPr lang="de-DE" b="1" smtClean="0"/>
              <a:t>briefs </a:t>
            </a:r>
            <a:r>
              <a:rPr lang="de-DE" smtClean="0"/>
              <a:t>for decision-makers</a:t>
            </a:r>
          </a:p>
          <a:p>
            <a:pPr marL="476250" lvl="1" indent="0">
              <a:buNone/>
            </a:pPr>
            <a:endParaRPr lang="en-US" smtClean="0"/>
          </a:p>
        </p:txBody>
      </p:sp>
    </p:spTree>
    <p:extLst>
      <p:ext uri="{BB962C8B-B14F-4D97-AF65-F5344CB8AC3E}">
        <p14:creationId xmlns:p14="http://schemas.microsoft.com/office/powerpoint/2010/main" val="64597343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TANDARD_en">
  <a:themeElements>
    <a:clrScheme name="GTZ">
      <a:dk1>
        <a:srgbClr val="000000"/>
      </a:dk1>
      <a:lt1>
        <a:srgbClr val="FFFFFF"/>
      </a:lt1>
      <a:dk2>
        <a:srgbClr val="727272"/>
      </a:dk2>
      <a:lt2>
        <a:srgbClr val="D9D9D9"/>
      </a:lt2>
      <a:accent1>
        <a:srgbClr val="B7D1DD"/>
      </a:accent1>
      <a:accent2>
        <a:srgbClr val="C80F0E"/>
      </a:accent2>
      <a:accent3>
        <a:srgbClr val="DEDEAF"/>
      </a:accent3>
      <a:accent4>
        <a:srgbClr val="939393"/>
      </a:accent4>
      <a:accent5>
        <a:srgbClr val="9AB0BA"/>
      </a:accent5>
      <a:accent6>
        <a:srgbClr val="BABA93"/>
      </a:accent6>
      <a:hlink>
        <a:srgbClr val="0000FF"/>
      </a:hlink>
      <a:folHlink>
        <a:srgbClr val="800080"/>
      </a:folHlink>
    </a:clrScheme>
    <a:fontScheme name="gtz-leerfolie-d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extraClrScheme>
      <a:clrScheme name="gtz-leerfolie-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tz-leerfolie-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tz-leerfolie-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tz-leerfolie-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tz-leerfolie-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tz-leerfolie-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tz-leerfolie-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tz-leerfolie-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tz-leerfolie-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tz-leerfolie-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tz-leerfolie-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tz-leerfolie-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tz-leerfolie-de 13">
        <a:dk1>
          <a:srgbClr val="000000"/>
        </a:dk1>
        <a:lt1>
          <a:srgbClr val="FFFFFF"/>
        </a:lt1>
        <a:dk2>
          <a:srgbClr val="000000"/>
        </a:dk2>
        <a:lt2>
          <a:srgbClr val="969696"/>
        </a:lt2>
        <a:accent1>
          <a:srgbClr val="EFEDE6"/>
        </a:accent1>
        <a:accent2>
          <a:srgbClr val="FF9966"/>
        </a:accent2>
        <a:accent3>
          <a:srgbClr val="FFFFFF"/>
        </a:accent3>
        <a:accent4>
          <a:srgbClr val="000000"/>
        </a:accent4>
        <a:accent5>
          <a:srgbClr val="F6F4F0"/>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STANDARD_en</Template>
  <TotalTime>0</TotalTime>
  <Words>1264</Words>
  <Application>Microsoft Office PowerPoint</Application>
  <PresentationFormat>Bildschirmpräsentation (4:3)</PresentationFormat>
  <Paragraphs>194</Paragraphs>
  <Slides>10</Slides>
  <Notes>7</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STANDARD_en</vt:lpstr>
      <vt:lpstr>How to Deal with Complex Policy Decisions? Poverty and Social Impact Analysis (PSIA)  for CU policy-making  in Kyrgyzstan    </vt:lpstr>
      <vt:lpstr>PSIA – Poverty and Social Impact Analysis</vt:lpstr>
      <vt:lpstr>From Trade Policy to Household Welfare </vt:lpstr>
      <vt:lpstr>Instruments: economics tools</vt:lpstr>
      <vt:lpstr>Instruments: social tools</vt:lpstr>
      <vt:lpstr>Which are the most important Aspects here?</vt:lpstr>
      <vt:lpstr>….Issues selected for further study</vt:lpstr>
      <vt:lpstr>PowerPoint-Präsentation</vt:lpstr>
      <vt:lpstr>Why good process is important</vt:lpstr>
      <vt:lpstr>How could PSIA support Government Decision Making in CU matters?</vt:lpstr>
    </vt:vector>
  </TitlesOfParts>
  <Company>GTZ GmbH</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Poverty and Social Impact Analysis (PSIA)</dc:title>
  <dc:creator>Nikos Nikolidakis</dc:creator>
  <cp:keywords>GIZ-Leerfolie</cp:keywords>
  <cp:lastModifiedBy>Elke Kasmann</cp:lastModifiedBy>
  <cp:revision>84</cp:revision>
  <cp:lastPrinted>2005-12-21T12:33:01Z</cp:lastPrinted>
  <dcterms:created xsi:type="dcterms:W3CDTF">2012-03-26T14:50:41Z</dcterms:created>
  <dcterms:modified xsi:type="dcterms:W3CDTF">2012-11-14T19:18:49Z</dcterms:modified>
</cp:coreProperties>
</file>