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8" r:id="rId3"/>
    <p:sldId id="259" r:id="rId4"/>
    <p:sldId id="260" r:id="rId5"/>
    <p:sldId id="274" r:id="rId6"/>
    <p:sldId id="261" r:id="rId7"/>
    <p:sldId id="262" r:id="rId8"/>
    <p:sldId id="263" r:id="rId9"/>
    <p:sldId id="264" r:id="rId10"/>
    <p:sldId id="276" r:id="rId11"/>
    <p:sldId id="265" r:id="rId12"/>
    <p:sldId id="266" r:id="rId13"/>
    <p:sldId id="267" r:id="rId14"/>
    <p:sldId id="268" r:id="rId15"/>
    <p:sldId id="275" r:id="rId16"/>
    <p:sldId id="269" r:id="rId17"/>
    <p:sldId id="27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89424" autoAdjust="0"/>
  </p:normalViewPr>
  <p:slideViewPr>
    <p:cSldViewPr>
      <p:cViewPr varScale="1">
        <p:scale>
          <a:sx n="52" d="100"/>
          <a:sy n="52" d="100"/>
        </p:scale>
        <p:origin x="-15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UISHEMBIEVA\&#1056;&#1072;&#1073;&#1086;&#1095;&#1080;&#1081;%20&#1089;&#1090;&#1086;&#1083;\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view3D>
      <c:rAngAx val="1"/>
    </c:view3D>
    <c:plotArea>
      <c:layout/>
      <c:bar3DChart>
        <c:barDir val="col"/>
        <c:grouping val="clustered"/>
        <c:ser>
          <c:idx val="0"/>
          <c:order val="0"/>
          <c:tx>
            <c:strRef>
              <c:f>Лист2!$A$5</c:f>
              <c:strCache>
                <c:ptCount val="1"/>
                <c:pt idx="0">
                  <c:v>Товарооборот</c:v>
                </c:pt>
              </c:strCache>
            </c:strRef>
          </c:tx>
          <c:spPr>
            <a:solidFill>
              <a:srgbClr val="064FBA"/>
            </a:solidFill>
          </c:spPr>
          <c:dLbls>
            <c:showVal val="1"/>
          </c:dLbls>
          <c:cat>
            <c:strRef>
              <c:f>Лист2!$B$3:$O$4</c:f>
              <c:strCach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strCache>
            </c:strRef>
          </c:cat>
          <c:val>
            <c:numRef>
              <c:f>Лист2!$B$5:$O$5</c:f>
              <c:numCache>
                <c:formatCode>General</c:formatCode>
                <c:ptCount val="14"/>
                <c:pt idx="0">
                  <c:v>606.9</c:v>
                </c:pt>
                <c:pt idx="1">
                  <c:v>548.20000000000005</c:v>
                </c:pt>
                <c:pt idx="2">
                  <c:v>471.6</c:v>
                </c:pt>
                <c:pt idx="3">
                  <c:v>432.8</c:v>
                </c:pt>
                <c:pt idx="4">
                  <c:v>567.5</c:v>
                </c:pt>
                <c:pt idx="5">
                  <c:v>686.9</c:v>
                </c:pt>
                <c:pt idx="6">
                  <c:v>780.5</c:v>
                </c:pt>
                <c:pt idx="7">
                  <c:v>763.8</c:v>
                </c:pt>
                <c:pt idx="8">
                  <c:v>1052.5</c:v>
                </c:pt>
                <c:pt idx="9">
                  <c:v>1326.2</c:v>
                </c:pt>
                <c:pt idx="10">
                  <c:v>2664</c:v>
                </c:pt>
                <c:pt idx="11">
                  <c:v>2304.6999999999998</c:v>
                </c:pt>
                <c:pt idx="12">
                  <c:v>2547</c:v>
                </c:pt>
                <c:pt idx="13">
                  <c:v>3392.8</c:v>
                </c:pt>
              </c:numCache>
            </c:numRef>
          </c:val>
        </c:ser>
        <c:ser>
          <c:idx val="1"/>
          <c:order val="1"/>
          <c:tx>
            <c:strRef>
              <c:f>Лист2!$A$6</c:f>
              <c:strCache>
                <c:ptCount val="1"/>
                <c:pt idx="0">
                  <c:v>экспорт</c:v>
                </c:pt>
              </c:strCache>
            </c:strRef>
          </c:tx>
          <c:spPr>
            <a:solidFill>
              <a:schemeClr val="accent2">
                <a:lumMod val="50000"/>
              </a:schemeClr>
            </a:solidFill>
          </c:spPr>
          <c:dLbls>
            <c:dLbl>
              <c:idx val="0"/>
              <c:layout>
                <c:manualLayout>
                  <c:x val="2.7777777777778156E-3"/>
                  <c:y val="2.7189459646131797E-2"/>
                </c:manualLayout>
              </c:layout>
              <c:showVal val="1"/>
            </c:dLbl>
            <c:dLbl>
              <c:idx val="1"/>
              <c:layout>
                <c:manualLayout>
                  <c:x val="0"/>
                  <c:y val="3.7646944125413667E-2"/>
                </c:manualLayout>
              </c:layout>
              <c:showVal val="1"/>
            </c:dLbl>
            <c:dLbl>
              <c:idx val="2"/>
              <c:layout>
                <c:manualLayout>
                  <c:x val="1.3888888888888764E-3"/>
                  <c:y val="2.7189459646131873E-2"/>
                </c:manualLayout>
              </c:layout>
              <c:showVal val="1"/>
            </c:dLbl>
            <c:dLbl>
              <c:idx val="3"/>
              <c:layout>
                <c:manualLayout>
                  <c:x val="4.1666666666666788E-3"/>
                  <c:y val="4.3921434812982524E-2"/>
                </c:manualLayout>
              </c:layout>
              <c:showVal val="1"/>
            </c:dLbl>
            <c:dLbl>
              <c:idx val="4"/>
              <c:layout>
                <c:manualLayout>
                  <c:x val="2.7777777777778156E-3"/>
                  <c:y val="3.7646944125413667E-2"/>
                </c:manualLayout>
              </c:layout>
              <c:showVal val="1"/>
            </c:dLbl>
            <c:dLbl>
              <c:idx val="5"/>
              <c:layout>
                <c:manualLayout>
                  <c:x val="0"/>
                  <c:y val="3.7646944125413723E-2"/>
                </c:manualLayout>
              </c:layout>
              <c:showVal val="1"/>
            </c:dLbl>
            <c:dLbl>
              <c:idx val="6"/>
              <c:layout>
                <c:manualLayout>
                  <c:x val="1.3888888888889015E-3"/>
                  <c:y val="4.6012931708839098E-2"/>
                </c:manualLayout>
              </c:layout>
              <c:showVal val="1"/>
            </c:dLbl>
            <c:dLbl>
              <c:idx val="7"/>
              <c:layout>
                <c:manualLayout>
                  <c:x val="4.1666666666666788E-3"/>
                  <c:y val="3.3463950333700795E-2"/>
                </c:manualLayout>
              </c:layout>
              <c:showVal val="1"/>
            </c:dLbl>
            <c:dLbl>
              <c:idx val="8"/>
              <c:layout>
                <c:manualLayout>
                  <c:x val="2.7777777777778156E-3"/>
                  <c:y val="2.9280956541988201E-2"/>
                </c:manualLayout>
              </c:layout>
              <c:showVal val="1"/>
            </c:dLbl>
            <c:dLbl>
              <c:idx val="9"/>
              <c:layout>
                <c:manualLayout>
                  <c:x val="1.3888888888889015E-3"/>
                  <c:y val="2.5097962750275836E-2"/>
                </c:manualLayout>
              </c:layout>
              <c:showVal val="1"/>
            </c:dLbl>
            <c:dLbl>
              <c:idx val="10"/>
              <c:layout>
                <c:manualLayout>
                  <c:x val="0"/>
                  <c:y val="3.9738441021269853E-2"/>
                </c:manualLayout>
              </c:layout>
              <c:showVal val="1"/>
            </c:dLbl>
            <c:dLbl>
              <c:idx val="11"/>
              <c:layout>
                <c:manualLayout>
                  <c:x val="5.5555555555554465E-3"/>
                  <c:y val="4.6012931708839098E-2"/>
                </c:manualLayout>
              </c:layout>
              <c:showVal val="1"/>
            </c:dLbl>
            <c:dLbl>
              <c:idx val="12"/>
              <c:layout>
                <c:manualLayout>
                  <c:x val="2.7777777777778156E-3"/>
                  <c:y val="3.3463950333700795E-2"/>
                </c:manualLayout>
              </c:layout>
              <c:showVal val="1"/>
            </c:dLbl>
            <c:dLbl>
              <c:idx val="13"/>
              <c:layout>
                <c:manualLayout>
                  <c:x val="5.5555555555555558E-3"/>
                  <c:y val="3.9738441021269853E-2"/>
                </c:manualLayout>
              </c:layout>
              <c:showVal val="1"/>
            </c:dLbl>
            <c:spPr>
              <a:effectLst>
                <a:outerShdw blurRad="50800" dist="50800" dir="5400000" algn="ctr" rotWithShape="0">
                  <a:schemeClr val="bg1"/>
                </a:outerShdw>
              </a:effectLst>
            </c:spPr>
            <c:txPr>
              <a:bodyPr/>
              <a:lstStyle/>
              <a:p>
                <a:pPr>
                  <a:defRPr baseline="0">
                    <a:solidFill>
                      <a:srgbClr val="FFFFFF"/>
                    </a:solidFill>
                  </a:defRPr>
                </a:pPr>
                <a:endParaRPr lang="de-DE"/>
              </a:p>
            </c:txPr>
            <c:showVal val="1"/>
          </c:dLbls>
          <c:cat>
            <c:strRef>
              <c:f>Лист2!$B$3:$O$4</c:f>
              <c:strCach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strCache>
            </c:strRef>
          </c:cat>
          <c:val>
            <c:numRef>
              <c:f>Лист2!$B$6:$O$6</c:f>
              <c:numCache>
                <c:formatCode>General</c:formatCode>
                <c:ptCount val="14"/>
                <c:pt idx="0">
                  <c:v>259.2</c:v>
                </c:pt>
                <c:pt idx="1">
                  <c:v>245.2</c:v>
                </c:pt>
                <c:pt idx="2">
                  <c:v>253</c:v>
                </c:pt>
                <c:pt idx="3">
                  <c:v>278.8</c:v>
                </c:pt>
                <c:pt idx="4">
                  <c:v>307.3</c:v>
                </c:pt>
                <c:pt idx="5">
                  <c:v>380.4</c:v>
                </c:pt>
                <c:pt idx="6">
                  <c:v>430</c:v>
                </c:pt>
                <c:pt idx="7">
                  <c:v>351.2</c:v>
                </c:pt>
                <c:pt idx="8">
                  <c:v>333.2</c:v>
                </c:pt>
                <c:pt idx="9">
                  <c:v>437.7</c:v>
                </c:pt>
                <c:pt idx="10">
                  <c:v>786.8</c:v>
                </c:pt>
                <c:pt idx="11">
                  <c:v>896.9</c:v>
                </c:pt>
                <c:pt idx="12">
                  <c:v>958.6</c:v>
                </c:pt>
                <c:pt idx="13">
                  <c:v>1193.9000000000001</c:v>
                </c:pt>
              </c:numCache>
            </c:numRef>
          </c:val>
        </c:ser>
        <c:ser>
          <c:idx val="2"/>
          <c:order val="2"/>
          <c:tx>
            <c:strRef>
              <c:f>Лист2!$A$7</c:f>
              <c:strCache>
                <c:ptCount val="1"/>
                <c:pt idx="0">
                  <c:v>импорт</c:v>
                </c:pt>
              </c:strCache>
            </c:strRef>
          </c:tx>
          <c:spPr>
            <a:solidFill>
              <a:srgbClr val="FF0000"/>
            </a:solidFill>
          </c:spPr>
          <c:dLbls>
            <c:dLbl>
              <c:idx val="0"/>
              <c:layout>
                <c:manualLayout>
                  <c:x val="1.3888888888888984E-2"/>
                  <c:y val="8.3659875834254018E-3"/>
                </c:manualLayout>
              </c:layout>
              <c:showVal val="1"/>
            </c:dLbl>
            <c:dLbl>
              <c:idx val="1"/>
              <c:layout>
                <c:manualLayout>
                  <c:x val="1.3888888888889004E-2"/>
                  <c:y val="0"/>
                </c:manualLayout>
              </c:layout>
              <c:showVal val="1"/>
            </c:dLbl>
            <c:dLbl>
              <c:idx val="2"/>
              <c:layout>
                <c:manualLayout>
                  <c:x val="1.8055555555555609E-2"/>
                  <c:y val="0"/>
                </c:manualLayout>
              </c:layout>
              <c:showVal val="1"/>
            </c:dLbl>
            <c:dLbl>
              <c:idx val="3"/>
              <c:layout>
                <c:manualLayout>
                  <c:x val="1.1111111111111162E-2"/>
                  <c:y val="0"/>
                </c:manualLayout>
              </c:layout>
              <c:showVal val="1"/>
            </c:dLbl>
            <c:dLbl>
              <c:idx val="4"/>
              <c:layout>
                <c:manualLayout>
                  <c:x val="1.3888888888888944E-2"/>
                  <c:y val="-4.1831584765075489E-3"/>
                </c:manualLayout>
              </c:layout>
              <c:showVal val="1"/>
            </c:dLbl>
            <c:dLbl>
              <c:idx val="5"/>
              <c:layout>
                <c:manualLayout>
                  <c:x val="1.3888888888889004E-2"/>
                  <c:y val="4.1829937917126506E-3"/>
                </c:manualLayout>
              </c:layout>
              <c:showVal val="1"/>
            </c:dLbl>
            <c:dLbl>
              <c:idx val="6"/>
              <c:layout>
                <c:manualLayout>
                  <c:x val="1.8055555555555609E-2"/>
                  <c:y val="0"/>
                </c:manualLayout>
              </c:layout>
              <c:showVal val="1"/>
            </c:dLbl>
            <c:dLbl>
              <c:idx val="7"/>
              <c:layout>
                <c:manualLayout>
                  <c:x val="9.7222222222222553E-3"/>
                  <c:y val="-2.0916615806512492E-3"/>
                </c:manualLayout>
              </c:layout>
              <c:showVal val="1"/>
            </c:dLbl>
            <c:dLbl>
              <c:idx val="8"/>
              <c:layout>
                <c:manualLayout>
                  <c:x val="6.9444444444444848E-3"/>
                  <c:y val="6.2744906875689243E-3"/>
                </c:manualLayout>
              </c:layout>
              <c:showVal val="1"/>
            </c:dLbl>
            <c:dLbl>
              <c:idx val="9"/>
              <c:layout>
                <c:manualLayout>
                  <c:x val="5.5555555555555558E-3"/>
                  <c:y val="0"/>
                </c:manualLayout>
              </c:layout>
              <c:showVal val="1"/>
            </c:dLbl>
            <c:dLbl>
              <c:idx val="10"/>
              <c:layout>
                <c:manualLayout>
                  <c:x val="6.9444444444444848E-3"/>
                  <c:y val="6.2744906875689243E-3"/>
                </c:manualLayout>
              </c:layout>
              <c:showVal val="1"/>
            </c:dLbl>
            <c:dLbl>
              <c:idx val="11"/>
              <c:layout>
                <c:manualLayout>
                  <c:x val="1.2499890638670267E-2"/>
                  <c:y val="6.2744906875689243E-3"/>
                </c:manualLayout>
              </c:layout>
              <c:showVal val="1"/>
            </c:dLbl>
            <c:dLbl>
              <c:idx val="12"/>
              <c:layout>
                <c:manualLayout>
                  <c:x val="5.5555555555555558E-3"/>
                  <c:y val="-6.2744906875688991E-3"/>
                </c:manualLayout>
              </c:layout>
              <c:showVal val="1"/>
            </c:dLbl>
            <c:dLbl>
              <c:idx val="13"/>
              <c:layout>
                <c:manualLayout>
                  <c:x val="1.666666666666676E-2"/>
                  <c:y val="4.1829937917126506E-3"/>
                </c:manualLayout>
              </c:layout>
              <c:showVal val="1"/>
            </c:dLbl>
            <c:showVal val="1"/>
          </c:dLbls>
          <c:cat>
            <c:strRef>
              <c:f>Лист2!$B$3:$O$4</c:f>
              <c:strCach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strCache>
            </c:strRef>
          </c:cat>
          <c:val>
            <c:numRef>
              <c:f>Лист2!$B$7:$O$7</c:f>
              <c:numCache>
                <c:formatCode>General</c:formatCode>
                <c:ptCount val="14"/>
                <c:pt idx="0">
                  <c:v>348.7</c:v>
                </c:pt>
                <c:pt idx="1">
                  <c:v>303</c:v>
                </c:pt>
                <c:pt idx="2">
                  <c:v>218.6</c:v>
                </c:pt>
                <c:pt idx="3">
                  <c:v>154</c:v>
                </c:pt>
                <c:pt idx="4">
                  <c:v>260.2</c:v>
                </c:pt>
                <c:pt idx="5">
                  <c:v>306.5</c:v>
                </c:pt>
                <c:pt idx="6">
                  <c:v>350.5</c:v>
                </c:pt>
                <c:pt idx="7">
                  <c:v>412.6</c:v>
                </c:pt>
                <c:pt idx="8">
                  <c:v>719.3</c:v>
                </c:pt>
                <c:pt idx="9">
                  <c:v>888.5</c:v>
                </c:pt>
                <c:pt idx="10">
                  <c:v>1877.2</c:v>
                </c:pt>
                <c:pt idx="11">
                  <c:v>1407.8</c:v>
                </c:pt>
                <c:pt idx="12">
                  <c:v>1588</c:v>
                </c:pt>
                <c:pt idx="13">
                  <c:v>2198.9</c:v>
                </c:pt>
              </c:numCache>
            </c:numRef>
          </c:val>
        </c:ser>
        <c:ser>
          <c:idx val="3"/>
          <c:order val="3"/>
          <c:tx>
            <c:strRef>
              <c:f>Лист2!$A$8</c:f>
              <c:strCache>
                <c:ptCount val="1"/>
                <c:pt idx="0">
                  <c:v>сальдо </c:v>
                </c:pt>
              </c:strCache>
            </c:strRef>
          </c:tx>
          <c:spPr>
            <a:solidFill>
              <a:srgbClr val="FFFF00"/>
            </a:solidFill>
          </c:spPr>
          <c:dLbls>
            <c:dLbl>
              <c:idx val="0"/>
              <c:layout>
                <c:manualLayout>
                  <c:x val="1.3887795275590636E-3"/>
                  <c:y val="2.928112122678328E-2"/>
                </c:manualLayout>
              </c:layout>
              <c:showVal val="1"/>
            </c:dLbl>
            <c:dLbl>
              <c:idx val="1"/>
              <c:layout>
                <c:manualLayout>
                  <c:x val="0"/>
                  <c:y val="2.3006795224009252E-2"/>
                </c:manualLayout>
              </c:layout>
              <c:showVal val="1"/>
            </c:dLbl>
            <c:dLbl>
              <c:idx val="2"/>
              <c:layout>
                <c:manualLayout>
                  <c:x val="2.7777777777778156E-3"/>
                  <c:y val="3.5555447229557217E-2"/>
                </c:manualLayout>
              </c:layout>
              <c:showVal val="1"/>
            </c:dLbl>
            <c:dLbl>
              <c:idx val="3"/>
              <c:layout>
                <c:manualLayout>
                  <c:x val="4.1666666666666788E-3"/>
                  <c:y val="5.2287422396407504E-2"/>
                </c:manualLayout>
              </c:layout>
              <c:showVal val="1"/>
            </c:dLbl>
            <c:dLbl>
              <c:idx val="4"/>
              <c:layout>
                <c:manualLayout>
                  <c:x val="6.9444444444445438E-3"/>
                  <c:y val="3.7646944125413723E-2"/>
                </c:manualLayout>
              </c:layout>
              <c:showVal val="1"/>
            </c:dLbl>
            <c:dLbl>
              <c:idx val="5"/>
              <c:layout>
                <c:manualLayout>
                  <c:x val="5.5555555555556061E-3"/>
                  <c:y val="4.1829937917126497E-2"/>
                </c:manualLayout>
              </c:layout>
              <c:showVal val="1"/>
            </c:dLbl>
            <c:dLbl>
              <c:idx val="6"/>
              <c:layout>
                <c:manualLayout>
                  <c:x val="1.1111111111111162E-2"/>
                  <c:y val="4.3921434812982524E-2"/>
                </c:manualLayout>
              </c:layout>
              <c:showVal val="1"/>
            </c:dLbl>
            <c:dLbl>
              <c:idx val="7"/>
              <c:layout>
                <c:manualLayout>
                  <c:x val="2.7777777777778156E-3"/>
                  <c:y val="2.3006465854419299E-2"/>
                </c:manualLayout>
              </c:layout>
              <c:showVal val="1"/>
            </c:dLbl>
            <c:showVal val="1"/>
          </c:dLbls>
          <c:cat>
            <c:strRef>
              <c:f>Лист2!$B$3:$O$4</c:f>
              <c:strCach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strCache>
            </c:strRef>
          </c:cat>
          <c:val>
            <c:numRef>
              <c:f>Лист2!$B$8:$O$8</c:f>
              <c:numCache>
                <c:formatCode>General</c:formatCode>
                <c:ptCount val="14"/>
                <c:pt idx="0">
                  <c:v>-89.5</c:v>
                </c:pt>
                <c:pt idx="1">
                  <c:v>-57.800000000000004</c:v>
                </c:pt>
                <c:pt idx="2">
                  <c:v>34.400000000000006</c:v>
                </c:pt>
                <c:pt idx="3">
                  <c:v>124.80000000000001</c:v>
                </c:pt>
                <c:pt idx="4">
                  <c:v>47.100000000000023</c:v>
                </c:pt>
                <c:pt idx="5">
                  <c:v>73.899999999999977</c:v>
                </c:pt>
                <c:pt idx="6">
                  <c:v>79.5</c:v>
                </c:pt>
                <c:pt idx="7">
                  <c:v>-61.400000000000034</c:v>
                </c:pt>
                <c:pt idx="8">
                  <c:v>-386.09999999999923</c:v>
                </c:pt>
                <c:pt idx="9">
                  <c:v>-450.8</c:v>
                </c:pt>
                <c:pt idx="10">
                  <c:v>-1090.4000000000001</c:v>
                </c:pt>
                <c:pt idx="11">
                  <c:v>-510.9</c:v>
                </c:pt>
                <c:pt idx="12">
                  <c:v>-629.4</c:v>
                </c:pt>
                <c:pt idx="13">
                  <c:v>-1005</c:v>
                </c:pt>
              </c:numCache>
            </c:numRef>
          </c:val>
        </c:ser>
        <c:shape val="box"/>
        <c:axId val="73999104"/>
        <c:axId val="74000640"/>
        <c:axId val="0"/>
      </c:bar3DChart>
      <c:catAx>
        <c:axId val="73999104"/>
        <c:scaling>
          <c:orientation val="minMax"/>
        </c:scaling>
        <c:axPos val="b"/>
        <c:tickLblPos val="nextTo"/>
        <c:crossAx val="74000640"/>
        <c:crosses val="autoZero"/>
        <c:auto val="1"/>
        <c:lblAlgn val="ctr"/>
        <c:lblOffset val="100"/>
      </c:catAx>
      <c:valAx>
        <c:axId val="74000640"/>
        <c:scaling>
          <c:orientation val="minMax"/>
        </c:scaling>
        <c:axPos val="l"/>
        <c:majorGridlines/>
        <c:numFmt formatCode="General" sourceLinked="1"/>
        <c:tickLblPos val="nextTo"/>
        <c:crossAx val="73999104"/>
        <c:crosses val="autoZero"/>
        <c:crossBetween val="between"/>
      </c:valAx>
    </c:plotArea>
    <c:legend>
      <c:legendPos val="b"/>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57960C-3C33-46B1-8BA2-EE4242DC0FA9}" type="datetimeFigureOut">
              <a:rPr lang="ru-RU" smtClean="0"/>
              <a:pPr/>
              <a:t>08.11.2012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F7F82D-E6BC-407C-AC08-53F9440B367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EF7F82D-E6BC-407C-AC08-53F9440B367D}"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Goods</a:t>
            </a:r>
            <a:r>
              <a:rPr lang="en-US" baseline="0" dirty="0" smtClean="0"/>
              <a:t> turnover. Export. Import. Balance</a:t>
            </a:r>
            <a:endParaRPr lang="ru-RU" dirty="0"/>
          </a:p>
        </p:txBody>
      </p:sp>
      <p:sp>
        <p:nvSpPr>
          <p:cNvPr id="4" name="Номер слайда 3"/>
          <p:cNvSpPr>
            <a:spLocks noGrp="1"/>
          </p:cNvSpPr>
          <p:nvPr>
            <p:ph type="sldNum" sz="quarter" idx="10"/>
          </p:nvPr>
        </p:nvSpPr>
        <p:spPr/>
        <p:txBody>
          <a:bodyPr/>
          <a:lstStyle/>
          <a:p>
            <a:fld id="{FEF7F82D-E6BC-407C-AC08-53F9440B367D}"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EF7F82D-E6BC-407C-AC08-53F9440B367D}" type="slidenum">
              <a:rPr lang="ru-RU" smtClean="0"/>
              <a:pPr/>
              <a:t>6</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CPF - Customs Paying-in Form</a:t>
            </a:r>
            <a:endParaRPr lang="ru-RU" dirty="0"/>
          </a:p>
        </p:txBody>
      </p:sp>
      <p:sp>
        <p:nvSpPr>
          <p:cNvPr id="4" name="Номер слайда 3"/>
          <p:cNvSpPr>
            <a:spLocks noGrp="1"/>
          </p:cNvSpPr>
          <p:nvPr>
            <p:ph type="sldNum" sz="quarter" idx="10"/>
          </p:nvPr>
        </p:nvSpPr>
        <p:spPr/>
        <p:txBody>
          <a:bodyPr/>
          <a:lstStyle/>
          <a:p>
            <a:fld id="{FEF7F82D-E6BC-407C-AC08-53F9440B367D}" type="slidenum">
              <a:rPr lang="ru-RU" smtClean="0"/>
              <a:pPr/>
              <a:t>10</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FTNG - Foreign Trade Nomenclature of Goods</a:t>
            </a:r>
            <a:endParaRPr lang="ru-RU" dirty="0"/>
          </a:p>
        </p:txBody>
      </p:sp>
      <p:sp>
        <p:nvSpPr>
          <p:cNvPr id="4" name="Номер слайда 3"/>
          <p:cNvSpPr>
            <a:spLocks noGrp="1"/>
          </p:cNvSpPr>
          <p:nvPr>
            <p:ph type="sldNum" sz="quarter" idx="10"/>
          </p:nvPr>
        </p:nvSpPr>
        <p:spPr/>
        <p:txBody>
          <a:bodyPr/>
          <a:lstStyle/>
          <a:p>
            <a:fld id="{FEF7F82D-E6BC-407C-AC08-53F9440B367D}"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89A3727A-17A5-4954-B869-540FD8B9A8F6}" type="datetimeFigureOut">
              <a:rPr lang="ru-RU" smtClean="0"/>
              <a:pPr/>
              <a:t>08.11.2012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F78E267-9D9E-4005-A7F6-A9815C660E0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89A3727A-17A5-4954-B869-540FD8B9A8F6}" type="datetimeFigureOut">
              <a:rPr lang="ru-RU" smtClean="0"/>
              <a:pPr/>
              <a:t>08.11.2012</a:t>
            </a:fld>
            <a:endParaRPr lang="ru-RU"/>
          </a:p>
        </p:txBody>
      </p:sp>
      <p:sp>
        <p:nvSpPr>
          <p:cNvPr id="27" name="Номер слайда 26"/>
          <p:cNvSpPr>
            <a:spLocks noGrp="1"/>
          </p:cNvSpPr>
          <p:nvPr>
            <p:ph type="sldNum" sz="quarter" idx="11"/>
          </p:nvPr>
        </p:nvSpPr>
        <p:spPr/>
        <p:txBody>
          <a:bodyPr rtlCol="0"/>
          <a:lstStyle/>
          <a:p>
            <a:fld id="{4F78E267-9D9E-4005-A7F6-A9815C660E0F}"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89A3727A-17A5-4954-B869-540FD8B9A8F6}" type="datetimeFigureOut">
              <a:rPr lang="ru-RU" smtClean="0"/>
              <a:pPr/>
              <a:t>08.11.2012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4F78E267-9D9E-4005-A7F6-A9815C660E0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9A3727A-17A5-4954-B869-540FD8B9A8F6}" type="datetimeFigureOut">
              <a:rPr lang="ru-RU" smtClean="0"/>
              <a:pPr/>
              <a:t>08.11.2012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78E267-9D9E-4005-A7F6-A9815C660E0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9A3727A-17A5-4954-B869-540FD8B9A8F6}" type="datetimeFigureOut">
              <a:rPr lang="ru-RU" smtClean="0"/>
              <a:pPr/>
              <a:t>08.11.2012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F78E267-9D9E-4005-A7F6-A9815C660E0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PowerPoint-Folie1.sldx"/></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143116"/>
            <a:ext cx="8458200" cy="1470025"/>
          </a:xfrm>
        </p:spPr>
        <p:txBody>
          <a:bodyPr>
            <a:normAutofit fontScale="90000"/>
          </a:bodyPr>
          <a:lstStyle/>
          <a:p>
            <a:pPr algn="l"/>
            <a:r>
              <a:rPr lang="en-US" sz="3600" dirty="0" smtClean="0"/>
              <a:t>Influence of Russia’s Joining to WTO on the Process of Kyrgyzstan’s Entry to the Customs Union</a:t>
            </a:r>
            <a:endParaRPr lang="ru-RU" sz="1600" dirty="0"/>
          </a:p>
        </p:txBody>
      </p:sp>
      <p:sp>
        <p:nvSpPr>
          <p:cNvPr id="3" name="Подзаголовок 2"/>
          <p:cNvSpPr>
            <a:spLocks noGrp="1"/>
          </p:cNvSpPr>
          <p:nvPr>
            <p:ph type="subTitle" idx="1"/>
          </p:nvPr>
        </p:nvSpPr>
        <p:spPr/>
        <p:txBody>
          <a:bodyPr/>
          <a:lstStyle/>
          <a:p>
            <a:endParaRPr lang="ru-RU" dirty="0" smtClean="0"/>
          </a:p>
          <a:p>
            <a:r>
              <a:rPr lang="en-US" dirty="0" smtClean="0"/>
              <a:t>Aibasheva J.</a:t>
            </a:r>
            <a:endParaRPr lang="ru-RU" dirty="0"/>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366714"/>
            <a:ext cx="8229600" cy="776270"/>
          </a:xfrm>
        </p:spPr>
        <p:txBody>
          <a:bodyPr>
            <a:normAutofit/>
          </a:bodyPr>
          <a:lstStyle/>
          <a:p>
            <a:r>
              <a:rPr lang="en-US" sz="3200" b="1" dirty="0" smtClean="0"/>
              <a:t>Level of Tariffs on Some Goods</a:t>
            </a:r>
            <a:endParaRPr lang="ru-RU" sz="3200" dirty="0"/>
          </a:p>
        </p:txBody>
      </p:sp>
      <p:graphicFrame>
        <p:nvGraphicFramePr>
          <p:cNvPr id="4" name="Содержимое 3"/>
          <p:cNvGraphicFramePr>
            <a:graphicFrameLocks noGrp="1"/>
          </p:cNvGraphicFramePr>
          <p:nvPr>
            <p:ph idx="1"/>
          </p:nvPr>
        </p:nvGraphicFramePr>
        <p:xfrm>
          <a:off x="571472" y="1071547"/>
          <a:ext cx="8143932" cy="5155979"/>
        </p:xfrm>
        <a:graphic>
          <a:graphicData uri="http://schemas.openxmlformats.org/drawingml/2006/table">
            <a:tbl>
              <a:tblPr firstRow="1" bandRow="1">
                <a:tableStyleId>{5C22544A-7EE6-4342-B048-85BDC9FD1C3A}</a:tableStyleId>
              </a:tblPr>
              <a:tblGrid>
                <a:gridCol w="3286148"/>
                <a:gridCol w="1285884"/>
                <a:gridCol w="1071570"/>
                <a:gridCol w="1071570"/>
                <a:gridCol w="1428760"/>
              </a:tblGrid>
              <a:tr h="540580">
                <a:tc>
                  <a:txBody>
                    <a:bodyPr/>
                    <a:lstStyle/>
                    <a:p>
                      <a:pPr marL="22860" indent="342900" algn="just">
                        <a:lnSpc>
                          <a:spcPct val="115000"/>
                        </a:lnSpc>
                        <a:spcAft>
                          <a:spcPts val="0"/>
                        </a:spcAft>
                      </a:pPr>
                      <a:r>
                        <a:rPr lang="en-US" sz="1600" dirty="0" smtClean="0">
                          <a:latin typeface="Times New Roman"/>
                          <a:ea typeface="Times New Roman"/>
                          <a:cs typeface="Times New Roman"/>
                        </a:rPr>
                        <a:t>Denomination</a:t>
                      </a:r>
                      <a:r>
                        <a:rPr lang="en-US" sz="1600" baseline="0" dirty="0" smtClean="0">
                          <a:latin typeface="Times New Roman"/>
                          <a:ea typeface="Times New Roman"/>
                          <a:cs typeface="Times New Roman"/>
                        </a:rPr>
                        <a:t> of Goods</a:t>
                      </a:r>
                      <a:endParaRPr lang="ru-RU" sz="1600" dirty="0">
                        <a:latin typeface="Calibri"/>
                        <a:ea typeface="Times New Roman"/>
                        <a:cs typeface="Times New Roman"/>
                      </a:endParaRPr>
                    </a:p>
                  </a:txBody>
                  <a:tcPr marL="68580" marR="68580" marT="0" marB="0"/>
                </a:tc>
                <a:tc gridSpan="2">
                  <a:txBody>
                    <a:bodyPr/>
                    <a:lstStyle/>
                    <a:p>
                      <a:pPr marL="22860" indent="342900" algn="ctr">
                        <a:lnSpc>
                          <a:spcPct val="115000"/>
                        </a:lnSpc>
                        <a:spcAft>
                          <a:spcPts val="0"/>
                        </a:spcAft>
                      </a:pPr>
                      <a:r>
                        <a:rPr lang="en-US" sz="1600" dirty="0" smtClean="0">
                          <a:latin typeface="Times New Roman"/>
                          <a:ea typeface="Times New Roman"/>
                          <a:cs typeface="Times New Roman"/>
                        </a:rPr>
                        <a:t>Obligations of Russia</a:t>
                      </a:r>
                      <a:r>
                        <a:rPr lang="en-US" sz="1600" baseline="0" dirty="0" smtClean="0">
                          <a:latin typeface="Times New Roman"/>
                          <a:ea typeface="Times New Roman"/>
                          <a:cs typeface="Times New Roman"/>
                        </a:rPr>
                        <a:t> in WTO</a:t>
                      </a:r>
                      <a:r>
                        <a:rPr lang="ru-RU" sz="1600" dirty="0" smtClean="0">
                          <a:latin typeface="Times New Roman"/>
                          <a:ea typeface="Times New Roman"/>
                          <a:cs typeface="Times New Roman"/>
                        </a:rPr>
                        <a:t> </a:t>
                      </a:r>
                      <a:endParaRPr lang="ru-RU" sz="1600" dirty="0">
                        <a:latin typeface="Calibri"/>
                        <a:ea typeface="Times New Roman"/>
                        <a:cs typeface="Times New Roman"/>
                      </a:endParaRPr>
                    </a:p>
                  </a:txBody>
                  <a:tcPr marL="68580" marR="68580" marT="0" marB="0"/>
                </a:tc>
                <a:tc hMerge="1">
                  <a:txBody>
                    <a:bodyPr/>
                    <a:lstStyle/>
                    <a:p>
                      <a:endParaRPr lang="ru-RU"/>
                    </a:p>
                  </a:txBody>
                  <a:tcPr/>
                </a:tc>
                <a:tc gridSpan="2">
                  <a:txBody>
                    <a:bodyPr/>
                    <a:lstStyle/>
                    <a:p>
                      <a:pPr marL="22860" indent="342900" algn="ctr">
                        <a:lnSpc>
                          <a:spcPct val="115000"/>
                        </a:lnSpc>
                        <a:spcAft>
                          <a:spcPts val="0"/>
                        </a:spcAft>
                      </a:pPr>
                      <a:r>
                        <a:rPr lang="en-US" sz="1600" dirty="0" smtClean="0">
                          <a:latin typeface="Times New Roman"/>
                          <a:ea typeface="Times New Roman"/>
                          <a:cs typeface="Times New Roman"/>
                        </a:rPr>
                        <a:t>Obligations of Kyrgyzstan</a:t>
                      </a:r>
                      <a:r>
                        <a:rPr lang="en-US" sz="1600" baseline="0" dirty="0" smtClean="0">
                          <a:latin typeface="Times New Roman"/>
                          <a:ea typeface="Times New Roman"/>
                          <a:cs typeface="Times New Roman"/>
                        </a:rPr>
                        <a:t> in WTO</a:t>
                      </a:r>
                      <a:r>
                        <a:rPr lang="ru-RU" sz="1600" dirty="0" smtClean="0">
                          <a:latin typeface="Times New Roman"/>
                          <a:ea typeface="Times New Roman"/>
                          <a:cs typeface="Times New Roman"/>
                        </a:rPr>
                        <a:t> </a:t>
                      </a:r>
                      <a:endParaRPr lang="ru-RU" sz="1600" dirty="0">
                        <a:latin typeface="Calibri"/>
                        <a:ea typeface="Times New Roman"/>
                        <a:cs typeface="Times New Roman"/>
                      </a:endParaRPr>
                    </a:p>
                  </a:txBody>
                  <a:tcPr marL="68580" marR="68580" marT="0" marB="0"/>
                </a:tc>
                <a:tc hMerge="1">
                  <a:txBody>
                    <a:bodyPr/>
                    <a:lstStyle/>
                    <a:p>
                      <a:endParaRPr lang="ru-RU"/>
                    </a:p>
                  </a:txBody>
                  <a:tcPr/>
                </a:tc>
              </a:tr>
              <a:tr h="540580">
                <a:tc>
                  <a:txBody>
                    <a:bodyPr/>
                    <a:lstStyle/>
                    <a:p>
                      <a:pPr algn="just">
                        <a:lnSpc>
                          <a:spcPct val="115000"/>
                        </a:lnSpc>
                        <a:spcAft>
                          <a:spcPts val="0"/>
                        </a:spcAft>
                      </a:pPr>
                      <a:endParaRPr lang="ru-RU" sz="1600" dirty="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US" sz="1600" dirty="0" smtClean="0">
                          <a:latin typeface="Times New Roman"/>
                          <a:ea typeface="Times New Roman"/>
                          <a:cs typeface="Times New Roman"/>
                        </a:rPr>
                        <a:t>Initial level</a:t>
                      </a:r>
                      <a:endParaRPr lang="ru-RU" sz="16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600" dirty="0" smtClean="0">
                          <a:latin typeface="Times New Roman"/>
                          <a:ea typeface="Times New Roman"/>
                          <a:cs typeface="Times New Roman"/>
                        </a:rPr>
                        <a:t>Final level</a:t>
                      </a:r>
                      <a:endParaRPr lang="ru-RU" sz="16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600" dirty="0" smtClean="0">
                          <a:latin typeface="Times New Roman"/>
                          <a:ea typeface="Times New Roman"/>
                          <a:cs typeface="Times New Roman"/>
                        </a:rPr>
                        <a:t>Average associated</a:t>
                      </a:r>
                      <a:endParaRPr lang="ru-RU" sz="16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600" dirty="0" smtClean="0">
                          <a:latin typeface="Times New Roman"/>
                          <a:ea typeface="Times New Roman"/>
                          <a:cs typeface="Times New Roman"/>
                        </a:rPr>
                        <a:t>Applied </a:t>
                      </a:r>
                      <a:endParaRPr lang="ru-RU" sz="1600" dirty="0">
                        <a:latin typeface="Calibri"/>
                        <a:ea typeface="Times New Roman"/>
                        <a:cs typeface="Times New Roman"/>
                      </a:endParaRPr>
                    </a:p>
                  </a:txBody>
                  <a:tcPr marL="68580" marR="68580" marT="0" marB="0"/>
                </a:tc>
              </a:tr>
              <a:tr h="270290">
                <a:tc>
                  <a:txBody>
                    <a:bodyPr/>
                    <a:lstStyle/>
                    <a:p>
                      <a:pPr marL="22860" indent="201930" algn="l">
                        <a:lnSpc>
                          <a:spcPct val="115000"/>
                        </a:lnSpc>
                        <a:spcAft>
                          <a:spcPts val="0"/>
                        </a:spcAft>
                      </a:pPr>
                      <a:r>
                        <a:rPr lang="en-US" sz="1600" dirty="0" smtClean="0">
                          <a:latin typeface="Times New Roman"/>
                          <a:ea typeface="Times New Roman"/>
                          <a:cs typeface="Times New Roman"/>
                        </a:rPr>
                        <a:t>Beef</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dirty="0">
                          <a:latin typeface="Times New Roman"/>
                          <a:ea typeface="Times New Roman"/>
                          <a:cs typeface="Times New Roman"/>
                        </a:rPr>
                        <a:t>25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r>
              <a:tr h="270290">
                <a:tc>
                  <a:txBody>
                    <a:bodyPr/>
                    <a:lstStyle/>
                    <a:p>
                      <a:pPr marL="22860" indent="201930" algn="l">
                        <a:lnSpc>
                          <a:spcPct val="115000"/>
                        </a:lnSpc>
                        <a:spcAft>
                          <a:spcPts val="0"/>
                        </a:spcAft>
                      </a:pPr>
                      <a:r>
                        <a:rPr lang="en-US" sz="1600" dirty="0" smtClean="0">
                          <a:latin typeface="Times New Roman"/>
                          <a:ea typeface="Times New Roman"/>
                          <a:cs typeface="Times New Roman"/>
                        </a:rPr>
                        <a:t>Milk</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dirty="0">
                          <a:latin typeface="Times New Roman"/>
                          <a:ea typeface="Times New Roman"/>
                          <a:cs typeface="Times New Roman"/>
                        </a:rPr>
                        <a:t>25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15</a:t>
                      </a:r>
                      <a:endParaRPr lang="ru-RU" sz="1600" dirty="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ru-RU" sz="1600" dirty="0">
                          <a:latin typeface="Times New Roman"/>
                          <a:ea typeface="Times New Roman"/>
                          <a:cs typeface="Times New Roman"/>
                        </a:rPr>
                        <a:t>15</a:t>
                      </a:r>
                      <a:endParaRPr lang="ru-RU" sz="1600" dirty="0">
                        <a:latin typeface="Calibri"/>
                        <a:ea typeface="Times New Roman"/>
                        <a:cs typeface="Times New Roman"/>
                      </a:endParaRPr>
                    </a:p>
                  </a:txBody>
                  <a:tcPr marL="68580" marR="68580" marT="0" marB="0"/>
                </a:tc>
              </a:tr>
              <a:tr h="270290">
                <a:tc>
                  <a:txBody>
                    <a:bodyPr/>
                    <a:lstStyle/>
                    <a:p>
                      <a:pPr marL="22860" indent="201930" algn="l">
                        <a:lnSpc>
                          <a:spcPct val="115000"/>
                        </a:lnSpc>
                        <a:spcAft>
                          <a:spcPts val="0"/>
                        </a:spcAft>
                      </a:pPr>
                      <a:r>
                        <a:rPr lang="en-US" sz="1600" dirty="0" smtClean="0">
                          <a:latin typeface="Times New Roman"/>
                          <a:ea typeface="Times New Roman"/>
                          <a:cs typeface="Times New Roman"/>
                        </a:rPr>
                        <a:t>Butter</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dirty="0">
                          <a:latin typeface="Times New Roman"/>
                          <a:ea typeface="Times New Roman"/>
                          <a:cs typeface="Times New Roman"/>
                        </a:rPr>
                        <a:t>20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r>
              <a:tr h="270290">
                <a:tc>
                  <a:txBody>
                    <a:bodyPr/>
                    <a:lstStyle/>
                    <a:p>
                      <a:pPr marL="22860" indent="201930" algn="l">
                        <a:lnSpc>
                          <a:spcPct val="115000"/>
                        </a:lnSpc>
                        <a:spcAft>
                          <a:spcPts val="0"/>
                        </a:spcAft>
                      </a:pPr>
                      <a:r>
                        <a:rPr lang="en-US" sz="1600" dirty="0" smtClean="0">
                          <a:latin typeface="Times New Roman"/>
                          <a:ea typeface="Times New Roman"/>
                          <a:cs typeface="Times New Roman"/>
                        </a:rPr>
                        <a:t>Cheese </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dirty="0">
                          <a:latin typeface="Times New Roman"/>
                          <a:ea typeface="Times New Roman"/>
                          <a:cs typeface="Times New Roman"/>
                        </a:rPr>
                        <a:t>20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r>
              <a:tr h="270290">
                <a:tc>
                  <a:txBody>
                    <a:bodyPr/>
                    <a:lstStyle/>
                    <a:p>
                      <a:pPr marL="22860" indent="201930" algn="l">
                        <a:lnSpc>
                          <a:spcPct val="115000"/>
                        </a:lnSpc>
                        <a:spcAft>
                          <a:spcPts val="0"/>
                        </a:spcAft>
                      </a:pPr>
                      <a:r>
                        <a:rPr lang="en-US" sz="1600" dirty="0" smtClean="0">
                          <a:latin typeface="Times New Roman"/>
                          <a:ea typeface="Times New Roman"/>
                          <a:cs typeface="Times New Roman"/>
                        </a:rPr>
                        <a:t>Wheat</a:t>
                      </a:r>
                      <a:r>
                        <a:rPr lang="ru-RU" sz="1600" dirty="0" smtClean="0">
                          <a:latin typeface="Times New Roman"/>
                          <a:ea typeface="Times New Roman"/>
                          <a:cs typeface="Times New Roman"/>
                        </a:rPr>
                        <a:t> </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a:latin typeface="Times New Roman"/>
                          <a:ea typeface="Times New Roman"/>
                          <a:cs typeface="Times New Roman"/>
                        </a:rPr>
                        <a:t>5</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5</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r>
              <a:tr h="270290">
                <a:tc>
                  <a:txBody>
                    <a:bodyPr/>
                    <a:lstStyle/>
                    <a:p>
                      <a:pPr marL="22860" indent="201930" algn="l">
                        <a:lnSpc>
                          <a:spcPct val="115000"/>
                        </a:lnSpc>
                        <a:spcAft>
                          <a:spcPts val="0"/>
                        </a:spcAft>
                      </a:pPr>
                      <a:r>
                        <a:rPr lang="en-US" sz="1600" dirty="0" smtClean="0">
                          <a:latin typeface="Times New Roman"/>
                          <a:ea typeface="Times New Roman"/>
                          <a:cs typeface="Times New Roman"/>
                        </a:rPr>
                        <a:t>Rice</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a:latin typeface="Times New Roman"/>
                          <a:ea typeface="Times New Roman"/>
                          <a:cs typeface="Times New Roman"/>
                        </a:rPr>
                        <a:t>25</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r>
              <a:tr h="290155">
                <a:tc>
                  <a:txBody>
                    <a:bodyPr/>
                    <a:lstStyle/>
                    <a:p>
                      <a:pPr marL="22860" indent="201930" algn="l">
                        <a:lnSpc>
                          <a:spcPct val="115000"/>
                        </a:lnSpc>
                        <a:spcAft>
                          <a:spcPts val="0"/>
                        </a:spcAft>
                      </a:pPr>
                      <a:r>
                        <a:rPr lang="en-US" sz="1600" dirty="0" smtClean="0">
                          <a:latin typeface="Times New Roman"/>
                          <a:ea typeface="Times New Roman"/>
                          <a:cs typeface="Times New Roman"/>
                        </a:rPr>
                        <a:t>Plastic fabric</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8</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en-US" sz="1600" dirty="0" smtClean="0">
                          <a:latin typeface="Times New Roman"/>
                          <a:ea typeface="Times New Roman"/>
                          <a:cs typeface="Times New Roman"/>
                        </a:rPr>
                        <a:t>CPF</a:t>
                      </a:r>
                      <a:endParaRPr lang="ru-RU" sz="1600" dirty="0">
                        <a:latin typeface="Calibri"/>
                        <a:ea typeface="Times New Roman"/>
                        <a:cs typeface="Times New Roman"/>
                      </a:endParaRPr>
                    </a:p>
                  </a:txBody>
                  <a:tcPr marL="68580" marR="68580" marT="0" marB="0"/>
                </a:tc>
              </a:tr>
              <a:tr h="290155">
                <a:tc>
                  <a:txBody>
                    <a:bodyPr/>
                    <a:lstStyle/>
                    <a:p>
                      <a:pPr marL="22860" indent="201930" algn="l">
                        <a:lnSpc>
                          <a:spcPct val="115000"/>
                        </a:lnSpc>
                        <a:spcAft>
                          <a:spcPts val="0"/>
                        </a:spcAft>
                      </a:pPr>
                      <a:r>
                        <a:rPr lang="en-US" sz="1600" dirty="0" smtClean="0">
                          <a:latin typeface="Times New Roman"/>
                          <a:ea typeface="Times New Roman"/>
                          <a:cs typeface="Times New Roman"/>
                        </a:rPr>
                        <a:t>Synthetic tissue</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810" algn="ctr">
                        <a:lnSpc>
                          <a:spcPct val="115000"/>
                        </a:lnSpc>
                        <a:spcAft>
                          <a:spcPts val="0"/>
                        </a:spcAft>
                      </a:pPr>
                      <a:r>
                        <a:rPr lang="en-US" sz="1600" dirty="0" smtClean="0">
                          <a:latin typeface="Times New Roman"/>
                          <a:ea typeface="Times New Roman"/>
                          <a:cs typeface="Times New Roman"/>
                        </a:rPr>
                        <a:t>CPF</a:t>
                      </a:r>
                      <a:endParaRPr lang="ru-RU" sz="1600" dirty="0">
                        <a:latin typeface="Calibri"/>
                        <a:ea typeface="Times New Roman"/>
                        <a:cs typeface="Times New Roman"/>
                      </a:endParaRPr>
                    </a:p>
                  </a:txBody>
                  <a:tcPr marL="68580" marR="68580" marT="0" marB="0"/>
                </a:tc>
              </a:tr>
              <a:tr h="290155">
                <a:tc>
                  <a:txBody>
                    <a:bodyPr/>
                    <a:lstStyle/>
                    <a:p>
                      <a:pPr marL="22860" indent="201930" algn="l">
                        <a:lnSpc>
                          <a:spcPct val="115000"/>
                        </a:lnSpc>
                        <a:spcAft>
                          <a:spcPts val="0"/>
                        </a:spcAft>
                      </a:pPr>
                      <a:r>
                        <a:rPr lang="en-US" sz="1600" dirty="0" smtClean="0">
                          <a:latin typeface="Times New Roman"/>
                          <a:ea typeface="Times New Roman"/>
                          <a:cs typeface="Times New Roman"/>
                        </a:rPr>
                        <a:t>New light vehicle</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dirty="0">
                          <a:latin typeface="Times New Roman"/>
                          <a:ea typeface="Times New Roman"/>
                          <a:cs typeface="Times New Roman"/>
                        </a:rPr>
                        <a:t>25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r>
              <a:tr h="540580">
                <a:tc>
                  <a:txBody>
                    <a:bodyPr/>
                    <a:lstStyle/>
                    <a:p>
                      <a:pPr marL="220663" indent="3175" algn="l">
                        <a:lnSpc>
                          <a:spcPct val="115000"/>
                        </a:lnSpc>
                        <a:spcAft>
                          <a:spcPts val="0"/>
                        </a:spcAft>
                      </a:pPr>
                      <a:r>
                        <a:rPr lang="en-US" sz="1600" dirty="0" smtClean="0">
                          <a:latin typeface="Times New Roman"/>
                          <a:ea typeface="Times New Roman"/>
                          <a:cs typeface="Times New Roman"/>
                        </a:rPr>
                        <a:t>Light vehicle used more than 5 years</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a:latin typeface="Times New Roman"/>
                          <a:ea typeface="Times New Roman"/>
                          <a:cs typeface="Times New Roman"/>
                        </a:rPr>
                        <a:t>25</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20</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smtClean="0">
                          <a:latin typeface="Times New Roman"/>
                          <a:ea typeface="Times New Roman"/>
                          <a:cs typeface="Times New Roman"/>
                        </a:rPr>
                        <a:t>10</a:t>
                      </a:r>
                      <a:endParaRPr lang="ru-RU" sz="1600" dirty="0">
                        <a:latin typeface="Times New Roman"/>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smtClean="0">
                          <a:latin typeface="Times New Roman"/>
                          <a:ea typeface="Times New Roman"/>
                          <a:cs typeface="Times New Roman"/>
                        </a:rPr>
                        <a:t>10</a:t>
                      </a:r>
                      <a:endParaRPr lang="ru-RU" sz="1600" dirty="0">
                        <a:latin typeface="Times New Roman"/>
                        <a:ea typeface="Times New Roman"/>
                        <a:cs typeface="Times New Roman"/>
                      </a:endParaRPr>
                    </a:p>
                  </a:txBody>
                  <a:tcPr marL="68580" marR="68580" marT="0" marB="0"/>
                </a:tc>
              </a:tr>
              <a:tr h="290155">
                <a:tc>
                  <a:txBody>
                    <a:bodyPr/>
                    <a:lstStyle/>
                    <a:p>
                      <a:pPr marL="22860" indent="201930" algn="l">
                        <a:lnSpc>
                          <a:spcPct val="115000"/>
                        </a:lnSpc>
                        <a:spcAft>
                          <a:spcPts val="0"/>
                        </a:spcAft>
                      </a:pPr>
                      <a:r>
                        <a:rPr lang="en-US" sz="1600" dirty="0" smtClean="0">
                          <a:latin typeface="Times New Roman"/>
                          <a:ea typeface="Times New Roman"/>
                          <a:cs typeface="Times New Roman"/>
                        </a:rPr>
                        <a:t>New trucks</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endParaRPr lang="ru-RU" sz="1600" dirty="0">
                        <a:latin typeface="Times New Roman"/>
                        <a:ea typeface="Times New Roman"/>
                        <a:cs typeface="Times New Roman"/>
                      </a:endParaRPr>
                    </a:p>
                  </a:txBody>
                  <a:tcPr marL="68580" marR="68580" marT="0" marB="0"/>
                </a:tc>
              </a:tr>
              <a:tr h="349951">
                <a:tc>
                  <a:txBody>
                    <a:bodyPr/>
                    <a:lstStyle/>
                    <a:p>
                      <a:pPr marL="22860" indent="201930" algn="l">
                        <a:lnSpc>
                          <a:spcPct val="115000"/>
                        </a:lnSpc>
                        <a:spcAft>
                          <a:spcPts val="0"/>
                        </a:spcAft>
                      </a:pPr>
                      <a:r>
                        <a:rPr lang="en-US" sz="1600" dirty="0" smtClean="0">
                          <a:latin typeface="Times New Roman"/>
                          <a:ea typeface="Times New Roman"/>
                          <a:cs typeface="Times New Roman"/>
                        </a:rPr>
                        <a:t>Trucks used more than 5 years</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a:latin typeface="Times New Roman"/>
                          <a:ea typeface="Times New Roman"/>
                          <a:cs typeface="Times New Roman"/>
                        </a:rPr>
                        <a:t>15</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r>
              <a:tr h="270290">
                <a:tc>
                  <a:txBody>
                    <a:bodyPr/>
                    <a:lstStyle/>
                    <a:p>
                      <a:pPr marL="22860" indent="201930" algn="l">
                        <a:lnSpc>
                          <a:spcPct val="115000"/>
                        </a:lnSpc>
                        <a:spcAft>
                          <a:spcPts val="0"/>
                        </a:spcAft>
                      </a:pPr>
                      <a:r>
                        <a:rPr lang="en-US" sz="1600" dirty="0" smtClean="0">
                          <a:latin typeface="Times New Roman"/>
                          <a:ea typeface="Times New Roman"/>
                          <a:cs typeface="Times New Roman"/>
                        </a:rPr>
                        <a:t>New tractors</a:t>
                      </a:r>
                      <a:endParaRPr lang="ru-RU" sz="1600" dirty="0">
                        <a:latin typeface="Calibri"/>
                        <a:ea typeface="Times New Roman"/>
                        <a:cs typeface="Times New Roman"/>
                      </a:endParaRPr>
                    </a:p>
                  </a:txBody>
                  <a:tcPr marL="68580" marR="68580" marT="0" marB="0"/>
                </a:tc>
                <a:tc>
                  <a:txBody>
                    <a:bodyPr/>
                    <a:lstStyle/>
                    <a:p>
                      <a:pPr marL="22860" indent="635" algn="ctr">
                        <a:lnSpc>
                          <a:spcPct val="115000"/>
                        </a:lnSpc>
                        <a:spcAft>
                          <a:spcPts val="0"/>
                        </a:spcAft>
                      </a:pPr>
                      <a:r>
                        <a:rPr lang="ru-RU" sz="1600" dirty="0">
                          <a:latin typeface="Times New Roman"/>
                          <a:ea typeface="Times New Roman"/>
                          <a:cs typeface="Times New Roman"/>
                        </a:rPr>
                        <a:t>15</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10</a:t>
                      </a:r>
                      <a:endParaRPr lang="ru-RU" sz="1600" dirty="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a:latin typeface="Times New Roman"/>
                          <a:ea typeface="Times New Roman"/>
                          <a:cs typeface="Times New Roman"/>
                        </a:rPr>
                        <a:t>10</a:t>
                      </a:r>
                      <a:endParaRPr lang="ru-RU" sz="1600">
                        <a:latin typeface="Calibri"/>
                        <a:ea typeface="Times New Roman"/>
                        <a:cs typeface="Times New Roman"/>
                      </a:endParaRPr>
                    </a:p>
                  </a:txBody>
                  <a:tcPr marL="68580" marR="68580" marT="0" marB="0"/>
                </a:tc>
                <a:tc>
                  <a:txBody>
                    <a:bodyPr/>
                    <a:lstStyle/>
                    <a:p>
                      <a:pPr marL="22860" indent="342900" algn="just">
                        <a:lnSpc>
                          <a:spcPct val="115000"/>
                        </a:lnSpc>
                        <a:spcAft>
                          <a:spcPts val="0"/>
                        </a:spcAft>
                      </a:pPr>
                      <a:r>
                        <a:rPr lang="ru-RU" sz="1600" dirty="0">
                          <a:latin typeface="Times New Roman"/>
                          <a:ea typeface="Times New Roman"/>
                          <a:cs typeface="Times New Roman"/>
                        </a:rPr>
                        <a:t>0</a:t>
                      </a:r>
                      <a:endParaRPr lang="ru-RU" sz="16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57178"/>
            <a:ext cx="8229600" cy="1014434"/>
          </a:xfrm>
        </p:spPr>
        <p:txBody>
          <a:bodyPr>
            <a:noAutofit/>
          </a:bodyPr>
          <a:lstStyle/>
          <a:p>
            <a:r>
              <a:rPr lang="en-US" sz="3200" b="1" dirty="0" smtClean="0"/>
              <a:t>Why do We Orient on the Level of Customs Duties of Russia?  </a:t>
            </a:r>
            <a:endParaRPr lang="ru-RU" sz="3200" dirty="0"/>
          </a:p>
        </p:txBody>
      </p:sp>
      <p:sp>
        <p:nvSpPr>
          <p:cNvPr id="2" name="Содержимое 1"/>
          <p:cNvSpPr>
            <a:spLocks noGrp="1"/>
          </p:cNvSpPr>
          <p:nvPr>
            <p:ph idx="1"/>
          </p:nvPr>
        </p:nvSpPr>
        <p:spPr>
          <a:xfrm>
            <a:off x="214282" y="1926514"/>
            <a:ext cx="8229600" cy="4931486"/>
          </a:xfrm>
        </p:spPr>
        <p:txBody>
          <a:bodyPr>
            <a:normAutofit fontScale="92500" lnSpcReduction="20000"/>
          </a:bodyPr>
          <a:lstStyle/>
          <a:p>
            <a:r>
              <a:rPr lang="en-US" dirty="0" smtClean="0"/>
              <a:t>After beginning of the Customs Union functioning  a part of powers on regulation of the trade has transferred to the supernational level, Russia has taken the obligations on provision of implementation of WTO requirements and at the level of the Customs Union;</a:t>
            </a:r>
            <a:endParaRPr lang="ru-RU" dirty="0" smtClean="0"/>
          </a:p>
          <a:p>
            <a:r>
              <a:rPr lang="en-US" i="1" dirty="0" smtClean="0"/>
              <a:t>Finally Russia has taken two obligations; </a:t>
            </a:r>
            <a:endParaRPr lang="ru-RU" dirty="0" smtClean="0"/>
          </a:p>
          <a:p>
            <a:r>
              <a:rPr lang="en-US" dirty="0" smtClean="0"/>
              <a:t>First</a:t>
            </a:r>
            <a:r>
              <a:rPr lang="ru-RU" dirty="0" smtClean="0"/>
              <a:t>: </a:t>
            </a:r>
            <a:r>
              <a:rPr lang="en-US" dirty="0" smtClean="0"/>
              <a:t>within CU</a:t>
            </a:r>
            <a:r>
              <a:rPr lang="ru-RU" dirty="0" smtClean="0"/>
              <a:t> (</a:t>
            </a:r>
            <a:r>
              <a:rPr lang="en-US" dirty="0" smtClean="0"/>
              <a:t>and</a:t>
            </a:r>
            <a:r>
              <a:rPr lang="ru-RU" dirty="0" smtClean="0"/>
              <a:t>, </a:t>
            </a:r>
            <a:r>
              <a:rPr lang="en-US" dirty="0" smtClean="0"/>
              <a:t>apparently</a:t>
            </a:r>
            <a:r>
              <a:rPr lang="ru-RU" dirty="0" smtClean="0"/>
              <a:t>, </a:t>
            </a:r>
            <a:r>
              <a:rPr lang="en-US" dirty="0" smtClean="0"/>
              <a:t>CES</a:t>
            </a:r>
            <a:r>
              <a:rPr lang="ru-RU" dirty="0" smtClean="0"/>
              <a:t>) </a:t>
            </a:r>
            <a:r>
              <a:rPr lang="en-US" dirty="0" smtClean="0"/>
              <a:t>the RF will not take any obligations violating the WTO regulations; </a:t>
            </a:r>
            <a:endParaRPr lang="ru-RU" dirty="0" smtClean="0"/>
          </a:p>
          <a:p>
            <a:r>
              <a:rPr lang="en-US" dirty="0" smtClean="0"/>
              <a:t>Second</a:t>
            </a:r>
            <a:r>
              <a:rPr lang="ru-RU" dirty="0" smtClean="0"/>
              <a:t>: </a:t>
            </a:r>
            <a:r>
              <a:rPr lang="en-US" dirty="0" smtClean="0"/>
              <a:t>Russia essentially will be an agent of WTO in CU as it has undertaken to transfer to CU when discussing “considerations on proposals” on the part of WTO members it agreed with    </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14356"/>
            <a:ext cx="8229600" cy="714364"/>
          </a:xfrm>
        </p:spPr>
        <p:txBody>
          <a:bodyPr>
            <a:noAutofit/>
          </a:bodyPr>
          <a:lstStyle/>
          <a:p>
            <a:r>
              <a:rPr lang="en-US" sz="2800" b="1" dirty="0" smtClean="0">
                <a:solidFill>
                  <a:schemeClr val="tx1">
                    <a:lumMod val="10000"/>
                  </a:schemeClr>
                </a:solidFill>
              </a:rPr>
              <a:t>Tariff Level of the Customs Union</a:t>
            </a:r>
            <a:endParaRPr lang="ru-RU" sz="2800" b="1" dirty="0">
              <a:solidFill>
                <a:schemeClr val="tx1">
                  <a:lumMod val="10000"/>
                </a:schemeClr>
              </a:solidFill>
            </a:endParaRPr>
          </a:p>
        </p:txBody>
      </p:sp>
      <p:sp>
        <p:nvSpPr>
          <p:cNvPr id="2" name="Содержимое 1"/>
          <p:cNvSpPr>
            <a:spLocks noGrp="1"/>
          </p:cNvSpPr>
          <p:nvPr>
            <p:ph idx="1"/>
          </p:nvPr>
        </p:nvSpPr>
        <p:spPr>
          <a:xfrm>
            <a:off x="457200" y="1571612"/>
            <a:ext cx="8229600" cy="5002924"/>
          </a:xfrm>
        </p:spPr>
        <p:txBody>
          <a:bodyPr>
            <a:normAutofit fontScale="92500" lnSpcReduction="10000"/>
          </a:bodyPr>
          <a:lstStyle/>
          <a:p>
            <a:r>
              <a:rPr lang="en-US" dirty="0" smtClean="0"/>
              <a:t>Since</a:t>
            </a:r>
            <a:r>
              <a:rPr lang="ru-RU" dirty="0" smtClean="0"/>
              <a:t> 25.08.12</a:t>
            </a:r>
            <a:r>
              <a:rPr lang="en-US" dirty="0" smtClean="0"/>
              <a:t> the CU has decreased tariffs. Herewith, import duties by 90% are preserved at the same level. According to the preliminary calculations, when transferring to the revised version of CCT the average weighted rate of import customs duty will make </a:t>
            </a:r>
            <a:r>
              <a:rPr lang="ru-RU" dirty="0" smtClean="0"/>
              <a:t>7</a:t>
            </a:r>
            <a:r>
              <a:rPr lang="en-US" dirty="0" smtClean="0"/>
              <a:t>.</a:t>
            </a:r>
            <a:r>
              <a:rPr lang="ru-RU" dirty="0" smtClean="0"/>
              <a:t>5-7</a:t>
            </a:r>
            <a:r>
              <a:rPr lang="en-US" dirty="0" smtClean="0"/>
              <a:t>.</a:t>
            </a:r>
            <a:r>
              <a:rPr lang="ru-RU" dirty="0" smtClean="0"/>
              <a:t>8%</a:t>
            </a:r>
            <a:r>
              <a:rPr lang="en-US" dirty="0" smtClean="0"/>
              <a:t>;</a:t>
            </a:r>
            <a:r>
              <a:rPr lang="ru-RU" dirty="0" smtClean="0"/>
              <a:t> </a:t>
            </a:r>
          </a:p>
          <a:p>
            <a:r>
              <a:rPr lang="en-US" dirty="0" smtClean="0"/>
              <a:t>The major changes of tariffs occurred for food products and other consumer goods </a:t>
            </a:r>
            <a:r>
              <a:rPr lang="ru-RU" dirty="0" smtClean="0"/>
              <a:t>(</a:t>
            </a:r>
            <a:r>
              <a:rPr lang="en-US" sz="2200" dirty="0" smtClean="0"/>
              <a:t>in part of food stuffs </a:t>
            </a:r>
            <a:r>
              <a:rPr lang="ru-RU" sz="2200" dirty="0" smtClean="0"/>
              <a:t> </a:t>
            </a:r>
            <a:r>
              <a:rPr lang="en-US" sz="2200" dirty="0" smtClean="0"/>
              <a:t>they will more intensely affect meat and milk groups, as well as some kinds of vegetables and fruits</a:t>
            </a:r>
            <a:r>
              <a:rPr lang="ru-RU" dirty="0" smtClean="0"/>
              <a:t>)</a:t>
            </a:r>
            <a:r>
              <a:rPr lang="en-US" dirty="0" smtClean="0"/>
              <a:t>;</a:t>
            </a:r>
            <a:r>
              <a:rPr lang="ru-RU" dirty="0" smtClean="0"/>
              <a:t> </a:t>
            </a:r>
          </a:p>
          <a:p>
            <a:r>
              <a:rPr lang="en-US" dirty="0" smtClean="0"/>
              <a:t>In compliance with the Agreement on WTO it is also envisaged to gradually decrease duties for the major part of textile production, including clothes  </a:t>
            </a:r>
            <a:endParaRPr lang="ru-RU" dirty="0" smtClean="0"/>
          </a:p>
          <a:p>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857232"/>
            <a:ext cx="8229600" cy="571504"/>
          </a:xfrm>
        </p:spPr>
        <p:txBody>
          <a:bodyPr>
            <a:normAutofit/>
          </a:bodyPr>
          <a:lstStyle/>
          <a:p>
            <a:r>
              <a:rPr lang="en-US" sz="2500" b="1" dirty="0" smtClean="0"/>
              <a:t>Comparison of Average Duty Levels of KR and RF</a:t>
            </a:r>
            <a:endParaRPr lang="ru-RU" sz="2500" b="1" dirty="0"/>
          </a:p>
        </p:txBody>
      </p:sp>
      <p:sp>
        <p:nvSpPr>
          <p:cNvPr id="2" name="Содержимое 1"/>
          <p:cNvSpPr>
            <a:spLocks noGrp="1"/>
          </p:cNvSpPr>
          <p:nvPr>
            <p:ph idx="1"/>
          </p:nvPr>
        </p:nvSpPr>
        <p:spPr>
          <a:xfrm>
            <a:off x="457200" y="1857364"/>
            <a:ext cx="8229600" cy="4717172"/>
          </a:xfrm>
        </p:spPr>
        <p:txBody>
          <a:bodyPr>
            <a:normAutofit fontScale="85000" lnSpcReduction="10000"/>
          </a:bodyPr>
          <a:lstStyle/>
          <a:p>
            <a:r>
              <a:rPr lang="en-US" dirty="0" smtClean="0"/>
              <a:t>As a result of comparison of the consolidated customs tariff of KR and final customs tariff of RF on the obligations in WTO </a:t>
            </a:r>
            <a:r>
              <a:rPr lang="ru-RU" dirty="0" smtClean="0"/>
              <a:t>(</a:t>
            </a:r>
            <a:r>
              <a:rPr lang="en-US" dirty="0" smtClean="0"/>
              <a:t>by</a:t>
            </a:r>
            <a:r>
              <a:rPr lang="ru-RU" dirty="0" smtClean="0"/>
              <a:t> 6-</a:t>
            </a:r>
            <a:r>
              <a:rPr lang="en-US" dirty="0" smtClean="0"/>
              <a:t>point</a:t>
            </a:r>
            <a:r>
              <a:rPr lang="ru-RU" dirty="0" smtClean="0"/>
              <a:t> </a:t>
            </a:r>
            <a:r>
              <a:rPr lang="en-US" dirty="0" smtClean="0"/>
              <a:t>list of goods of FTNG</a:t>
            </a:r>
            <a:r>
              <a:rPr lang="ru-RU" dirty="0" smtClean="0"/>
              <a:t>, </a:t>
            </a:r>
            <a:r>
              <a:rPr lang="en-US" dirty="0" smtClean="0"/>
              <a:t>by </a:t>
            </a:r>
            <a:r>
              <a:rPr lang="ru-RU" dirty="0" smtClean="0"/>
              <a:t>5052 </a:t>
            </a:r>
            <a:r>
              <a:rPr lang="en-US" dirty="0" smtClean="0"/>
              <a:t>sub-item</a:t>
            </a:r>
            <a:r>
              <a:rPr lang="ru-RU" dirty="0" smtClean="0"/>
              <a:t>, 97 </a:t>
            </a:r>
            <a:r>
              <a:rPr lang="en-US" dirty="0" smtClean="0"/>
              <a:t>goods groups</a:t>
            </a:r>
            <a:r>
              <a:rPr lang="ru-RU" dirty="0" smtClean="0"/>
              <a:t>) </a:t>
            </a:r>
            <a:r>
              <a:rPr lang="en-US" dirty="0" smtClean="0"/>
              <a:t>it has been established that the overall average of KR is </a:t>
            </a:r>
            <a:r>
              <a:rPr lang="ru-RU" b="1" dirty="0" smtClean="0"/>
              <a:t>7</a:t>
            </a:r>
            <a:r>
              <a:rPr lang="en-US" b="1" dirty="0" smtClean="0"/>
              <a:t>.</a:t>
            </a:r>
            <a:r>
              <a:rPr lang="ru-RU" b="1" dirty="0" smtClean="0"/>
              <a:t>4 %</a:t>
            </a:r>
            <a:r>
              <a:rPr lang="ru-RU" dirty="0" smtClean="0"/>
              <a:t>, </a:t>
            </a:r>
            <a:r>
              <a:rPr lang="en-US" dirty="0" smtClean="0"/>
              <a:t>and RF</a:t>
            </a:r>
            <a:r>
              <a:rPr lang="ru-RU" dirty="0" smtClean="0"/>
              <a:t> -</a:t>
            </a:r>
            <a:r>
              <a:rPr lang="ru-RU" b="1" dirty="0" smtClean="0"/>
              <a:t>7</a:t>
            </a:r>
            <a:r>
              <a:rPr lang="en-US" b="1" dirty="0" smtClean="0"/>
              <a:t>.</a:t>
            </a:r>
            <a:r>
              <a:rPr lang="ru-RU" b="1" dirty="0" smtClean="0"/>
              <a:t>7</a:t>
            </a:r>
            <a:r>
              <a:rPr lang="ru-RU" dirty="0" smtClean="0"/>
              <a:t> % </a:t>
            </a:r>
            <a:r>
              <a:rPr lang="en-US" dirty="0" smtClean="0"/>
              <a:t>for ad valorem duties there are</a:t>
            </a:r>
            <a:r>
              <a:rPr lang="ru-RU" dirty="0" smtClean="0"/>
              <a:t>: </a:t>
            </a:r>
          </a:p>
          <a:p>
            <a:pPr lvl="0"/>
            <a:r>
              <a:rPr lang="ru-RU" dirty="0" smtClean="0"/>
              <a:t>- 1454 </a:t>
            </a:r>
            <a:r>
              <a:rPr lang="en-US" dirty="0" smtClean="0"/>
              <a:t>sub-items</a:t>
            </a:r>
            <a:r>
              <a:rPr lang="ru-RU" dirty="0" smtClean="0"/>
              <a:t>, </a:t>
            </a:r>
            <a:r>
              <a:rPr lang="en-US" dirty="0" smtClean="0"/>
              <a:t>where the average value of KR is lower than the average of RF </a:t>
            </a:r>
            <a:r>
              <a:rPr lang="ru-RU" dirty="0" smtClean="0"/>
              <a:t>(29%)</a:t>
            </a:r>
            <a:r>
              <a:rPr lang="en-US" dirty="0" smtClean="0"/>
              <a:t>;</a:t>
            </a:r>
            <a:endParaRPr lang="ru-RU" dirty="0" smtClean="0"/>
          </a:p>
          <a:p>
            <a:pPr lvl="0"/>
            <a:r>
              <a:rPr lang="ru-RU" dirty="0" smtClean="0"/>
              <a:t> -1083 </a:t>
            </a:r>
            <a:r>
              <a:rPr lang="en-US" dirty="0" smtClean="0"/>
              <a:t>sub-items</a:t>
            </a:r>
            <a:r>
              <a:rPr lang="ru-RU" dirty="0" smtClean="0"/>
              <a:t>, </a:t>
            </a:r>
            <a:r>
              <a:rPr lang="en-US" dirty="0" smtClean="0"/>
              <a:t>where the average value of KR is equal to the average of RF</a:t>
            </a:r>
            <a:r>
              <a:rPr lang="ru-RU" dirty="0" smtClean="0"/>
              <a:t> (21</a:t>
            </a:r>
            <a:r>
              <a:rPr lang="en-US" dirty="0" smtClean="0"/>
              <a:t>.</a:t>
            </a:r>
            <a:r>
              <a:rPr lang="ru-RU" dirty="0" smtClean="0"/>
              <a:t>4%)</a:t>
            </a:r>
            <a:r>
              <a:rPr lang="en-US" dirty="0" smtClean="0"/>
              <a:t>;</a:t>
            </a:r>
            <a:endParaRPr lang="ru-RU" dirty="0" smtClean="0"/>
          </a:p>
          <a:p>
            <a:pPr lvl="0"/>
            <a:r>
              <a:rPr lang="ru-RU" dirty="0" smtClean="0"/>
              <a:t> - 2001 </a:t>
            </a:r>
            <a:r>
              <a:rPr lang="en-US" dirty="0" smtClean="0"/>
              <a:t>sub-items</a:t>
            </a:r>
            <a:r>
              <a:rPr lang="ru-RU" dirty="0" smtClean="0"/>
              <a:t>, </a:t>
            </a:r>
            <a:r>
              <a:rPr lang="en-US" dirty="0" smtClean="0"/>
              <a:t>where the average value of KR is higher than the average of RF </a:t>
            </a:r>
            <a:r>
              <a:rPr lang="ru-RU" dirty="0" smtClean="0"/>
              <a:t>(39</a:t>
            </a:r>
            <a:r>
              <a:rPr lang="en-US" dirty="0" smtClean="0"/>
              <a:t>.</a:t>
            </a:r>
            <a:r>
              <a:rPr lang="ru-RU" dirty="0" smtClean="0"/>
              <a:t>6%)</a:t>
            </a:r>
            <a:r>
              <a:rPr lang="en-US" dirty="0" smtClean="0"/>
              <a:t>;</a:t>
            </a:r>
            <a:r>
              <a:rPr lang="ru-RU" dirty="0" smtClean="0"/>
              <a:t>  </a:t>
            </a:r>
          </a:p>
          <a:p>
            <a:r>
              <a:rPr lang="ru-RU" dirty="0" smtClean="0"/>
              <a:t>- 514 </a:t>
            </a:r>
            <a:r>
              <a:rPr lang="en-US" dirty="0" smtClean="0"/>
              <a:t>sub-items with  non-ad valorem tariff lines </a:t>
            </a:r>
            <a:r>
              <a:rPr lang="ru-RU" dirty="0" smtClean="0"/>
              <a:t>(10</a:t>
            </a:r>
            <a:r>
              <a:rPr lang="en-US" dirty="0" smtClean="0"/>
              <a:t>.</a:t>
            </a:r>
            <a:r>
              <a:rPr lang="ru-RU" dirty="0" smtClean="0"/>
              <a:t>2%)</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143000"/>
            <a:ext cx="8229600" cy="571488"/>
          </a:xfrm>
        </p:spPr>
        <p:txBody>
          <a:bodyPr>
            <a:normAutofit/>
          </a:bodyPr>
          <a:lstStyle/>
          <a:p>
            <a:r>
              <a:rPr lang="en-US" sz="2500" b="1" dirty="0" smtClean="0"/>
              <a:t>Comparison of Average Duty Levels of KR and RF</a:t>
            </a:r>
            <a:endParaRPr lang="ru-RU" sz="2500" b="1" dirty="0"/>
          </a:p>
        </p:txBody>
      </p:sp>
      <p:sp>
        <p:nvSpPr>
          <p:cNvPr id="2" name="Содержимое 1"/>
          <p:cNvSpPr>
            <a:spLocks noGrp="1"/>
          </p:cNvSpPr>
          <p:nvPr>
            <p:ph idx="1"/>
          </p:nvPr>
        </p:nvSpPr>
        <p:spPr>
          <a:xfrm>
            <a:off x="457200" y="1857364"/>
            <a:ext cx="8229600" cy="4717172"/>
          </a:xfrm>
        </p:spPr>
        <p:txBody>
          <a:bodyPr>
            <a:normAutofit fontScale="77500" lnSpcReduction="20000"/>
          </a:bodyPr>
          <a:lstStyle/>
          <a:p>
            <a:r>
              <a:rPr lang="en-US" dirty="0" smtClean="0"/>
              <a:t>List</a:t>
            </a:r>
            <a:r>
              <a:rPr lang="ru-RU" dirty="0" smtClean="0"/>
              <a:t> 1. </a:t>
            </a:r>
            <a:r>
              <a:rPr lang="en-US" b="1" dirty="0" smtClean="0"/>
              <a:t>List of sensitive items of KR, the average rates of consolidated customs duties of which are lower than the average rates of RF;  </a:t>
            </a:r>
            <a:r>
              <a:rPr lang="ru-RU" b="1" dirty="0" smtClean="0"/>
              <a:t> </a:t>
            </a:r>
            <a:endParaRPr lang="ru-RU" dirty="0" smtClean="0"/>
          </a:p>
          <a:p>
            <a:r>
              <a:rPr lang="en-US" dirty="0" smtClean="0"/>
              <a:t>This list of goods is rather sensitive for the Republic as the changes of tariff rates shall increase, and this will require the relevant changing of tariff rates accepted within the frame of  WTO.  </a:t>
            </a:r>
            <a:endParaRPr lang="ru-RU" dirty="0" smtClean="0"/>
          </a:p>
          <a:p>
            <a:endParaRPr lang="ru-RU" dirty="0" smtClean="0"/>
          </a:p>
          <a:p>
            <a:r>
              <a:rPr lang="en-US" dirty="0" smtClean="0"/>
              <a:t>List</a:t>
            </a:r>
            <a:r>
              <a:rPr lang="ru-RU" dirty="0" smtClean="0"/>
              <a:t> 2. </a:t>
            </a:r>
            <a:r>
              <a:rPr lang="en-US" b="1" dirty="0" smtClean="0"/>
              <a:t>List of sensitive items of KR, the average rates of consolidated customs duties of which are higher than the average rates of RF;</a:t>
            </a:r>
            <a:r>
              <a:rPr lang="ru-RU" dirty="0" smtClean="0"/>
              <a:t> </a:t>
            </a:r>
          </a:p>
          <a:p>
            <a:r>
              <a:rPr lang="en-US" dirty="0" smtClean="0"/>
              <a:t>Changes of duty rates by this list will not require changing of obligations of KR to WTO. But these changes can reflect on the competitiveness of goods made in the Republic, that is why it will be required to conduct consultations with the domestic producers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14356"/>
            <a:ext cx="8229600" cy="857240"/>
          </a:xfrm>
        </p:spPr>
        <p:txBody>
          <a:bodyPr>
            <a:normAutofit/>
          </a:bodyPr>
          <a:lstStyle/>
          <a:p>
            <a:r>
              <a:rPr lang="en-US" sz="3200" b="1" dirty="0" smtClean="0"/>
              <a:t>List of Sensitive Items of KR</a:t>
            </a:r>
            <a:endParaRPr lang="ru-RU" sz="3200" b="1" dirty="0"/>
          </a:p>
        </p:txBody>
      </p:sp>
      <p:sp>
        <p:nvSpPr>
          <p:cNvPr id="2" name="Содержимое 1"/>
          <p:cNvSpPr>
            <a:spLocks noGrp="1"/>
          </p:cNvSpPr>
          <p:nvPr>
            <p:ph idx="1"/>
          </p:nvPr>
        </p:nvSpPr>
        <p:spPr>
          <a:xfrm>
            <a:off x="457200" y="1643050"/>
            <a:ext cx="8229600" cy="4931486"/>
          </a:xfrm>
        </p:spPr>
        <p:txBody>
          <a:bodyPr>
            <a:normAutofit/>
          </a:bodyPr>
          <a:lstStyle/>
          <a:p>
            <a:r>
              <a:rPr lang="en-US" sz="2400" dirty="0" smtClean="0"/>
              <a:t>The draft of KR proposals for negotiations on joining to the CU “</a:t>
            </a:r>
            <a:r>
              <a:rPr lang="en-US" sz="2400" b="1" dirty="0" smtClean="0"/>
              <a:t>List of goods and rates, in which relation within the transition period of KR it is required to apply rates of import customs duties differing the rates established by the Common Customs Tariff of the CU</a:t>
            </a:r>
            <a:r>
              <a:rPr lang="en-US" sz="2400" dirty="0" smtClean="0"/>
              <a:t>” has been prepared based on List </a:t>
            </a:r>
            <a:r>
              <a:rPr lang="ru-RU" sz="2400" dirty="0" smtClean="0"/>
              <a:t>1 </a:t>
            </a:r>
            <a:r>
              <a:rPr lang="en-US" sz="2400" dirty="0" smtClean="0"/>
              <a:t>and </a:t>
            </a:r>
            <a:r>
              <a:rPr lang="ru-RU" sz="2400" dirty="0" smtClean="0"/>
              <a:t>2</a:t>
            </a:r>
            <a:r>
              <a:rPr lang="en-US" sz="2400" dirty="0" smtClean="0"/>
              <a:t>. This draft of list covers for the time being </a:t>
            </a:r>
            <a:r>
              <a:rPr lang="ru-RU" sz="2400" dirty="0" smtClean="0"/>
              <a:t>128 </a:t>
            </a:r>
            <a:r>
              <a:rPr lang="en-US" sz="2400" dirty="0" smtClean="0"/>
              <a:t>goods items, where sensitive goods supplied from the countries of the Customs Union and CIS countries have not been included</a:t>
            </a:r>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857232"/>
            <a:ext cx="8229600" cy="1066800"/>
          </a:xfrm>
        </p:spPr>
        <p:txBody>
          <a:bodyPr>
            <a:normAutofit/>
          </a:bodyPr>
          <a:lstStyle/>
          <a:p>
            <a:r>
              <a:rPr lang="en-US" sz="3200" b="1" dirty="0" smtClean="0"/>
              <a:t>Issue on Compensation in Case of Changing of Kyrgyzstan’s Obligations</a:t>
            </a:r>
            <a:endParaRPr lang="ru-RU" sz="3200" dirty="0"/>
          </a:p>
        </p:txBody>
      </p:sp>
      <p:sp>
        <p:nvSpPr>
          <p:cNvPr id="2" name="Содержимое 1"/>
          <p:cNvSpPr>
            <a:spLocks noGrp="1"/>
          </p:cNvSpPr>
          <p:nvPr>
            <p:ph idx="1"/>
          </p:nvPr>
        </p:nvSpPr>
        <p:spPr>
          <a:xfrm>
            <a:off x="457200" y="2071678"/>
            <a:ext cx="8229600" cy="4502858"/>
          </a:xfrm>
        </p:spPr>
        <p:txBody>
          <a:bodyPr>
            <a:normAutofit fontScale="92500" lnSpcReduction="20000"/>
          </a:bodyPr>
          <a:lstStyle/>
          <a:p>
            <a:r>
              <a:rPr lang="en-US" dirty="0" smtClean="0"/>
              <a:t>Former Deputy General Director of WTO, currently Senior Counselor at Courdes Comptes - Paris (French Accounts Chamber) – Paul-Henri Ravier said that the rules had tangled insomuch that allowed some countries to participate not only in two, but in three-four agreements without any compensations;   </a:t>
            </a:r>
            <a:endParaRPr lang="ru-RU" dirty="0" smtClean="0"/>
          </a:p>
          <a:p>
            <a:r>
              <a:rPr lang="en-US" dirty="0" smtClean="0"/>
              <a:t>If Kyrgyzstan is forced, joining to the CU, to increase customs duties, then in this case the increase of rates on goods imported from China and Turkey is being expected, and it can result in the act of protest on the part of these countries, they may claim compensation  </a:t>
            </a:r>
            <a:endParaRPr lang="ru-RU" dirty="0" smtClean="0"/>
          </a:p>
          <a:p>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7158" y="928670"/>
            <a:ext cx="8229600" cy="571488"/>
          </a:xfrm>
        </p:spPr>
        <p:txBody>
          <a:bodyPr>
            <a:normAutofit fontScale="90000"/>
          </a:bodyPr>
          <a:lstStyle/>
          <a:p>
            <a:r>
              <a:rPr lang="en-US" sz="3200" dirty="0" smtClean="0"/>
              <a:t>Conclusion</a:t>
            </a:r>
            <a:endParaRPr lang="ru-RU" sz="3200" dirty="0"/>
          </a:p>
        </p:txBody>
      </p:sp>
      <p:sp>
        <p:nvSpPr>
          <p:cNvPr id="2" name="Содержимое 1"/>
          <p:cNvSpPr>
            <a:spLocks noGrp="1"/>
          </p:cNvSpPr>
          <p:nvPr>
            <p:ph idx="1"/>
          </p:nvPr>
        </p:nvSpPr>
        <p:spPr>
          <a:xfrm>
            <a:off x="457200" y="1571612"/>
            <a:ext cx="8229600" cy="5002924"/>
          </a:xfrm>
        </p:spPr>
        <p:txBody>
          <a:bodyPr>
            <a:normAutofit fontScale="92500" lnSpcReduction="10000"/>
          </a:bodyPr>
          <a:lstStyle/>
          <a:p>
            <a:r>
              <a:rPr lang="en-US" sz="2200" dirty="0" smtClean="0"/>
              <a:t>Kyrgyzstan has obligations in WTO differing from those to which we shall abide becoming a member of the CU. Basically, these are the issues of tariff regulation and sphere of technical and sanitary barriers;  </a:t>
            </a:r>
            <a:endParaRPr lang="ru-RU" sz="2200" dirty="0" smtClean="0"/>
          </a:p>
          <a:p>
            <a:endParaRPr lang="ru-RU" sz="2200" dirty="0" smtClean="0"/>
          </a:p>
          <a:p>
            <a:r>
              <a:rPr lang="en-US" sz="2200" dirty="0" smtClean="0"/>
              <a:t>Entering of Russia to WTO has mitigated the problems of tariff regulation of Kyrgyzstan </a:t>
            </a:r>
            <a:r>
              <a:rPr lang="ru-RU" sz="2200" dirty="0" smtClean="0"/>
              <a:t>(</a:t>
            </a:r>
            <a:r>
              <a:rPr lang="en-US" sz="2200" dirty="0" smtClean="0"/>
              <a:t>the CU has already reconsidered the tariffs to the part of decrease</a:t>
            </a:r>
            <a:r>
              <a:rPr lang="ru-RU" sz="2200" dirty="0" smtClean="0"/>
              <a:t>)</a:t>
            </a:r>
            <a:r>
              <a:rPr lang="en-US" sz="2200" dirty="0" smtClean="0"/>
              <a:t>;</a:t>
            </a:r>
            <a:endParaRPr lang="ru-RU" sz="2200" dirty="0" smtClean="0"/>
          </a:p>
          <a:p>
            <a:endParaRPr lang="ru-RU" sz="2200" dirty="0" smtClean="0"/>
          </a:p>
          <a:p>
            <a:pPr algn="just"/>
            <a:r>
              <a:rPr lang="en-US" sz="2200" dirty="0" smtClean="0"/>
              <a:t>Kazakhstan and Belorussia are also conducting negotiations with the WTO members on joining to WTO. The CU tariffs will be twice changed, and the CU members will have to accept customs tariffs of that country agreed with WTO on their minimum values or develop from the minimum values of customs tariffs of the countries; </a:t>
            </a:r>
            <a:endParaRPr lang="ru-RU" sz="2200" dirty="0" smtClean="0"/>
          </a:p>
          <a:p>
            <a:pPr algn="just"/>
            <a:endParaRPr lang="ru-RU" sz="2200" dirty="0" smtClean="0"/>
          </a:p>
          <a:p>
            <a:r>
              <a:rPr lang="en-US" sz="2200" dirty="0" smtClean="0"/>
              <a:t>That is why it is more profitable for Kyrgyzstan to enter the CU after all CU members </a:t>
            </a:r>
            <a:r>
              <a:rPr lang="en-US" sz="2200" smtClean="0"/>
              <a:t>join WTO  </a:t>
            </a:r>
            <a:endParaRPr lang="ru-RU" sz="2200" dirty="0" smtClean="0"/>
          </a:p>
          <a:p>
            <a:endParaRPr lang="ru-RU" sz="2500"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714348" y="642923"/>
            <a:ext cx="8001056" cy="714375"/>
          </a:xfrm>
        </p:spPr>
        <p:txBody>
          <a:bodyPr>
            <a:noAutofit/>
          </a:bodyPr>
          <a:lstStyle/>
          <a:p>
            <a:r>
              <a:rPr lang="en-US" sz="3200" b="1" dirty="0" smtClean="0"/>
              <a:t>What has Kyrgyzstan Received Joining to WTO? </a:t>
            </a:r>
            <a:endParaRPr lang="ru-RU" sz="3200" dirty="0"/>
          </a:p>
        </p:txBody>
      </p:sp>
      <p:sp>
        <p:nvSpPr>
          <p:cNvPr id="13315" name="Содержимое 2"/>
          <p:cNvSpPr>
            <a:spLocks noGrp="1"/>
          </p:cNvSpPr>
          <p:nvPr>
            <p:ph idx="1"/>
          </p:nvPr>
        </p:nvSpPr>
        <p:spPr>
          <a:xfrm>
            <a:off x="685800" y="1571625"/>
            <a:ext cx="7772400" cy="4691063"/>
          </a:xfrm>
        </p:spPr>
        <p:txBody>
          <a:bodyPr>
            <a:normAutofit lnSpcReduction="10000"/>
          </a:bodyPr>
          <a:lstStyle/>
          <a:p>
            <a:r>
              <a:rPr lang="en-US" sz="2400" dirty="0" smtClean="0"/>
              <a:t>It has provided the secure and predictable international trade of goods, services and capital for business community;</a:t>
            </a:r>
            <a:endParaRPr lang="ru-RU" sz="2400" dirty="0" smtClean="0"/>
          </a:p>
          <a:p>
            <a:r>
              <a:rPr lang="en-US" sz="2400" dirty="0" smtClean="0"/>
              <a:t>Continuation of the trade liberalization process; </a:t>
            </a:r>
            <a:endParaRPr lang="ru-RU" sz="2400" dirty="0" smtClean="0"/>
          </a:p>
          <a:p>
            <a:r>
              <a:rPr lang="en-US" sz="2400" dirty="0" smtClean="0"/>
              <a:t>Influence on conducting of the regulatory reforms;  </a:t>
            </a:r>
            <a:endParaRPr lang="ru-RU" sz="2400" dirty="0" smtClean="0"/>
          </a:p>
          <a:p>
            <a:r>
              <a:rPr lang="en-US" sz="2400" dirty="0" smtClean="0"/>
              <a:t>Principal changes in foreign trade regime and geographical trade distribution;</a:t>
            </a:r>
            <a:endParaRPr lang="ru-RU" sz="2400" dirty="0" smtClean="0"/>
          </a:p>
          <a:p>
            <a:r>
              <a:rPr lang="en-US" sz="2400" dirty="0" smtClean="0"/>
              <a:t>Liberal trade regime has given rise to the growth of foreign trade turnover volumes by </a:t>
            </a:r>
            <a:r>
              <a:rPr lang="ru-RU" sz="2400" dirty="0" smtClean="0"/>
              <a:t>4</a:t>
            </a:r>
            <a:r>
              <a:rPr lang="en-US" sz="2400" dirty="0" smtClean="0"/>
              <a:t>.</a:t>
            </a:r>
            <a:r>
              <a:rPr lang="ru-RU" sz="2400" dirty="0" smtClean="0"/>
              <a:t>8 </a:t>
            </a:r>
            <a:r>
              <a:rPr lang="en-US" sz="2400" dirty="0" smtClean="0"/>
              <a:t>time to increase from USD</a:t>
            </a:r>
            <a:r>
              <a:rPr lang="ru-RU" sz="2400" dirty="0" smtClean="0"/>
              <a:t> 1</a:t>
            </a:r>
            <a:r>
              <a:rPr lang="en-US" sz="2400" dirty="0" smtClean="0"/>
              <a:t>,</a:t>
            </a:r>
            <a:r>
              <a:rPr lang="ru-RU" sz="2400" dirty="0" smtClean="0"/>
              <a:t>355</a:t>
            </a:r>
            <a:r>
              <a:rPr lang="en-US" sz="2400" dirty="0" smtClean="0"/>
              <a:t>.</a:t>
            </a:r>
            <a:r>
              <a:rPr lang="ru-RU" sz="2400" dirty="0" smtClean="0"/>
              <a:t>1 </a:t>
            </a:r>
            <a:r>
              <a:rPr lang="en-US" sz="2400" dirty="0" smtClean="0"/>
              <a:t>million in</a:t>
            </a:r>
            <a:r>
              <a:rPr lang="ru-RU" sz="2400" dirty="0" smtClean="0"/>
              <a:t> 1998</a:t>
            </a:r>
            <a:r>
              <a:rPr lang="en-US" sz="2400" dirty="0" smtClean="0"/>
              <a:t> to USD </a:t>
            </a:r>
            <a:r>
              <a:rPr lang="ru-RU" sz="2400" dirty="0" smtClean="0"/>
              <a:t>6</a:t>
            </a:r>
            <a:r>
              <a:rPr lang="en-US" sz="2400" dirty="0" smtClean="0"/>
              <a:t>,</a:t>
            </a:r>
            <a:r>
              <a:rPr lang="ru-RU" sz="2400" dirty="0" smtClean="0"/>
              <a:t>488</a:t>
            </a:r>
            <a:r>
              <a:rPr lang="en-US" sz="2400" dirty="0" smtClean="0"/>
              <a:t>.</a:t>
            </a:r>
            <a:r>
              <a:rPr lang="ru-RU" sz="2400" dirty="0" smtClean="0"/>
              <a:t>6 </a:t>
            </a:r>
            <a:r>
              <a:rPr lang="en-US" sz="2400" dirty="0" smtClean="0"/>
              <a:t>million in</a:t>
            </a:r>
            <a:r>
              <a:rPr lang="ru-RU" sz="2400" dirty="0" smtClean="0"/>
              <a:t> 2011, </a:t>
            </a:r>
            <a:r>
              <a:rPr lang="en-US" sz="2400" dirty="0" smtClean="0"/>
              <a:t>export - from</a:t>
            </a:r>
            <a:r>
              <a:rPr lang="ru-RU" sz="2400" dirty="0" smtClean="0"/>
              <a:t> </a:t>
            </a:r>
            <a:r>
              <a:rPr lang="en-US" sz="2400" dirty="0" smtClean="0"/>
              <a:t>USD </a:t>
            </a:r>
            <a:r>
              <a:rPr lang="ru-RU" sz="2400" dirty="0" smtClean="0"/>
              <a:t>513</a:t>
            </a:r>
            <a:r>
              <a:rPr lang="en-US" sz="2400" dirty="0" smtClean="0"/>
              <a:t>.</a:t>
            </a:r>
            <a:r>
              <a:rPr lang="ru-RU" sz="2400" dirty="0" smtClean="0"/>
              <a:t>6 </a:t>
            </a:r>
            <a:r>
              <a:rPr lang="en-US" sz="2400" dirty="0" smtClean="0"/>
              <a:t>to</a:t>
            </a:r>
            <a:r>
              <a:rPr lang="ru-RU" sz="2400" dirty="0" smtClean="0"/>
              <a:t> 2</a:t>
            </a:r>
            <a:r>
              <a:rPr lang="en-US" sz="2400" dirty="0" smtClean="0"/>
              <a:t>,</a:t>
            </a:r>
            <a:r>
              <a:rPr lang="ru-RU" sz="2400" dirty="0" smtClean="0"/>
              <a:t>239</a:t>
            </a:r>
            <a:r>
              <a:rPr lang="en-US" sz="2400" dirty="0" smtClean="0"/>
              <a:t>.</a:t>
            </a:r>
            <a:r>
              <a:rPr lang="ru-RU" sz="2400" dirty="0" smtClean="0"/>
              <a:t>8 </a:t>
            </a:r>
            <a:r>
              <a:rPr lang="en-US" sz="2400" dirty="0" smtClean="0"/>
              <a:t>million</a:t>
            </a:r>
            <a:r>
              <a:rPr lang="ru-RU" sz="2400" dirty="0" smtClean="0"/>
              <a:t>, </a:t>
            </a:r>
            <a:r>
              <a:rPr lang="en-US" sz="2400" dirty="0" smtClean="0"/>
              <a:t>and import - from</a:t>
            </a:r>
            <a:r>
              <a:rPr lang="ru-RU" sz="2400" dirty="0" smtClean="0"/>
              <a:t> </a:t>
            </a:r>
            <a:r>
              <a:rPr lang="en-US" sz="2400" dirty="0" smtClean="0"/>
              <a:t>USD </a:t>
            </a:r>
            <a:r>
              <a:rPr lang="ru-RU" sz="2400" dirty="0" smtClean="0"/>
              <a:t>841</a:t>
            </a:r>
            <a:r>
              <a:rPr lang="en-US" sz="2400" dirty="0" smtClean="0"/>
              <a:t>.</a:t>
            </a:r>
            <a:r>
              <a:rPr lang="ru-RU" sz="2400" dirty="0" smtClean="0"/>
              <a:t>5 </a:t>
            </a:r>
            <a:r>
              <a:rPr lang="en-US" sz="2400" dirty="0" smtClean="0"/>
              <a:t>to</a:t>
            </a:r>
            <a:r>
              <a:rPr lang="ru-RU" sz="2400" dirty="0" smtClean="0"/>
              <a:t> 4</a:t>
            </a:r>
            <a:r>
              <a:rPr lang="en-US" sz="2400" dirty="0" smtClean="0"/>
              <a:t>,</a:t>
            </a:r>
            <a:r>
              <a:rPr lang="ru-RU" sz="2400" dirty="0" smtClean="0"/>
              <a:t>248</a:t>
            </a:r>
            <a:r>
              <a:rPr lang="en-US" sz="2400" dirty="0" smtClean="0"/>
              <a:t>.</a:t>
            </a:r>
            <a:r>
              <a:rPr lang="ru-RU" sz="2400" dirty="0" smtClean="0"/>
              <a:t>8 </a:t>
            </a:r>
            <a:r>
              <a:rPr lang="en-US" sz="2400" dirty="0" smtClean="0"/>
              <a:t>million</a:t>
            </a:r>
            <a:r>
              <a:rPr lang="ru-RU" sz="2400" dirty="0" smtClean="0"/>
              <a:t>. (</a:t>
            </a:r>
            <a:r>
              <a:rPr lang="en-US" sz="2400" dirty="0" smtClean="0"/>
              <a:t>Fig</a:t>
            </a:r>
            <a:r>
              <a:rPr lang="ru-RU" sz="2400" dirty="0" smtClean="0"/>
              <a:t>.1. </a:t>
            </a:r>
            <a:r>
              <a:rPr lang="en-US" sz="2400" dirty="0" smtClean="0"/>
              <a:t>and</a:t>
            </a:r>
            <a:r>
              <a:rPr lang="ru-RU" sz="2400" dirty="0" smtClean="0"/>
              <a:t> 2.)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1026" name="Object 2"/>
          <p:cNvGraphicFramePr>
            <a:graphicFrameLocks noChangeAspect="1"/>
          </p:cNvGraphicFramePr>
          <p:nvPr/>
        </p:nvGraphicFramePr>
        <p:xfrm>
          <a:off x="0" y="115887"/>
          <a:ext cx="8978900" cy="6742113"/>
        </p:xfrm>
        <a:graphic>
          <a:graphicData uri="http://schemas.openxmlformats.org/presentationml/2006/ole">
            <p:oleObj spid="_x0000_s1026" name="Слайд" r:id="rId4" imgW="3639477" imgH="2729424" progId="PowerPoint.Slide.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28596" y="560371"/>
            <a:ext cx="8186738" cy="439737"/>
          </a:xfrm>
          <a:ln>
            <a:solidFill>
              <a:srgbClr val="BA8E46"/>
            </a:solidFill>
          </a:ln>
        </p:spPr>
        <p:txBody>
          <a:bodyPr>
            <a:normAutofit fontScale="90000"/>
          </a:bodyPr>
          <a:lstStyle/>
          <a:p>
            <a:pPr algn="r" eaLnBrk="1" hangingPunct="1"/>
            <a:r>
              <a:rPr lang="en-US" sz="2000" b="1" dirty="0" smtClean="0"/>
              <a:t>Fig</a:t>
            </a:r>
            <a:r>
              <a:rPr lang="ru-RU" sz="2000" b="1" dirty="0" smtClean="0"/>
              <a:t>.2. </a:t>
            </a:r>
            <a:r>
              <a:rPr lang="en-US" sz="2000" b="1" dirty="0" smtClean="0"/>
              <a:t>Structure of Goods Turnover of Kyrgyzstan with the WTO countries</a:t>
            </a:r>
            <a:endParaRPr lang="ru-RU" sz="2000" dirty="0" smtClean="0"/>
          </a:p>
        </p:txBody>
      </p:sp>
      <p:graphicFrame>
        <p:nvGraphicFramePr>
          <p:cNvPr id="6" name="Содержимое 5"/>
          <p:cNvGraphicFramePr>
            <a:graphicFrameLocks noGrp="1"/>
          </p:cNvGraphicFramePr>
          <p:nvPr>
            <p:ph idx="1"/>
          </p:nvPr>
        </p:nvGraphicFramePr>
        <p:xfrm>
          <a:off x="0" y="1142984"/>
          <a:ext cx="9144000" cy="57150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857232"/>
            <a:ext cx="8229600" cy="1066800"/>
          </a:xfrm>
        </p:spPr>
        <p:txBody>
          <a:bodyPr>
            <a:normAutofit/>
          </a:bodyPr>
          <a:lstStyle/>
          <a:p>
            <a:r>
              <a:rPr lang="en-US" sz="3200" b="1" dirty="0" smtClean="0"/>
              <a:t>What has Kyrgyzstan Received Joining to WTO</a:t>
            </a:r>
            <a:r>
              <a:rPr lang="ru-RU" sz="3200" b="1" dirty="0" smtClean="0"/>
              <a:t>?</a:t>
            </a:r>
            <a:endParaRPr lang="ru-RU" sz="3200" dirty="0"/>
          </a:p>
        </p:txBody>
      </p:sp>
      <p:sp>
        <p:nvSpPr>
          <p:cNvPr id="2" name="Содержимое 1"/>
          <p:cNvSpPr>
            <a:spLocks noGrp="1"/>
          </p:cNvSpPr>
          <p:nvPr>
            <p:ph idx="1"/>
          </p:nvPr>
        </p:nvSpPr>
        <p:spPr/>
        <p:txBody>
          <a:bodyPr>
            <a:normAutofit/>
          </a:bodyPr>
          <a:lstStyle/>
          <a:p>
            <a:r>
              <a:rPr lang="en-US" dirty="0" smtClean="0"/>
              <a:t>In</a:t>
            </a:r>
            <a:r>
              <a:rPr lang="ru-RU" dirty="0" smtClean="0"/>
              <a:t> 2011</a:t>
            </a:r>
            <a:r>
              <a:rPr lang="en-US" dirty="0" smtClean="0"/>
              <a:t>, the trade of Kyrgyzstan is represented by more than 120 countries: by import</a:t>
            </a:r>
            <a:r>
              <a:rPr lang="ru-RU" dirty="0" smtClean="0"/>
              <a:t> - 123, </a:t>
            </a:r>
            <a:r>
              <a:rPr lang="en-US" dirty="0" smtClean="0"/>
              <a:t>export</a:t>
            </a:r>
            <a:r>
              <a:rPr lang="ru-RU" dirty="0" smtClean="0"/>
              <a:t> -78 (</a:t>
            </a:r>
            <a:r>
              <a:rPr lang="en-US" dirty="0" smtClean="0"/>
              <a:t>in</a:t>
            </a:r>
            <a:r>
              <a:rPr lang="ru-RU" dirty="0" smtClean="0"/>
              <a:t> 1998</a:t>
            </a:r>
            <a:r>
              <a:rPr lang="en-US" dirty="0" smtClean="0"/>
              <a:t> </a:t>
            </a:r>
            <a:r>
              <a:rPr lang="ru-RU" dirty="0" smtClean="0"/>
              <a:t>- 98 </a:t>
            </a:r>
            <a:r>
              <a:rPr lang="en-US" dirty="0" smtClean="0"/>
              <a:t>countries</a:t>
            </a:r>
            <a:r>
              <a:rPr lang="ru-RU" dirty="0" smtClean="0"/>
              <a:t>)</a:t>
            </a:r>
            <a:r>
              <a:rPr lang="en-US" dirty="0" smtClean="0"/>
              <a:t>;</a:t>
            </a:r>
            <a:r>
              <a:rPr lang="ru-RU" dirty="0" smtClean="0"/>
              <a:t> </a:t>
            </a:r>
          </a:p>
          <a:p>
            <a:r>
              <a:rPr lang="en-US" dirty="0" smtClean="0"/>
              <a:t>Expansion of trade geography has occurred due to the fact that Kyrgyz export is used by RNB in all member countries of WTO; </a:t>
            </a:r>
            <a:endParaRPr lang="ru-RU" dirty="0" smtClean="0"/>
          </a:p>
          <a:p>
            <a:r>
              <a:rPr lang="en-US" dirty="0" smtClean="0"/>
              <a:t>The growth of economy openness; in 2011 the openness of economy reached </a:t>
            </a:r>
            <a:r>
              <a:rPr lang="ru-RU" dirty="0" smtClean="0"/>
              <a:t>142</a:t>
            </a:r>
            <a:r>
              <a:rPr lang="en-US" dirty="0" smtClean="0"/>
              <a:t>.</a:t>
            </a:r>
            <a:r>
              <a:rPr lang="ru-RU" dirty="0" smtClean="0"/>
              <a:t>4 % </a:t>
            </a:r>
            <a:r>
              <a:rPr lang="en-US" dirty="0" smtClean="0"/>
              <a:t>to GDP</a:t>
            </a:r>
            <a:r>
              <a:rPr lang="ru-RU" dirty="0" smtClean="0"/>
              <a:t>,</a:t>
            </a:r>
            <a:r>
              <a:rPr lang="en-US" dirty="0" smtClean="0"/>
              <a:t> including export</a:t>
            </a:r>
            <a:r>
              <a:rPr lang="ru-RU" dirty="0" smtClean="0"/>
              <a:t>-57</a:t>
            </a:r>
            <a:r>
              <a:rPr lang="en-US" dirty="0" smtClean="0"/>
              <a:t>.</a:t>
            </a:r>
            <a:r>
              <a:rPr lang="ru-RU" dirty="0" smtClean="0"/>
              <a:t>1%, </a:t>
            </a:r>
            <a:r>
              <a:rPr lang="en-US" dirty="0" smtClean="0"/>
              <a:t>import</a:t>
            </a:r>
            <a:r>
              <a:rPr lang="ru-RU" dirty="0" smtClean="0"/>
              <a:t>-85</a:t>
            </a:r>
            <a:r>
              <a:rPr lang="en-US" dirty="0" smtClean="0"/>
              <a:t>.</a:t>
            </a:r>
            <a:r>
              <a:rPr lang="ru-RU" dirty="0" smtClean="0"/>
              <a:t>3%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642918"/>
            <a:ext cx="8229600" cy="862010"/>
          </a:xfrm>
        </p:spPr>
        <p:txBody>
          <a:bodyPr>
            <a:normAutofit fontScale="90000"/>
          </a:bodyPr>
          <a:lstStyle/>
          <a:p>
            <a:r>
              <a:rPr lang="en-US" sz="3100" b="1" dirty="0" smtClean="0"/>
              <a:t>How will Kyrgyzstan benefit from Russia’s entry to WTO</a:t>
            </a:r>
            <a:r>
              <a:rPr lang="ru-RU" sz="3100" b="1" dirty="0" smtClean="0"/>
              <a:t>?</a:t>
            </a:r>
            <a:r>
              <a:rPr lang="en-US" sz="3100" b="1" dirty="0" smtClean="0"/>
              <a:t> </a:t>
            </a:r>
            <a:endParaRPr lang="ru-RU" dirty="0"/>
          </a:p>
        </p:txBody>
      </p:sp>
      <p:sp>
        <p:nvSpPr>
          <p:cNvPr id="2" name="Содержимое 1"/>
          <p:cNvSpPr>
            <a:spLocks noGrp="1"/>
          </p:cNvSpPr>
          <p:nvPr>
            <p:ph idx="1"/>
          </p:nvPr>
        </p:nvSpPr>
        <p:spPr>
          <a:xfrm>
            <a:off x="457200" y="1643050"/>
            <a:ext cx="8229600" cy="4931486"/>
          </a:xfrm>
        </p:spPr>
        <p:txBody>
          <a:bodyPr>
            <a:normAutofit/>
          </a:bodyPr>
          <a:lstStyle/>
          <a:p>
            <a:pPr indent="450215" algn="just">
              <a:spcAft>
                <a:spcPts val="0"/>
              </a:spcAft>
            </a:pPr>
            <a:r>
              <a:rPr lang="en-US" sz="2400" dirty="0" smtClean="0">
                <a:latin typeface="Times New Roman"/>
                <a:ea typeface="Times New Roman"/>
              </a:rPr>
              <a:t>First, the trade and economic legislation will be in a single legal framework;   </a:t>
            </a:r>
            <a:endParaRPr lang="ru-RU" sz="2400" dirty="0" smtClean="0">
              <a:latin typeface="Times New Roman"/>
              <a:ea typeface="Times New Roman"/>
            </a:endParaRPr>
          </a:p>
          <a:p>
            <a:pPr indent="449580" algn="just">
              <a:spcAft>
                <a:spcPts val="0"/>
              </a:spcAft>
            </a:pPr>
            <a:r>
              <a:rPr lang="en-US" sz="2400" dirty="0" smtClean="0">
                <a:latin typeface="Times New Roman"/>
                <a:ea typeface="Times New Roman"/>
              </a:rPr>
              <a:t>Second, Russia’s entry to WTO mitigates the problems and risks considered to be inadmissible in case of Kyrgyzstan’s entry to the Customs Union </a:t>
            </a:r>
            <a:r>
              <a:rPr lang="ru-RU" sz="2400" dirty="0" smtClean="0">
                <a:latin typeface="Times New Roman"/>
                <a:ea typeface="Times New Roman"/>
              </a:rPr>
              <a:t>(</a:t>
            </a:r>
            <a:r>
              <a:rPr lang="en-US" sz="2200" i="1" dirty="0" smtClean="0">
                <a:latin typeface="Times New Roman"/>
                <a:ea typeface="Times New Roman"/>
              </a:rPr>
              <a:t>Kyrgyzstan submitted its request to enter the CU </a:t>
            </a:r>
            <a:r>
              <a:rPr lang="en-US" sz="2200" dirty="0" smtClean="0">
                <a:latin typeface="Times New Roman"/>
                <a:ea typeface="Times New Roman"/>
              </a:rPr>
              <a:t>on 1</a:t>
            </a:r>
            <a:r>
              <a:rPr lang="ru-RU" sz="2200" dirty="0" smtClean="0">
                <a:latin typeface="Times New Roman"/>
                <a:ea typeface="Times New Roman"/>
              </a:rPr>
              <a:t>9.10.2011 </a:t>
            </a:r>
            <a:r>
              <a:rPr lang="en-US" sz="2200" i="1" dirty="0" smtClean="0">
                <a:latin typeface="Times New Roman"/>
                <a:ea typeface="Times New Roman"/>
              </a:rPr>
              <a:t>in Saint-Petersburg at the meeting of heads of EurAsEC</a:t>
            </a:r>
            <a:r>
              <a:rPr lang="ru-RU" sz="2400" dirty="0" smtClean="0">
                <a:latin typeface="Times New Roman"/>
                <a:ea typeface="Times New Roman"/>
              </a:rPr>
              <a:t>). </a:t>
            </a:r>
            <a:r>
              <a:rPr lang="en-US" sz="2400" dirty="0" smtClean="0"/>
              <a:t>Russia’s entry to WTO allows solving the issue whether Kyrgyzstan, having obligations to the WTO members - considerably low tariffs  can enter the Customs Union, where these tariffs are a sequence higher   </a:t>
            </a: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428604"/>
            <a:ext cx="8229600" cy="785818"/>
          </a:xfrm>
        </p:spPr>
        <p:txBody>
          <a:bodyPr>
            <a:normAutofit/>
          </a:bodyPr>
          <a:lstStyle/>
          <a:p>
            <a:r>
              <a:rPr lang="en-US" sz="3200" dirty="0" smtClean="0"/>
              <a:t>Regulation of WTO on Regional Agreements</a:t>
            </a:r>
            <a:endParaRPr lang="ru-RU" sz="3200" dirty="0"/>
          </a:p>
        </p:txBody>
      </p:sp>
      <p:sp>
        <p:nvSpPr>
          <p:cNvPr id="2" name="Содержимое 1"/>
          <p:cNvSpPr>
            <a:spLocks noGrp="1"/>
          </p:cNvSpPr>
          <p:nvPr>
            <p:ph idx="1"/>
          </p:nvPr>
        </p:nvSpPr>
        <p:spPr>
          <a:xfrm>
            <a:off x="457200" y="1500174"/>
            <a:ext cx="8229600" cy="5074362"/>
          </a:xfrm>
        </p:spPr>
        <p:txBody>
          <a:bodyPr>
            <a:normAutofit fontScale="92500" lnSpcReduction="10000"/>
          </a:bodyPr>
          <a:lstStyle/>
          <a:p>
            <a:r>
              <a:rPr lang="en-US" dirty="0" smtClean="0"/>
              <a:t>According to WTO Regulations it is allowed to create regional agreements observing 2 conditions:</a:t>
            </a:r>
            <a:endParaRPr lang="ru-RU" dirty="0" smtClean="0"/>
          </a:p>
          <a:p>
            <a:pPr lvl="2">
              <a:buNone/>
            </a:pPr>
            <a:r>
              <a:rPr lang="ru-RU" dirty="0" smtClean="0">
                <a:solidFill>
                  <a:schemeClr val="tx1">
                    <a:lumMod val="10000"/>
                  </a:schemeClr>
                </a:solidFill>
              </a:rPr>
              <a:t>1) </a:t>
            </a:r>
            <a:r>
              <a:rPr lang="en-US" dirty="0" smtClean="0">
                <a:solidFill>
                  <a:schemeClr val="tx1">
                    <a:lumMod val="10000"/>
                  </a:schemeClr>
                </a:solidFill>
              </a:rPr>
              <a:t>they shall promote the trade with regular WTO members and shall not create barriers for the trade with other countries;</a:t>
            </a:r>
            <a:endParaRPr lang="ru-RU" dirty="0" smtClean="0">
              <a:solidFill>
                <a:schemeClr val="tx1">
                  <a:lumMod val="10000"/>
                </a:schemeClr>
              </a:solidFill>
            </a:endParaRPr>
          </a:p>
          <a:p>
            <a:pPr lvl="2">
              <a:buNone/>
            </a:pPr>
            <a:r>
              <a:rPr lang="ru-RU" dirty="0" smtClean="0">
                <a:solidFill>
                  <a:schemeClr val="tx1">
                    <a:lumMod val="10000"/>
                  </a:schemeClr>
                </a:solidFill>
              </a:rPr>
              <a:t>2) </a:t>
            </a:r>
            <a:r>
              <a:rPr lang="en-US" dirty="0" smtClean="0">
                <a:solidFill>
                  <a:schemeClr val="tx1">
                    <a:lumMod val="10000"/>
                  </a:schemeClr>
                </a:solidFill>
              </a:rPr>
              <a:t>customs tariffs shall not be generally higher, than customs tariffs of WTO; in case if these conditions are not implemented, the external WTO members shall receive compensation.   </a:t>
            </a:r>
            <a:endParaRPr lang="ru-RU" dirty="0" smtClean="0">
              <a:solidFill>
                <a:schemeClr val="tx1">
                  <a:lumMod val="10000"/>
                </a:schemeClr>
              </a:solidFill>
            </a:endParaRPr>
          </a:p>
          <a:p>
            <a:r>
              <a:rPr lang="en-US" dirty="0" smtClean="0"/>
              <a:t>It should be noted that yet initially the import tariffs of Kyrgyzstan were lower, than tariffs of our CIS neighbors, these are unified 10% tariffs before entering to WTO and already differentiated tariffs after entering </a:t>
            </a:r>
            <a:r>
              <a:rPr lang="ru-RU" dirty="0" smtClean="0"/>
              <a:t>(</a:t>
            </a:r>
            <a:r>
              <a:rPr lang="en-US" dirty="0" smtClean="0"/>
              <a:t>Table</a:t>
            </a:r>
            <a:r>
              <a:rPr lang="ru-RU" dirty="0" smtClean="0"/>
              <a:t> 1) </a:t>
            </a:r>
          </a:p>
          <a:p>
            <a:endParaRPr lang="ru-RU"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642918"/>
            <a:ext cx="8229600" cy="1066800"/>
          </a:xfrm>
        </p:spPr>
        <p:txBody>
          <a:bodyPr>
            <a:normAutofit/>
          </a:bodyPr>
          <a:lstStyle/>
          <a:p>
            <a:r>
              <a:rPr lang="en-US" sz="2000" b="1" dirty="0" smtClean="0"/>
              <a:t>Obligations of Kyrgyzstan and Russia in WTO on Customs Duties for Goods</a:t>
            </a:r>
            <a:endParaRPr lang="ru-RU" sz="2000" b="1" dirty="0"/>
          </a:p>
        </p:txBody>
      </p:sp>
      <p:sp>
        <p:nvSpPr>
          <p:cNvPr id="2" name="Содержимое 1"/>
          <p:cNvSpPr>
            <a:spLocks noGrp="1"/>
          </p:cNvSpPr>
          <p:nvPr>
            <p:ph idx="1"/>
          </p:nvPr>
        </p:nvSpPr>
        <p:spPr>
          <a:xfrm>
            <a:off x="214282" y="1500174"/>
            <a:ext cx="8229600" cy="4572000"/>
          </a:xfrm>
        </p:spPr>
        <p:txBody>
          <a:bodyPr>
            <a:normAutofit/>
          </a:bodyPr>
          <a:lstStyle/>
          <a:p>
            <a:pPr>
              <a:buNone/>
            </a:pPr>
            <a:r>
              <a:rPr lang="ru-RU" dirty="0" smtClean="0"/>
              <a:t> </a:t>
            </a:r>
          </a:p>
          <a:p>
            <a:pPr>
              <a:buNone/>
            </a:pPr>
            <a:r>
              <a:rPr lang="ru-RU" dirty="0" smtClean="0"/>
              <a:t> </a:t>
            </a:r>
          </a:p>
          <a:p>
            <a:endParaRPr lang="ru-RU" dirty="0"/>
          </a:p>
        </p:txBody>
      </p:sp>
      <p:graphicFrame>
        <p:nvGraphicFramePr>
          <p:cNvPr id="4" name="Таблица 3"/>
          <p:cNvGraphicFramePr>
            <a:graphicFrameLocks noGrp="1"/>
          </p:cNvGraphicFramePr>
          <p:nvPr/>
        </p:nvGraphicFramePr>
        <p:xfrm>
          <a:off x="714349" y="1643051"/>
          <a:ext cx="7786740" cy="4059573"/>
        </p:xfrm>
        <a:graphic>
          <a:graphicData uri="http://schemas.openxmlformats.org/drawingml/2006/table">
            <a:tbl>
              <a:tblPr/>
              <a:tblGrid>
                <a:gridCol w="1819009"/>
                <a:gridCol w="1229615"/>
                <a:gridCol w="1238632"/>
                <a:gridCol w="1204203"/>
                <a:gridCol w="1114851"/>
                <a:gridCol w="1180430"/>
              </a:tblGrid>
              <a:tr h="642941">
                <a:tc>
                  <a:txBody>
                    <a:bodyPr/>
                    <a:lstStyle/>
                    <a:p>
                      <a:pPr marL="22860" indent="342900" algn="just">
                        <a:lnSpc>
                          <a:spcPct val="115000"/>
                        </a:lnSpc>
                        <a:spcAft>
                          <a:spcPts val="0"/>
                        </a:spcAft>
                      </a:pP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ctr">
                        <a:lnSpc>
                          <a:spcPct val="115000"/>
                        </a:lnSpc>
                        <a:spcAft>
                          <a:spcPts val="0"/>
                        </a:spcAft>
                        <a:buFont typeface="Arial" pitchFamily="34" charset="0"/>
                        <a:buNone/>
                      </a:pPr>
                      <a:r>
                        <a:rPr lang="en-US" sz="1600" dirty="0" smtClean="0">
                          <a:solidFill>
                            <a:schemeClr val="tx1"/>
                          </a:solidFill>
                          <a:latin typeface="Times New Roman" pitchFamily="18" charset="0"/>
                          <a:ea typeface="Times New Roman"/>
                          <a:cs typeface="Times New Roman" pitchFamily="18" charset="0"/>
                        </a:rPr>
                        <a:t>CCT</a:t>
                      </a:r>
                      <a:r>
                        <a:rPr lang="ru-RU" sz="1600" dirty="0" smtClean="0">
                          <a:solidFill>
                            <a:schemeClr val="tx1"/>
                          </a:solidFill>
                          <a:latin typeface="Times New Roman" pitchFamily="18" charset="0"/>
                          <a:ea typeface="Times New Roman"/>
                          <a:cs typeface="Times New Roman" pitchFamily="18" charset="0"/>
                        </a:rPr>
                        <a:t> (</a:t>
                      </a:r>
                      <a:r>
                        <a:rPr lang="en-US" sz="1600" dirty="0" smtClean="0">
                          <a:solidFill>
                            <a:schemeClr val="tx1"/>
                          </a:solidFill>
                          <a:latin typeface="Times New Roman" pitchFamily="18" charset="0"/>
                          <a:ea typeface="Times New Roman"/>
                          <a:cs typeface="Times New Roman" pitchFamily="18" charset="0"/>
                        </a:rPr>
                        <a:t>until </a:t>
                      </a:r>
                      <a:r>
                        <a:rPr lang="ru-RU" sz="1600" dirty="0" smtClean="0">
                          <a:solidFill>
                            <a:schemeClr val="tx1"/>
                          </a:solidFill>
                          <a:latin typeface="Times New Roman" pitchFamily="18" charset="0"/>
                          <a:ea typeface="Times New Roman"/>
                          <a:cs typeface="Times New Roman" pitchFamily="18" charset="0"/>
                        </a:rPr>
                        <a:t>25.08.12</a:t>
                      </a:r>
                      <a:r>
                        <a:rPr lang="ru-RU" sz="1600" dirty="0">
                          <a:solidFill>
                            <a:schemeClr val="tx1"/>
                          </a:solidFill>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2860" indent="342900" algn="ctr">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Obligations of Russia in WTO</a:t>
                      </a:r>
                      <a:r>
                        <a:rPr lang="ru-RU" sz="1600" dirty="0" smtClean="0">
                          <a:solidFill>
                            <a:schemeClr val="tx1"/>
                          </a:solidFill>
                          <a:latin typeface="Times New Roman" pitchFamily="18" charset="0"/>
                          <a:ea typeface="Times New Roman"/>
                          <a:cs typeface="Times New Roman" pitchFamily="18" charset="0"/>
                        </a:rPr>
                        <a:t> </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marL="22860" indent="342900" algn="ctr">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Obligations of Kyrgyzstan in WTO</a:t>
                      </a:r>
                      <a:r>
                        <a:rPr lang="ru-RU" sz="1600" dirty="0" smtClean="0">
                          <a:solidFill>
                            <a:schemeClr val="tx1"/>
                          </a:solidFill>
                          <a:latin typeface="Times New Roman" pitchFamily="18" charset="0"/>
                          <a:ea typeface="Times New Roman"/>
                          <a:cs typeface="Times New Roman" pitchFamily="18" charset="0"/>
                        </a:rPr>
                        <a:t> </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885831">
                <a:tc>
                  <a:txBody>
                    <a:bodyPr/>
                    <a:lstStyle/>
                    <a:p>
                      <a:pPr algn="just">
                        <a:lnSpc>
                          <a:spcPct val="115000"/>
                        </a:lnSpc>
                        <a:spcAft>
                          <a:spcPts val="0"/>
                        </a:spcAft>
                      </a:pP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Initial level</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Final level</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Average associated</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Applied</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831">
                <a:tc>
                  <a:txBody>
                    <a:bodyPr/>
                    <a:lstStyle/>
                    <a:p>
                      <a:pPr marL="22860" indent="342900" algn="just">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All</a:t>
                      </a:r>
                      <a:r>
                        <a:rPr lang="en-US" sz="1600" baseline="0" dirty="0" smtClean="0">
                          <a:solidFill>
                            <a:schemeClr val="tx1"/>
                          </a:solidFill>
                          <a:latin typeface="Times New Roman" pitchFamily="18" charset="0"/>
                          <a:ea typeface="Times New Roman"/>
                          <a:cs typeface="Times New Roman" pitchFamily="18" charset="0"/>
                        </a:rPr>
                        <a:t> list of goods</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tabLst>
                          <a:tab pos="-14605" algn="l"/>
                        </a:tabLst>
                      </a:pPr>
                      <a:r>
                        <a:rPr lang="ru-RU" sz="1600" dirty="0" smtClean="0">
                          <a:solidFill>
                            <a:schemeClr val="tx1"/>
                          </a:solidFill>
                          <a:latin typeface="Times New Roman" pitchFamily="18" charset="0"/>
                          <a:ea typeface="Times New Roman"/>
                          <a:cs typeface="Times New Roman" pitchFamily="18" charset="0"/>
                        </a:rPr>
                        <a:t>10</a:t>
                      </a:r>
                      <a:r>
                        <a:rPr lang="en-US" sz="1600" dirty="0" smtClean="0">
                          <a:solidFill>
                            <a:schemeClr val="tx1"/>
                          </a:solidFill>
                          <a:latin typeface="Times New Roman" pitchFamily="18" charset="0"/>
                          <a:ea typeface="Times New Roman"/>
                          <a:cs typeface="Times New Roman" pitchFamily="18" charset="0"/>
                        </a:rPr>
                        <a:t>.3</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635" algn="ctr">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11</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8</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7</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7</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7</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4</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5</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0</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17">
                <a:tc>
                  <a:txBody>
                    <a:bodyPr/>
                    <a:lstStyle/>
                    <a:p>
                      <a:pPr marL="22860" indent="201930" algn="just">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agricultural products </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605" algn="ctr">
                        <a:lnSpc>
                          <a:spcPct val="115000"/>
                        </a:lnSpc>
                        <a:spcAft>
                          <a:spcPts val="0"/>
                        </a:spcAft>
                        <a:tabLst>
                          <a:tab pos="-14605" algn="l"/>
                        </a:tabLst>
                      </a:pPr>
                      <a:r>
                        <a:rPr lang="ru-RU" sz="1600" dirty="0" smtClean="0">
                          <a:solidFill>
                            <a:schemeClr val="tx1"/>
                          </a:solidFill>
                          <a:latin typeface="Times New Roman" pitchFamily="18" charset="0"/>
                          <a:ea typeface="Times New Roman"/>
                          <a:cs typeface="Times New Roman" pitchFamily="18" charset="0"/>
                        </a:rPr>
                        <a:t>15</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6</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635" algn="ctr">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15</a:t>
                      </a:r>
                      <a:r>
                        <a:rPr lang="en-US" sz="1600" dirty="0" smtClean="0">
                          <a:solidFill>
                            <a:schemeClr val="tx1"/>
                          </a:solidFill>
                          <a:latin typeface="Times New Roman" pitchFamily="18" charset="0"/>
                          <a:ea typeface="Times New Roman"/>
                          <a:cs typeface="Times New Roman" pitchFamily="18" charset="0"/>
                        </a:rPr>
                        <a:t>.2</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11</a:t>
                      </a:r>
                      <a:r>
                        <a:rPr lang="en-US" sz="1600" dirty="0" smtClean="0">
                          <a:solidFill>
                            <a:schemeClr val="tx1"/>
                          </a:solidFill>
                          <a:latin typeface="Times New Roman" pitchFamily="18" charset="0"/>
                          <a:ea typeface="Times New Roman"/>
                          <a:cs typeface="Times New Roman" pitchFamily="18" charset="0"/>
                        </a:rPr>
                        <a:t>.3</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12</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2</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8</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1</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831">
                <a:tc>
                  <a:txBody>
                    <a:bodyPr/>
                    <a:lstStyle/>
                    <a:p>
                      <a:pPr marL="22860" indent="201930" algn="just">
                        <a:lnSpc>
                          <a:spcPct val="115000"/>
                        </a:lnSpc>
                        <a:spcAft>
                          <a:spcPts val="0"/>
                        </a:spcAft>
                      </a:pPr>
                      <a:r>
                        <a:rPr lang="en-US" sz="1600" dirty="0" smtClean="0">
                          <a:solidFill>
                            <a:schemeClr val="tx1"/>
                          </a:solidFill>
                          <a:latin typeface="Times New Roman" pitchFamily="18" charset="0"/>
                          <a:ea typeface="Times New Roman"/>
                          <a:cs typeface="Times New Roman" pitchFamily="18" charset="0"/>
                        </a:rPr>
                        <a:t>manufactured goods</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605" algn="ctr">
                        <a:lnSpc>
                          <a:spcPct val="115000"/>
                        </a:lnSpc>
                        <a:spcAft>
                          <a:spcPts val="0"/>
                        </a:spcAft>
                        <a:tabLst>
                          <a:tab pos="-14605" algn="l"/>
                        </a:tabLst>
                      </a:pPr>
                      <a:r>
                        <a:rPr lang="ru-RU" sz="1600" dirty="0" smtClean="0">
                          <a:solidFill>
                            <a:schemeClr val="tx1"/>
                          </a:solidFill>
                          <a:latin typeface="Times New Roman" pitchFamily="18" charset="0"/>
                          <a:ea typeface="Times New Roman"/>
                          <a:cs typeface="Times New Roman" pitchFamily="18" charset="0"/>
                        </a:rPr>
                        <a:t>9</a:t>
                      </a:r>
                      <a:r>
                        <a:rPr lang="en-US" sz="1600" dirty="0" smtClean="0">
                          <a:solidFill>
                            <a:schemeClr val="tx1"/>
                          </a:solidFill>
                          <a:latin typeface="Times New Roman" pitchFamily="18" charset="0"/>
                          <a:ea typeface="Times New Roman"/>
                          <a:cs typeface="Times New Roman" pitchFamily="18" charset="0"/>
                        </a:rPr>
                        <a:t>.4</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635" algn="ctr">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11</a:t>
                      </a:r>
                      <a:r>
                        <a:rPr lang="en-US" sz="1600" dirty="0" smtClean="0">
                          <a:solidFill>
                            <a:schemeClr val="tx1"/>
                          </a:solidFill>
                          <a:latin typeface="Times New Roman" pitchFamily="18" charset="0"/>
                          <a:ea typeface="Times New Roman"/>
                          <a:cs typeface="Times New Roman" pitchFamily="18" charset="0"/>
                        </a:rPr>
                        <a:t>.3</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6</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1</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6</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5</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indent="342900" algn="just">
                        <a:lnSpc>
                          <a:spcPct val="115000"/>
                        </a:lnSpc>
                        <a:spcAft>
                          <a:spcPts val="0"/>
                        </a:spcAft>
                      </a:pPr>
                      <a:r>
                        <a:rPr lang="ru-RU" sz="1600" dirty="0" smtClean="0">
                          <a:solidFill>
                            <a:schemeClr val="tx1"/>
                          </a:solidFill>
                          <a:latin typeface="Times New Roman" pitchFamily="18" charset="0"/>
                          <a:ea typeface="Times New Roman"/>
                          <a:cs typeface="Times New Roman" pitchFamily="18" charset="0"/>
                        </a:rPr>
                        <a:t>4</a:t>
                      </a:r>
                      <a:r>
                        <a:rPr lang="en-US" sz="1600" dirty="0" smtClean="0">
                          <a:solidFill>
                            <a:schemeClr val="tx1"/>
                          </a:solidFill>
                          <a:latin typeface="Times New Roman" pitchFamily="18" charset="0"/>
                          <a:ea typeface="Times New Roman"/>
                          <a:cs typeface="Times New Roman" pitchFamily="18" charset="0"/>
                        </a:rPr>
                        <a:t>.</a:t>
                      </a:r>
                      <a:r>
                        <a:rPr lang="ru-RU" sz="1600" dirty="0" smtClean="0">
                          <a:solidFill>
                            <a:schemeClr val="tx1"/>
                          </a:solidFill>
                          <a:latin typeface="Times New Roman" pitchFamily="18" charset="0"/>
                          <a:ea typeface="Times New Roman"/>
                          <a:cs typeface="Times New Roman" pitchFamily="18" charset="0"/>
                        </a:rPr>
                        <a:t>1</a:t>
                      </a:r>
                      <a:endParaRPr lang="ru-RU" sz="1600"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en-US" sz="3200" dirty="0" smtClean="0"/>
              <a:t>Tariff Obligations of Russia on Goods</a:t>
            </a:r>
            <a:endParaRPr lang="ru-RU" sz="3200" dirty="0"/>
          </a:p>
        </p:txBody>
      </p:sp>
      <p:sp>
        <p:nvSpPr>
          <p:cNvPr id="2" name="Содержимое 1"/>
          <p:cNvSpPr>
            <a:spLocks noGrp="1"/>
          </p:cNvSpPr>
          <p:nvPr>
            <p:ph idx="1"/>
          </p:nvPr>
        </p:nvSpPr>
        <p:spPr/>
        <p:txBody>
          <a:bodyPr>
            <a:normAutofit lnSpcReduction="10000"/>
          </a:bodyPr>
          <a:lstStyle/>
          <a:p>
            <a:pPr algn="just"/>
            <a:r>
              <a:rPr lang="en-US" sz="2400" dirty="0" smtClean="0"/>
              <a:t>It is seen from Table </a:t>
            </a:r>
            <a:r>
              <a:rPr lang="ru-RU" sz="2400" dirty="0" smtClean="0"/>
              <a:t>1</a:t>
            </a:r>
            <a:r>
              <a:rPr lang="en-US" sz="2400" dirty="0" smtClean="0"/>
              <a:t> that by the end of the transition period the customs tariffs of Russia will be significantly decreased </a:t>
            </a:r>
            <a:r>
              <a:rPr lang="ru-RU" sz="2400" dirty="0" smtClean="0"/>
              <a:t> </a:t>
            </a:r>
            <a:r>
              <a:rPr lang="en-US" sz="2400" dirty="0" smtClean="0"/>
              <a:t>from </a:t>
            </a:r>
            <a:r>
              <a:rPr lang="ru-RU" sz="2400" dirty="0" smtClean="0"/>
              <a:t>11</a:t>
            </a:r>
            <a:r>
              <a:rPr lang="en-US" sz="2400" dirty="0" smtClean="0"/>
              <a:t>.</a:t>
            </a:r>
            <a:r>
              <a:rPr lang="ru-RU" sz="2400" dirty="0" smtClean="0"/>
              <a:t>8% </a:t>
            </a:r>
            <a:r>
              <a:rPr lang="en-US" sz="2400" dirty="0" smtClean="0"/>
              <a:t>to</a:t>
            </a:r>
            <a:r>
              <a:rPr lang="ru-RU" sz="2400" dirty="0" smtClean="0"/>
              <a:t> 7</a:t>
            </a:r>
            <a:r>
              <a:rPr lang="en-US" sz="2400" dirty="0" smtClean="0"/>
              <a:t>.</a:t>
            </a:r>
            <a:r>
              <a:rPr lang="ru-RU" sz="2400" dirty="0" smtClean="0"/>
              <a:t>7 %. </a:t>
            </a:r>
            <a:r>
              <a:rPr lang="en-US" sz="2400" dirty="0" smtClean="0"/>
              <a:t>But at the same time it will preserve high values by a range of goods </a:t>
            </a:r>
            <a:r>
              <a:rPr lang="ru-RU" sz="2400" dirty="0" smtClean="0"/>
              <a:t>– </a:t>
            </a:r>
            <a:r>
              <a:rPr lang="en-US" sz="2400" dirty="0" smtClean="0"/>
              <a:t>engineering products and softgoods intended to be developed by the country;</a:t>
            </a:r>
            <a:endParaRPr lang="ru-RU" sz="2400" dirty="0" smtClean="0"/>
          </a:p>
          <a:p>
            <a:r>
              <a:rPr lang="en-US" sz="2400" dirty="0" smtClean="0"/>
              <a:t>The Russian final level of the customs tariff (after the transition period) will be at the level of our associated tariff which means that we can without serious consequences increase the level of the customs tariff up to the associated level without resorting to compensation for the increase     </a:t>
            </a:r>
            <a:endParaRPr lang="ru-RU" sz="2400" dirty="0" smtClean="0"/>
          </a:p>
          <a:p>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1763</Words>
  <Application>Microsoft Office PowerPoint</Application>
  <PresentationFormat>On-screen Show (4:3)</PresentationFormat>
  <Paragraphs>203</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Городская</vt:lpstr>
      <vt:lpstr>Слайд</vt:lpstr>
      <vt:lpstr>Influence of Russia’s Joining to WTO on the Process of Kyrgyzstan’s Entry to the Customs Union</vt:lpstr>
      <vt:lpstr>What has Kyrgyzstan Received Joining to WTO? </vt:lpstr>
      <vt:lpstr>Slide 3</vt:lpstr>
      <vt:lpstr>Fig.2. Structure of Goods Turnover of Kyrgyzstan with the WTO countries</vt:lpstr>
      <vt:lpstr>What has Kyrgyzstan Received Joining to WTO?</vt:lpstr>
      <vt:lpstr>How will Kyrgyzstan benefit from Russia’s entry to WTO? </vt:lpstr>
      <vt:lpstr>Regulation of WTO on Regional Agreements</vt:lpstr>
      <vt:lpstr>Obligations of Kyrgyzstan and Russia in WTO on Customs Duties for Goods</vt:lpstr>
      <vt:lpstr>Tariff Obligations of Russia on Goods</vt:lpstr>
      <vt:lpstr>Level of Tariffs on Some Goods</vt:lpstr>
      <vt:lpstr>Why do We Orient on the Level of Customs Duties of Russia?  </vt:lpstr>
      <vt:lpstr>Tariff Level of the Customs Union</vt:lpstr>
      <vt:lpstr>Comparison of Average Duty Levels of KR and RF</vt:lpstr>
      <vt:lpstr>Comparison of Average Duty Levels of KR and RF</vt:lpstr>
      <vt:lpstr>List of Sensitive Items of KR</vt:lpstr>
      <vt:lpstr>Issue on Compensation in Case of Changing of Kyrgyzstan’s Obligations</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Влияние присоединения России к ВТО процесс вступление Кыргызстана в Таможны й союз!</dc:title>
  <dc:creator>Komp</dc:creator>
  <cp:lastModifiedBy>Gulnara Kendjebaeva</cp:lastModifiedBy>
  <cp:revision>97</cp:revision>
  <dcterms:created xsi:type="dcterms:W3CDTF">2012-11-04T09:07:14Z</dcterms:created>
  <dcterms:modified xsi:type="dcterms:W3CDTF">2012-11-08T08:39:44Z</dcterms:modified>
</cp:coreProperties>
</file>