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2" r:id="rId7"/>
    <p:sldId id="261" r:id="rId8"/>
    <p:sldId id="263" r:id="rId9"/>
    <p:sldId id="265" r:id="rId10"/>
    <p:sldId id="267" r:id="rId11"/>
    <p:sldId id="264" r:id="rId12"/>
    <p:sldId id="268"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603" autoAdjust="0"/>
  </p:normalViewPr>
  <p:slideViewPr>
    <p:cSldViewPr snapToGrid="0">
      <p:cViewPr varScale="1">
        <p:scale>
          <a:sx n="53" d="100"/>
          <a:sy n="53" d="100"/>
        </p:scale>
        <p:origin x="11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3127E-05FC-42DE-AA43-C75A232E4372}" type="datetimeFigureOut">
              <a:rPr lang="en-US" smtClean="0"/>
              <a:t>4/30/2023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C1B5E-0007-4506-AAB2-73EEAE536738}" type="slidenum">
              <a:rPr lang="en-US" smtClean="0"/>
              <a:t>‹#›</a:t>
            </a:fld>
            <a:endParaRPr lang="en-US"/>
          </a:p>
        </p:txBody>
      </p:sp>
    </p:spTree>
    <p:extLst>
      <p:ext uri="{BB962C8B-B14F-4D97-AF65-F5344CB8AC3E}">
        <p14:creationId xmlns:p14="http://schemas.microsoft.com/office/powerpoint/2010/main" val="472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OTb92eb7df.I"/>
              </a:rPr>
              <a:t>2.1.3. A clean planet for all scenarios</a:t>
            </a:r>
          </a:p>
          <a:p>
            <a:pPr algn="l"/>
            <a:r>
              <a:rPr lang="en-US" sz="1800" b="0" i="0" u="none" strike="noStrike" baseline="0" dirty="0">
                <a:solidFill>
                  <a:srgbClr val="000000"/>
                </a:solidFill>
                <a:latin typeface="AdvOT863180fb"/>
              </a:rPr>
              <a:t>The </a:t>
            </a:r>
            <a:r>
              <a:rPr lang="en-US" sz="1800" b="0" i="0" u="none" strike="noStrike" baseline="0" dirty="0">
                <a:solidFill>
                  <a:srgbClr val="000000"/>
                </a:solidFill>
                <a:latin typeface="AdvOTb92eb7df.I"/>
              </a:rPr>
              <a:t>A Clean Planet for all </a:t>
            </a:r>
            <a:r>
              <a:rPr lang="en-US" sz="1800" b="0" i="0" u="none" strike="noStrike" baseline="0" dirty="0">
                <a:solidFill>
                  <a:srgbClr val="000000"/>
                </a:solidFill>
                <a:latin typeface="AdvOT863180fb"/>
              </a:rPr>
              <a:t>study presents a long-term vision on how </a:t>
            </a:r>
            <a:r>
              <a:rPr lang="en-US" sz="1800" b="0" i="0" u="none" strike="noStrike" baseline="0" dirty="0">
                <a:solidFill>
                  <a:srgbClr val="000000"/>
                </a:solidFill>
                <a:latin typeface="AdvOT863180fb+20"/>
              </a:rPr>
              <a:t>“</a:t>
            </a:r>
            <a:r>
              <a:rPr lang="en-US" sz="1800" b="0" i="0" u="none" strike="noStrike" baseline="0" dirty="0">
                <a:solidFill>
                  <a:srgbClr val="000000"/>
                </a:solidFill>
                <a:latin typeface="AdvOT863180fb"/>
              </a:rPr>
              <a:t>Europe can lead the way to climate neutrality by investing into realistic technological solutions, empowering citizens, and aligning action in key areas such as industrial policy, </a:t>
            </a:r>
            <a:r>
              <a:rPr lang="en-US" sz="1800" b="0" i="0" u="none" strike="noStrike" baseline="0" dirty="0">
                <a:solidFill>
                  <a:srgbClr val="000000"/>
                </a:solidFill>
                <a:latin typeface="AdvOT863180fb+fb"/>
              </a:rPr>
              <a:t>fi</a:t>
            </a:r>
            <a:r>
              <a:rPr lang="en-US" sz="1800" b="0" i="0" u="none" strike="noStrike" baseline="0" dirty="0">
                <a:solidFill>
                  <a:srgbClr val="000000"/>
                </a:solidFill>
                <a:latin typeface="AdvOT863180fb"/>
              </a:rPr>
              <a:t>nance, or research </a:t>
            </a:r>
            <a:r>
              <a:rPr lang="en-US" sz="1800" b="0" i="0" u="none" strike="noStrike" baseline="0" dirty="0">
                <a:solidFill>
                  <a:srgbClr val="000000"/>
                </a:solidFill>
                <a:latin typeface="AdvPS44A44B"/>
              </a:rPr>
              <a:t>e </a:t>
            </a:r>
            <a:r>
              <a:rPr lang="en-US" sz="1800" b="0" i="0" u="none" strike="noStrike" baseline="0" dirty="0">
                <a:solidFill>
                  <a:srgbClr val="000000"/>
                </a:solidFill>
                <a:latin typeface="AdvOT863180fb"/>
              </a:rPr>
              <a:t>while ensuring social fairness for a just transition.</a:t>
            </a:r>
            <a:r>
              <a:rPr lang="en-US" sz="1800" b="0" i="0" u="none" strike="noStrike" baseline="0" dirty="0">
                <a:solidFill>
                  <a:srgbClr val="000000"/>
                </a:solidFill>
                <a:latin typeface="AdvOT863180fb+20"/>
              </a:rPr>
              <a:t>” </a:t>
            </a:r>
            <a:r>
              <a:rPr lang="en-US" sz="1800" b="0" i="0" u="none" strike="noStrike" baseline="0" dirty="0">
                <a:solidFill>
                  <a:srgbClr val="000000"/>
                </a:solidFill>
                <a:latin typeface="AdvOT863180fb"/>
              </a:rPr>
              <a:t>[</a:t>
            </a:r>
            <a:r>
              <a:rPr lang="en-US" sz="1800" b="0" i="0" u="none" strike="noStrike" baseline="0" dirty="0">
                <a:solidFill>
                  <a:srgbClr val="2197D2"/>
                </a:solidFill>
                <a:latin typeface="AdvOT863180fb"/>
              </a:rPr>
              <a:t>3</a:t>
            </a:r>
            <a:r>
              <a:rPr lang="en-US" sz="1800" b="0" i="0" u="none" strike="noStrike" baseline="0" dirty="0">
                <a:solidFill>
                  <a:srgbClr val="000000"/>
                </a:solidFill>
                <a:latin typeface="AdvOT863180fb"/>
              </a:rPr>
              <a:t>]. Nine scenarios considering different areas of action, priorities and technological development are considered in this study. A baseline scenario is de</a:t>
            </a:r>
            <a:r>
              <a:rPr lang="en-US" sz="1800" b="0" i="0" u="none" strike="noStrike" baseline="0" dirty="0">
                <a:solidFill>
                  <a:srgbClr val="000000"/>
                </a:solidFill>
                <a:latin typeface="AdvOT863180fb+fb"/>
              </a:rPr>
              <a:t>fi</a:t>
            </a:r>
            <a:r>
              <a:rPr lang="en-US" sz="1800" b="0" i="0" u="none" strike="noStrike" baseline="0" dirty="0">
                <a:solidFill>
                  <a:srgbClr val="000000"/>
                </a:solidFill>
                <a:latin typeface="AdvOT863180fb"/>
              </a:rPr>
              <a:t>ned which, similar to the reference scenario in the </a:t>
            </a:r>
            <a:r>
              <a:rPr lang="en-US" sz="1800" b="0" i="0" u="none" strike="noStrike" baseline="0" dirty="0">
                <a:solidFill>
                  <a:srgbClr val="000000"/>
                </a:solidFill>
                <a:latin typeface="AdvOTb92eb7df.I"/>
              </a:rPr>
              <a:t>Clean Energy for all Europeans </a:t>
            </a:r>
            <a:r>
              <a:rPr lang="en-US" sz="1800" b="0" i="0" u="none" strike="noStrike" baseline="0" dirty="0">
                <a:solidFill>
                  <a:srgbClr val="000000"/>
                </a:solidFill>
                <a:latin typeface="AdvOT863180fb"/>
              </a:rPr>
              <a:t>study, does not meet the GHG emission reduction targets but is rather accompanied by a set of more ambitious decarbonization scenarios, distinguished by technological assumptions or emission targets.</a:t>
            </a:r>
            <a:endParaRPr lang="en-US" dirty="0"/>
          </a:p>
        </p:txBody>
      </p:sp>
      <p:sp>
        <p:nvSpPr>
          <p:cNvPr id="4" name="Slide Number Placeholder 3"/>
          <p:cNvSpPr>
            <a:spLocks noGrp="1"/>
          </p:cNvSpPr>
          <p:nvPr>
            <p:ph type="sldNum" sz="quarter" idx="5"/>
          </p:nvPr>
        </p:nvSpPr>
        <p:spPr/>
        <p:txBody>
          <a:bodyPr/>
          <a:lstStyle/>
          <a:p>
            <a:fld id="{367C1B5E-0007-4506-AAB2-73EEAE536738}" type="slidenum">
              <a:rPr lang="en-US" smtClean="0"/>
              <a:t>4</a:t>
            </a:fld>
            <a:endParaRPr lang="en-US"/>
          </a:p>
        </p:txBody>
      </p:sp>
    </p:spTree>
    <p:extLst>
      <p:ext uri="{BB962C8B-B14F-4D97-AF65-F5344CB8AC3E}">
        <p14:creationId xmlns:p14="http://schemas.microsoft.com/office/powerpoint/2010/main" val="117276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863180fb"/>
              </a:rPr>
              <a:t>Out of the 67 scenarios which where analyzed in these 26 publications eight studies reach (almost) full decarbonization of the</a:t>
            </a:r>
          </a:p>
          <a:p>
            <a:pPr algn="l"/>
            <a:r>
              <a:rPr lang="en-US" sz="1800" b="0" i="0" u="none" strike="noStrike" baseline="0" dirty="0">
                <a:latin typeface="AdvOT863180fb"/>
              </a:rPr>
              <a:t>European energy system by 2050 while at the same time achieving signi</a:t>
            </a:r>
            <a:r>
              <a:rPr lang="en-US" sz="1800" b="0" i="0" u="none" strike="noStrike" baseline="0" dirty="0">
                <a:latin typeface="AdvOT863180fb+fb"/>
              </a:rPr>
              <a:t>fi</a:t>
            </a:r>
            <a:r>
              <a:rPr lang="en-US" sz="1800" b="0" i="0" u="none" strike="noStrike" baseline="0" dirty="0">
                <a:latin typeface="AdvOT863180fb"/>
              </a:rPr>
              <a:t>cant GHG emissions reduction in 2030 of at least 55% compared to 1990.</a:t>
            </a: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dirty="0"/>
          </a:p>
        </p:txBody>
      </p:sp>
      <p:sp>
        <p:nvSpPr>
          <p:cNvPr id="4" name="Slide Number Placeholder 3"/>
          <p:cNvSpPr>
            <a:spLocks noGrp="1"/>
          </p:cNvSpPr>
          <p:nvPr>
            <p:ph type="sldNum" sz="quarter" idx="5"/>
          </p:nvPr>
        </p:nvSpPr>
        <p:spPr/>
        <p:txBody>
          <a:bodyPr/>
          <a:lstStyle/>
          <a:p>
            <a:fld id="{367C1B5E-0007-4506-AAB2-73EEAE536738}" type="slidenum">
              <a:rPr lang="en-US" smtClean="0"/>
              <a:t>7</a:t>
            </a:fld>
            <a:endParaRPr lang="en-US"/>
          </a:p>
        </p:txBody>
      </p:sp>
    </p:spTree>
    <p:extLst>
      <p:ext uri="{BB962C8B-B14F-4D97-AF65-F5344CB8AC3E}">
        <p14:creationId xmlns:p14="http://schemas.microsoft.com/office/powerpoint/2010/main" val="247527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7C1B5E-0007-4506-AAB2-73EEAE536738}" type="slidenum">
              <a:rPr lang="en-US" smtClean="0"/>
              <a:t>14</a:t>
            </a:fld>
            <a:endParaRPr lang="en-US"/>
          </a:p>
        </p:txBody>
      </p:sp>
    </p:spTree>
    <p:extLst>
      <p:ext uri="{BB962C8B-B14F-4D97-AF65-F5344CB8AC3E}">
        <p14:creationId xmlns:p14="http://schemas.microsoft.com/office/powerpoint/2010/main" val="111741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E9D6-6AB2-CCBA-35C4-2EE1AEB625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643077-624A-2E36-84F7-2544DA5BB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F30FC-548E-ACC4-632D-B4F59E257E7E}"/>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5" name="Footer Placeholder 4">
            <a:extLst>
              <a:ext uri="{FF2B5EF4-FFF2-40B4-BE49-F238E27FC236}">
                <a16:creationId xmlns:a16="http://schemas.microsoft.com/office/drawing/2014/main" id="{F72FE71D-D6A4-E433-04C3-7CBAE023D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0A913-DD78-E90E-51C0-D5F0380D908A}"/>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336272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001A-4952-7D01-8FBF-956030DC15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27AAD6-A6E4-5F90-C63F-D2B9EEF84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AC282-7F79-4864-7D02-A905EAF8AA9D}"/>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5" name="Footer Placeholder 4">
            <a:extLst>
              <a:ext uri="{FF2B5EF4-FFF2-40B4-BE49-F238E27FC236}">
                <a16:creationId xmlns:a16="http://schemas.microsoft.com/office/drawing/2014/main" id="{11E0DAD3-4D92-C6F4-F9DC-77EBF08A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D9E0B-726E-D3A0-58F3-19A52B6757F3}"/>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130991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C8395D-C699-0783-5E40-4BE4E35249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8A04D-843B-17FD-8369-192CA76D0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816C1-4EE4-61AE-1A30-BADE73CA6120}"/>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5" name="Footer Placeholder 4">
            <a:extLst>
              <a:ext uri="{FF2B5EF4-FFF2-40B4-BE49-F238E27FC236}">
                <a16:creationId xmlns:a16="http://schemas.microsoft.com/office/drawing/2014/main" id="{BB8A54E4-A22E-C3B2-FB8D-236A53232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8AA72-B2BD-C4CE-90A6-0D9042369E77}"/>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189979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520B-2D2C-E9B2-9BEF-CAE5F6749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CFF16-D681-5F57-61D2-65B3734DCA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F9FAE-ED92-3141-44FE-F54C54E1EE29}"/>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5" name="Footer Placeholder 4">
            <a:extLst>
              <a:ext uri="{FF2B5EF4-FFF2-40B4-BE49-F238E27FC236}">
                <a16:creationId xmlns:a16="http://schemas.microsoft.com/office/drawing/2014/main" id="{B10D2ED6-D544-06AD-09A6-7EA6591DB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52598-E42B-60F0-820A-7830C46F5BB8}"/>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205791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F930-252B-0F92-DF04-DACBBF778A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CFDB6B-A057-FBF6-4BB0-9B0B471FDA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E0F732-0018-9D1D-5A9D-B86B89FF6375}"/>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5" name="Footer Placeholder 4">
            <a:extLst>
              <a:ext uri="{FF2B5EF4-FFF2-40B4-BE49-F238E27FC236}">
                <a16:creationId xmlns:a16="http://schemas.microsoft.com/office/drawing/2014/main" id="{E7E0E9FF-73B4-A69C-7AB9-FE60829D8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80E5D-AF80-EE83-7C3C-4CD99637B769}"/>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342715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39A2-672A-8372-8240-92242174B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797AB-9DFC-4BD5-FA3E-37F6975B4D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D4263-8D18-9A84-5CFA-A5EB2F251F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175BA2-9726-FCDB-4599-5F8B7AF847D8}"/>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6" name="Footer Placeholder 5">
            <a:extLst>
              <a:ext uri="{FF2B5EF4-FFF2-40B4-BE49-F238E27FC236}">
                <a16:creationId xmlns:a16="http://schemas.microsoft.com/office/drawing/2014/main" id="{6E8F0AF8-F588-910E-E14C-36FD4B2BC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B0089-9624-1D08-25A6-1E203AC2866C}"/>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98022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65CA-FB09-525B-9F59-417FE369F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B82C0-3A7E-707F-9532-757064DABC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617385-650E-F51B-ECD0-53DB9FC15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272F2-1601-4DFB-600F-1F318E91E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F1076F-D66D-08B3-4C0F-CDBFF11419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7AAF6D-8382-6974-3043-22CBDB4E482E}"/>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8" name="Footer Placeholder 7">
            <a:extLst>
              <a:ext uri="{FF2B5EF4-FFF2-40B4-BE49-F238E27FC236}">
                <a16:creationId xmlns:a16="http://schemas.microsoft.com/office/drawing/2014/main" id="{07680B36-E6C4-AAF0-C6D6-8977614A3B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840FF-821E-4930-4474-27DB1F88295C}"/>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19349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E55D-0961-4EB9-49D3-3DA2216A2A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A179A-88F1-3B62-FF42-6E62E7C68E1C}"/>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4" name="Footer Placeholder 3">
            <a:extLst>
              <a:ext uri="{FF2B5EF4-FFF2-40B4-BE49-F238E27FC236}">
                <a16:creationId xmlns:a16="http://schemas.microsoft.com/office/drawing/2014/main" id="{6172C3E5-BCD2-937B-A508-A6661ECF0C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9285AE-EDB1-DB0A-237E-698C1042C0EE}"/>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94093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1E8C5-FA23-6690-63F5-4BAD8460A56C}"/>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3" name="Footer Placeholder 2">
            <a:extLst>
              <a:ext uri="{FF2B5EF4-FFF2-40B4-BE49-F238E27FC236}">
                <a16:creationId xmlns:a16="http://schemas.microsoft.com/office/drawing/2014/main" id="{CA66BEB7-C722-DBAE-9A91-78C5D8D85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F2F3B-ED23-0173-94B1-E153F3ACB5C0}"/>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193613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08CA-3226-99E2-6AD1-17044732B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40D4A-749E-8856-A27A-C057022DF2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20F524-09FF-DE6F-88E6-5F0FAC63B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CDAE0-F25D-CB5E-1988-AFAC6BC8EFB2}"/>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6" name="Footer Placeholder 5">
            <a:extLst>
              <a:ext uri="{FF2B5EF4-FFF2-40B4-BE49-F238E27FC236}">
                <a16:creationId xmlns:a16="http://schemas.microsoft.com/office/drawing/2014/main" id="{847DFE3F-B2BA-E287-8730-BDF3BE1AE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19198-CE05-096D-9A28-68B56A2895B8}"/>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409590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CF3C-E957-0388-799E-ED3C7CA55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B51753-D26A-3CD3-DC81-6A966AC27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FB661-AC67-EAE1-4696-F837A3952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86504-E371-AE1A-B575-768EE874F526}"/>
              </a:ext>
            </a:extLst>
          </p:cNvPr>
          <p:cNvSpPr>
            <a:spLocks noGrp="1"/>
          </p:cNvSpPr>
          <p:nvPr>
            <p:ph type="dt" sz="half" idx="10"/>
          </p:nvPr>
        </p:nvSpPr>
        <p:spPr/>
        <p:txBody>
          <a:bodyPr/>
          <a:lstStyle/>
          <a:p>
            <a:fld id="{6B3BB082-9E73-47E2-A2E2-6427CA30FE74}" type="datetimeFigureOut">
              <a:rPr lang="en-US" smtClean="0"/>
              <a:t>4/29/2023</a:t>
            </a:fld>
            <a:endParaRPr lang="en-US"/>
          </a:p>
        </p:txBody>
      </p:sp>
      <p:sp>
        <p:nvSpPr>
          <p:cNvPr id="6" name="Footer Placeholder 5">
            <a:extLst>
              <a:ext uri="{FF2B5EF4-FFF2-40B4-BE49-F238E27FC236}">
                <a16:creationId xmlns:a16="http://schemas.microsoft.com/office/drawing/2014/main" id="{EA738A28-9491-ACEF-079B-4F80C8193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C971B-D6FA-858D-3E79-7BC02C62E914}"/>
              </a:ext>
            </a:extLst>
          </p:cNvPr>
          <p:cNvSpPr>
            <a:spLocks noGrp="1"/>
          </p:cNvSpPr>
          <p:nvPr>
            <p:ph type="sldNum" sz="quarter" idx="12"/>
          </p:nvPr>
        </p:nvSpPr>
        <p:spPr/>
        <p:txBody>
          <a:bodyPr/>
          <a:lstStyle/>
          <a:p>
            <a:fld id="{E664BB79-DBC3-4FCC-B409-793D0EDF0510}" type="slidenum">
              <a:rPr lang="en-US" smtClean="0"/>
              <a:t>‹#›</a:t>
            </a:fld>
            <a:endParaRPr lang="en-US"/>
          </a:p>
        </p:txBody>
      </p:sp>
    </p:spTree>
    <p:extLst>
      <p:ext uri="{BB962C8B-B14F-4D97-AF65-F5344CB8AC3E}">
        <p14:creationId xmlns:p14="http://schemas.microsoft.com/office/powerpoint/2010/main" val="114970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1EBBB-8FED-CEA3-ED73-11B857582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452D2A-4DC2-1F7C-63D8-20CF906E9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131F9-E06F-C733-384C-7C8213A54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BB082-9E73-47E2-A2E2-6427CA30FE74}" type="datetimeFigureOut">
              <a:rPr lang="en-US" smtClean="0"/>
              <a:t>4/29/2023</a:t>
            </a:fld>
            <a:endParaRPr lang="en-US"/>
          </a:p>
        </p:txBody>
      </p:sp>
      <p:sp>
        <p:nvSpPr>
          <p:cNvPr id="5" name="Footer Placeholder 4">
            <a:extLst>
              <a:ext uri="{FF2B5EF4-FFF2-40B4-BE49-F238E27FC236}">
                <a16:creationId xmlns:a16="http://schemas.microsoft.com/office/drawing/2014/main" id="{32D7F680-E7CB-AB53-A352-C4269727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5A1D6A-DB6D-96B8-5F53-E64A8F775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BB79-DBC3-4FCC-B409-793D0EDF0510}" type="slidenum">
              <a:rPr lang="en-US" smtClean="0"/>
              <a:t>‹#›</a:t>
            </a:fld>
            <a:endParaRPr lang="en-US"/>
          </a:p>
        </p:txBody>
      </p:sp>
    </p:spTree>
    <p:extLst>
      <p:ext uri="{BB962C8B-B14F-4D97-AF65-F5344CB8AC3E}">
        <p14:creationId xmlns:p14="http://schemas.microsoft.com/office/powerpoint/2010/main" val="173482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Sabyrbekov@osce-academy.ne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71C80-7838-3077-ADE7-9ED32C592FD5}"/>
              </a:ext>
            </a:extLst>
          </p:cNvPr>
          <p:cNvSpPr>
            <a:spLocks noGrp="1"/>
          </p:cNvSpPr>
          <p:nvPr>
            <p:ph type="ctrTitle"/>
          </p:nvPr>
        </p:nvSpPr>
        <p:spPr>
          <a:xfrm>
            <a:off x="841248" y="552289"/>
            <a:ext cx="3976496" cy="3900326"/>
          </a:xfrm>
        </p:spPr>
        <p:txBody>
          <a:bodyPr>
            <a:normAutofit/>
          </a:bodyPr>
          <a:lstStyle/>
          <a:p>
            <a:pPr algn="l"/>
            <a:r>
              <a:rPr lang="en-US" sz="5200" b="1">
                <a:effectLst/>
                <a:latin typeface="Calibri" panose="020F0502020204030204" pitchFamily="34" charset="0"/>
                <a:ea typeface="Calibri" panose="020F0502020204030204" pitchFamily="34" charset="0"/>
              </a:rPr>
              <a:t>Society and energy transition</a:t>
            </a:r>
            <a:endParaRPr lang="en-US" sz="5200"/>
          </a:p>
        </p:txBody>
      </p:sp>
      <p:sp>
        <p:nvSpPr>
          <p:cNvPr id="3" name="Subtitle 2">
            <a:extLst>
              <a:ext uri="{FF2B5EF4-FFF2-40B4-BE49-F238E27FC236}">
                <a16:creationId xmlns:a16="http://schemas.microsoft.com/office/drawing/2014/main" id="{E76F858F-BC72-F7BE-8E4F-7323AF40B2DC}"/>
              </a:ext>
            </a:extLst>
          </p:cNvPr>
          <p:cNvSpPr>
            <a:spLocks noGrp="1"/>
          </p:cNvSpPr>
          <p:nvPr>
            <p:ph type="subTitle" idx="1"/>
          </p:nvPr>
        </p:nvSpPr>
        <p:spPr>
          <a:xfrm>
            <a:off x="841248" y="4624330"/>
            <a:ext cx="3976496" cy="1521620"/>
          </a:xfrm>
        </p:spPr>
        <p:txBody>
          <a:bodyPr>
            <a:normAutofit/>
          </a:bodyPr>
          <a:lstStyle/>
          <a:p>
            <a:pPr algn="l"/>
            <a:r>
              <a:rPr lang="en-US" dirty="0"/>
              <a:t>Rahat Sabyrbekov</a:t>
            </a:r>
            <a:endParaRPr lang="en-US"/>
          </a:p>
          <a:p>
            <a:pPr algn="l"/>
            <a:r>
              <a:rPr lang="en-US" dirty="0"/>
              <a:t>OSCE Academy</a:t>
            </a:r>
            <a:endParaRPr lang="en-US"/>
          </a:p>
          <a:p>
            <a:pPr algn="l"/>
            <a:r>
              <a:rPr lang="en-US" dirty="0"/>
              <a:t>Bishkek, 2023</a:t>
            </a:r>
            <a:endParaRPr lang="en-US"/>
          </a:p>
        </p:txBody>
      </p:sp>
      <p:pic>
        <p:nvPicPr>
          <p:cNvPr id="7" name="Graphic 6" descr="Open Source">
            <a:extLst>
              <a:ext uri="{FF2B5EF4-FFF2-40B4-BE49-F238E27FC236}">
                <a16:creationId xmlns:a16="http://schemas.microsoft.com/office/drawing/2014/main" id="{FFFE5F4E-49BB-8EAE-F35B-983E1B1B76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0250" y="557189"/>
            <a:ext cx="5576808" cy="5576808"/>
          </a:xfrm>
          <a:prstGeom prst="rect">
            <a:avLst/>
          </a:prstGeom>
        </p:spPr>
      </p:pic>
    </p:spTree>
    <p:extLst>
      <p:ext uri="{BB962C8B-B14F-4D97-AF65-F5344CB8AC3E}">
        <p14:creationId xmlns:p14="http://schemas.microsoft.com/office/powerpoint/2010/main" val="347538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AC55-46A4-1B62-E269-422BDBD47352}"/>
              </a:ext>
            </a:extLst>
          </p:cNvPr>
          <p:cNvSpPr>
            <a:spLocks noGrp="1"/>
          </p:cNvSpPr>
          <p:nvPr>
            <p:ph type="title"/>
          </p:nvPr>
        </p:nvSpPr>
        <p:spPr>
          <a:xfrm>
            <a:off x="838200" y="365125"/>
            <a:ext cx="10515600" cy="766989"/>
          </a:xfrm>
        </p:spPr>
        <p:txBody>
          <a:bodyPr>
            <a:noAutofit/>
          </a:bodyPr>
          <a:lstStyle/>
          <a:p>
            <a:r>
              <a:rPr lang="en-US" sz="2400" dirty="0"/>
              <a:t>Comparison of cumulative installed capacities of power generation technologies by 2050 at EU27 level according to assessed pathways and scenarios.</a:t>
            </a:r>
          </a:p>
        </p:txBody>
      </p:sp>
      <p:pic>
        <p:nvPicPr>
          <p:cNvPr id="5" name="Content Placeholder 4">
            <a:extLst>
              <a:ext uri="{FF2B5EF4-FFF2-40B4-BE49-F238E27FC236}">
                <a16:creationId xmlns:a16="http://schemas.microsoft.com/office/drawing/2014/main" id="{B598A89E-C2F5-1E0C-D9F7-BF3CF2884B8F}"/>
              </a:ext>
            </a:extLst>
          </p:cNvPr>
          <p:cNvPicPr>
            <a:picLocks noGrp="1" noChangeAspect="1"/>
          </p:cNvPicPr>
          <p:nvPr>
            <p:ph idx="1"/>
          </p:nvPr>
        </p:nvPicPr>
        <p:blipFill>
          <a:blip r:embed="rId2"/>
          <a:stretch>
            <a:fillRect/>
          </a:stretch>
        </p:blipFill>
        <p:spPr>
          <a:xfrm>
            <a:off x="838200" y="1257845"/>
            <a:ext cx="9427453" cy="4919118"/>
          </a:xfrm>
        </p:spPr>
      </p:pic>
    </p:spTree>
    <p:extLst>
      <p:ext uri="{BB962C8B-B14F-4D97-AF65-F5344CB8AC3E}">
        <p14:creationId xmlns:p14="http://schemas.microsoft.com/office/powerpoint/2010/main" val="235096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3165A-FE45-7E4A-3624-1B5DD2AEE5AE}"/>
              </a:ext>
            </a:extLst>
          </p:cNvPr>
          <p:cNvSpPr>
            <a:spLocks noGrp="1"/>
          </p:cNvSpPr>
          <p:nvPr>
            <p:ph type="title"/>
          </p:nvPr>
        </p:nvSpPr>
        <p:spPr>
          <a:xfrm>
            <a:off x="4504871" y="355001"/>
            <a:ext cx="6781800" cy="472313"/>
          </a:xfrm>
        </p:spPr>
        <p:txBody>
          <a:bodyPr>
            <a:normAutofit fontScale="90000"/>
          </a:bodyPr>
          <a:lstStyle/>
          <a:p>
            <a:r>
              <a:rPr lang="en-US" sz="3100"/>
              <a:t>Discussion and policy recommendation</a:t>
            </a:r>
            <a:br>
              <a:rPr lang="en-US" sz="3100"/>
            </a:br>
            <a:endParaRPr lang="en-US" sz="3100"/>
          </a:p>
        </p:txBody>
      </p:sp>
      <p:pic>
        <p:nvPicPr>
          <p:cNvPr id="5" name="Picture 4">
            <a:extLst>
              <a:ext uri="{FF2B5EF4-FFF2-40B4-BE49-F238E27FC236}">
                <a16:creationId xmlns:a16="http://schemas.microsoft.com/office/drawing/2014/main" id="{3223A05D-2505-C114-17E0-F96D9FBAB6B3}"/>
              </a:ext>
            </a:extLst>
          </p:cNvPr>
          <p:cNvPicPr>
            <a:picLocks noChangeAspect="1"/>
          </p:cNvPicPr>
          <p:nvPr/>
        </p:nvPicPr>
        <p:blipFill rotWithShape="1">
          <a:blip r:embed="rId2"/>
          <a:srcRect l="7439" r="56015"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0E0C83EF-98F1-FFA9-3BE9-AD3C3B4D8CD4}"/>
              </a:ext>
            </a:extLst>
          </p:cNvPr>
          <p:cNvSpPr>
            <a:spLocks noGrp="1"/>
          </p:cNvSpPr>
          <p:nvPr>
            <p:ph idx="1"/>
          </p:nvPr>
        </p:nvSpPr>
        <p:spPr>
          <a:xfrm>
            <a:off x="3962400" y="1016000"/>
            <a:ext cx="7866743" cy="5849854"/>
          </a:xfrm>
        </p:spPr>
        <p:txBody>
          <a:bodyPr anchor="t">
            <a:noAutofit/>
          </a:bodyPr>
          <a:lstStyle/>
          <a:p>
            <a:r>
              <a:rPr lang="en-US" dirty="0"/>
              <a:t>All modelling requires a certain assumption and hence often produce varying results thus making policymaking a challenge. </a:t>
            </a:r>
          </a:p>
          <a:p>
            <a:r>
              <a:rPr lang="en-US" dirty="0"/>
              <a:t>With high amounts of renewables and the resulting shift in the overall system, the job landscape will change with a large number of new jobs being created.</a:t>
            </a:r>
          </a:p>
          <a:p>
            <a:r>
              <a:rPr lang="en-US" dirty="0"/>
              <a:t>The industry sector faces the challenge of decarbonizing difficult to electrify industry branches (e.g., the steel or cement industry).</a:t>
            </a:r>
          </a:p>
          <a:p>
            <a:r>
              <a:rPr lang="en-US" dirty="0"/>
              <a:t>The renovation rate of houses and their insulation is one of the best ways of reducing building energy consumption</a:t>
            </a:r>
          </a:p>
          <a:p>
            <a:endParaRPr lang="en-US" dirty="0"/>
          </a:p>
        </p:txBody>
      </p:sp>
    </p:spTree>
    <p:extLst>
      <p:ext uri="{BB962C8B-B14F-4D97-AF65-F5344CB8AC3E}">
        <p14:creationId xmlns:p14="http://schemas.microsoft.com/office/powerpoint/2010/main" val="10723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F933-BA51-6157-E052-03ADB44A48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E2118B-8585-1DD4-03CA-71E7F3F5015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F56D948-907A-B3E3-299A-EB13C38DE91A}"/>
              </a:ext>
            </a:extLst>
          </p:cNvPr>
          <p:cNvPicPr>
            <a:picLocks noChangeAspect="1"/>
          </p:cNvPicPr>
          <p:nvPr/>
        </p:nvPicPr>
        <p:blipFill>
          <a:blip r:embed="rId2"/>
          <a:stretch>
            <a:fillRect/>
          </a:stretch>
        </p:blipFill>
        <p:spPr>
          <a:xfrm>
            <a:off x="478971" y="347018"/>
            <a:ext cx="11190515" cy="6068972"/>
          </a:xfrm>
          <a:prstGeom prst="rect">
            <a:avLst/>
          </a:prstGeom>
        </p:spPr>
      </p:pic>
    </p:spTree>
    <p:extLst>
      <p:ext uri="{BB962C8B-B14F-4D97-AF65-F5344CB8AC3E}">
        <p14:creationId xmlns:p14="http://schemas.microsoft.com/office/powerpoint/2010/main" val="400181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2BC6DD-A1CD-6E85-BE9E-9CF1AEC7724E}"/>
              </a:ext>
            </a:extLst>
          </p:cNvPr>
          <p:cNvSpPr>
            <a:spLocks noGrp="1"/>
          </p:cNvSpPr>
          <p:nvPr>
            <p:ph type="title"/>
          </p:nvPr>
        </p:nvSpPr>
        <p:spPr>
          <a:xfrm>
            <a:off x="836679" y="723898"/>
            <a:ext cx="6002110" cy="1495425"/>
          </a:xfrm>
        </p:spPr>
        <p:txBody>
          <a:bodyPr>
            <a:normAutofit/>
          </a:bodyPr>
          <a:lstStyle/>
          <a:p>
            <a:r>
              <a:rPr lang="en-US" sz="4000"/>
              <a:t>Conclusion</a:t>
            </a:r>
          </a:p>
        </p:txBody>
      </p:sp>
      <p:sp>
        <p:nvSpPr>
          <p:cNvPr id="3" name="Content Placeholder 2">
            <a:extLst>
              <a:ext uri="{FF2B5EF4-FFF2-40B4-BE49-F238E27FC236}">
                <a16:creationId xmlns:a16="http://schemas.microsoft.com/office/drawing/2014/main" id="{46519328-684E-0BFA-B1B8-C9880A950092}"/>
              </a:ext>
            </a:extLst>
          </p:cNvPr>
          <p:cNvSpPr>
            <a:spLocks noGrp="1"/>
          </p:cNvSpPr>
          <p:nvPr>
            <p:ph idx="1"/>
          </p:nvPr>
        </p:nvSpPr>
        <p:spPr>
          <a:xfrm>
            <a:off x="-3051" y="1770743"/>
            <a:ext cx="7202491" cy="4363358"/>
          </a:xfrm>
        </p:spPr>
        <p:txBody>
          <a:bodyPr>
            <a:normAutofit/>
          </a:bodyPr>
          <a:lstStyle/>
          <a:p>
            <a:r>
              <a:rPr lang="en-US" sz="3200" dirty="0"/>
              <a:t>Overall, the EGD put in place many necessary plans in order to achieve the decarbonization of the European energy system, as illustrated by the scenario calculations of the </a:t>
            </a:r>
            <a:r>
              <a:rPr lang="en-US" sz="3200" dirty="0" err="1"/>
              <a:t>openENTRANCE</a:t>
            </a:r>
            <a:r>
              <a:rPr lang="en-US" sz="3200" dirty="0"/>
              <a:t> project but also many other institutions and projects.</a:t>
            </a:r>
          </a:p>
        </p:txBody>
      </p:sp>
      <p:pic>
        <p:nvPicPr>
          <p:cNvPr id="5" name="Picture 4" descr="Rolls of blueprints">
            <a:extLst>
              <a:ext uri="{FF2B5EF4-FFF2-40B4-BE49-F238E27FC236}">
                <a16:creationId xmlns:a16="http://schemas.microsoft.com/office/drawing/2014/main" id="{80088320-F20F-E24D-147B-94CC9728D235}"/>
              </a:ext>
            </a:extLst>
          </p:cNvPr>
          <p:cNvPicPr>
            <a:picLocks noChangeAspect="1"/>
          </p:cNvPicPr>
          <p:nvPr/>
        </p:nvPicPr>
        <p:blipFill rotWithShape="1">
          <a:blip r:embed="rId2"/>
          <a:srcRect l="51407" r="-1" b="-1"/>
          <a:stretch/>
        </p:blipFill>
        <p:spPr>
          <a:xfrm>
            <a:off x="7199440" y="10"/>
            <a:ext cx="4992560" cy="6857990"/>
          </a:xfrm>
          <a:prstGeom prst="rect">
            <a:avLst/>
          </a:prstGeom>
          <a:effectLst/>
        </p:spPr>
      </p:pic>
    </p:spTree>
    <p:extLst>
      <p:ext uri="{BB962C8B-B14F-4D97-AF65-F5344CB8AC3E}">
        <p14:creationId xmlns:p14="http://schemas.microsoft.com/office/powerpoint/2010/main" val="1370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F8B2879-3755-7B96-492D-DEEB0300213D}"/>
              </a:ext>
            </a:extLst>
          </p:cNvPr>
          <p:cNvSpPr>
            <a:spLocks noGrp="1"/>
          </p:cNvSpPr>
          <p:nvPr>
            <p:ph type="ctrTitle"/>
          </p:nvPr>
        </p:nvSpPr>
        <p:spPr>
          <a:xfrm>
            <a:off x="841248" y="552289"/>
            <a:ext cx="3976496" cy="3900326"/>
          </a:xfrm>
        </p:spPr>
        <p:txBody>
          <a:bodyPr>
            <a:normAutofit/>
          </a:bodyPr>
          <a:lstStyle/>
          <a:p>
            <a:pPr algn="l"/>
            <a:r>
              <a:rPr lang="en-US" sz="5200"/>
              <a:t>Thank you! Questions?</a:t>
            </a:r>
          </a:p>
        </p:txBody>
      </p:sp>
      <p:sp>
        <p:nvSpPr>
          <p:cNvPr id="5" name="Subtitle 4">
            <a:extLst>
              <a:ext uri="{FF2B5EF4-FFF2-40B4-BE49-F238E27FC236}">
                <a16:creationId xmlns:a16="http://schemas.microsoft.com/office/drawing/2014/main" id="{D530D06A-2031-8F9C-8B1E-3159F35F5716}"/>
              </a:ext>
            </a:extLst>
          </p:cNvPr>
          <p:cNvSpPr>
            <a:spLocks noGrp="1"/>
          </p:cNvSpPr>
          <p:nvPr>
            <p:ph type="subTitle" idx="1"/>
          </p:nvPr>
        </p:nvSpPr>
        <p:spPr>
          <a:xfrm>
            <a:off x="841248" y="4624330"/>
            <a:ext cx="3976496" cy="1521620"/>
          </a:xfrm>
        </p:spPr>
        <p:txBody>
          <a:bodyPr>
            <a:normAutofit/>
          </a:bodyPr>
          <a:lstStyle/>
          <a:p>
            <a:pPr algn="l"/>
            <a:r>
              <a:rPr lang="en-US" dirty="0">
                <a:hlinkClick r:id="rId3"/>
              </a:rPr>
              <a:t>r.sabyrbekov@osce-academy.net</a:t>
            </a:r>
            <a:r>
              <a:rPr lang="en-US" dirty="0"/>
              <a:t> </a:t>
            </a:r>
            <a:endParaRPr lang="en-US"/>
          </a:p>
        </p:txBody>
      </p:sp>
      <p:pic>
        <p:nvPicPr>
          <p:cNvPr id="9" name="Graphic 8" descr="Help">
            <a:extLst>
              <a:ext uri="{FF2B5EF4-FFF2-40B4-BE49-F238E27FC236}">
                <a16:creationId xmlns:a16="http://schemas.microsoft.com/office/drawing/2014/main" id="{EEE66641-98A3-5EB4-DB85-C8491331DF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0250" y="557189"/>
            <a:ext cx="5576808" cy="5576808"/>
          </a:xfrm>
          <a:prstGeom prst="rect">
            <a:avLst/>
          </a:prstGeom>
        </p:spPr>
      </p:pic>
    </p:spTree>
    <p:extLst>
      <p:ext uri="{BB962C8B-B14F-4D97-AF65-F5344CB8AC3E}">
        <p14:creationId xmlns:p14="http://schemas.microsoft.com/office/powerpoint/2010/main" val="85554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BE243-F09E-501E-2303-D38726092F3B}"/>
              </a:ext>
            </a:extLst>
          </p:cNvPr>
          <p:cNvSpPr>
            <a:spLocks noGrp="1"/>
          </p:cNvSpPr>
          <p:nvPr>
            <p:ph type="ctrTitle"/>
          </p:nvPr>
        </p:nvSpPr>
        <p:spPr/>
        <p:txBody>
          <a:bodyPr>
            <a:noAutofit/>
          </a:bodyPr>
          <a:lstStyle/>
          <a:p>
            <a:r>
              <a:rPr lang="en-US" sz="3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Hainsch</a:t>
            </a:r>
            <a:r>
              <a:rPr lang="en-US" sz="3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Karlo &amp; </a:t>
            </a:r>
            <a:r>
              <a:rPr lang="en-US" sz="3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Löffler</a:t>
            </a:r>
            <a:r>
              <a:rPr lang="en-US" sz="3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Konstantin &amp; Burandt, Thorsten &amp; Auer, Hans &amp; Crespo del </a:t>
            </a:r>
            <a:r>
              <a:rPr lang="en-US" sz="3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Granado</a:t>
            </a:r>
            <a:r>
              <a:rPr lang="en-US" sz="3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Pedro &amp; </a:t>
            </a:r>
            <a:r>
              <a:rPr lang="en-US" sz="3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Pisciella</a:t>
            </a:r>
            <a:r>
              <a:rPr lang="en-US" sz="3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Paolo &amp; </a:t>
            </a:r>
            <a:r>
              <a:rPr lang="en-US" sz="3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Zwickl</a:t>
            </a:r>
            <a:r>
              <a:rPr lang="en-US" sz="3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-Bernhard, Sebastian, 2022. "Energy transition scenarios: What policies, societal attitudes, and technology developments will realize the EU Green Deal?," Energy, Elsevier, vol. 239(PC).</a:t>
            </a:r>
            <a:endParaRPr lang="en-US" sz="3000" dirty="0"/>
          </a:p>
        </p:txBody>
      </p:sp>
      <p:sp>
        <p:nvSpPr>
          <p:cNvPr id="5" name="Subtitle 4">
            <a:extLst>
              <a:ext uri="{FF2B5EF4-FFF2-40B4-BE49-F238E27FC236}">
                <a16:creationId xmlns:a16="http://schemas.microsoft.com/office/drawing/2014/main" id="{35DBF6F9-2668-9200-8B4F-93F811670BB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6625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94447-944B-4A69-51C4-8E4BA5BC2318}"/>
              </a:ext>
            </a:extLst>
          </p:cNvPr>
          <p:cNvSpPr>
            <a:spLocks noGrp="1"/>
          </p:cNvSpPr>
          <p:nvPr>
            <p:ph type="title"/>
          </p:nvPr>
        </p:nvSpPr>
        <p:spPr>
          <a:xfrm>
            <a:off x="838200" y="365125"/>
            <a:ext cx="10515600" cy="1325563"/>
          </a:xfrm>
        </p:spPr>
        <p:txBody>
          <a:bodyPr>
            <a:normAutofit/>
          </a:bodyPr>
          <a:lstStyle/>
          <a:p>
            <a:r>
              <a:rPr lang="en-US" sz="5400"/>
              <a:t>Introduction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6BBF42-2A1D-8C4D-204D-C538DA281CC4}"/>
              </a:ext>
            </a:extLst>
          </p:cNvPr>
          <p:cNvSpPr>
            <a:spLocks noGrp="1"/>
          </p:cNvSpPr>
          <p:nvPr>
            <p:ph idx="1"/>
          </p:nvPr>
        </p:nvSpPr>
        <p:spPr>
          <a:xfrm>
            <a:off x="838200" y="1929384"/>
            <a:ext cx="10515600" cy="4251960"/>
          </a:xfrm>
        </p:spPr>
        <p:txBody>
          <a:bodyPr>
            <a:normAutofit/>
          </a:bodyPr>
          <a:lstStyle/>
          <a:p>
            <a:r>
              <a:rPr lang="en-US" sz="2200"/>
              <a:t>First, an extensive review of European energy transition pathways considering high GHG emission reduction targets for 2050 is conducted which highlights the current landscape of decarbonization scenarios</a:t>
            </a:r>
          </a:p>
          <a:p>
            <a:r>
              <a:rPr lang="en-US" sz="2200"/>
              <a:t>Second, a novel scenario development process based on a three-dimensional approach is introduced along with a brief discussion of the results of the openENTRANCE pathways</a:t>
            </a:r>
          </a:p>
          <a:p>
            <a:r>
              <a:rPr lang="en-US" sz="2200"/>
              <a:t>Lastly, these results are mirrored against similar other pathways which analyze European decarbonization scenarios to determine common findings and recommendations which are then, in a second step, highlighted in the context of the European Green Deal</a:t>
            </a:r>
          </a:p>
        </p:txBody>
      </p:sp>
    </p:spTree>
    <p:extLst>
      <p:ext uri="{BB962C8B-B14F-4D97-AF65-F5344CB8AC3E}">
        <p14:creationId xmlns:p14="http://schemas.microsoft.com/office/powerpoint/2010/main" val="19297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223D3-D6CB-C162-6F70-468005BE3841}"/>
              </a:ext>
            </a:extLst>
          </p:cNvPr>
          <p:cNvSpPr>
            <a:spLocks noGrp="1"/>
          </p:cNvSpPr>
          <p:nvPr>
            <p:ph type="title"/>
          </p:nvPr>
        </p:nvSpPr>
        <p:spPr>
          <a:xfrm>
            <a:off x="5297762" y="329184"/>
            <a:ext cx="6251110" cy="1035159"/>
          </a:xfrm>
        </p:spPr>
        <p:txBody>
          <a:bodyPr anchor="b">
            <a:normAutofit fontScale="90000"/>
          </a:bodyPr>
          <a:lstStyle/>
          <a:p>
            <a:r>
              <a:rPr lang="en-US" sz="4200" dirty="0"/>
              <a:t>Review of European energy transition pathways</a:t>
            </a:r>
          </a:p>
        </p:txBody>
      </p:sp>
      <p:pic>
        <p:nvPicPr>
          <p:cNvPr id="5" name="Picture 4" descr="Wind turbines against blue sky">
            <a:extLst>
              <a:ext uri="{FF2B5EF4-FFF2-40B4-BE49-F238E27FC236}">
                <a16:creationId xmlns:a16="http://schemas.microsoft.com/office/drawing/2014/main" id="{6265B488-C865-25F6-BAF0-CF1725BA108A}"/>
              </a:ext>
            </a:extLst>
          </p:cNvPr>
          <p:cNvPicPr>
            <a:picLocks noChangeAspect="1"/>
          </p:cNvPicPr>
          <p:nvPr/>
        </p:nvPicPr>
        <p:blipFill rotWithShape="1">
          <a:blip r:embed="rId3"/>
          <a:srcRect l="31885" r="21935" b="-1"/>
          <a:stretch/>
        </p:blipFill>
        <p:spPr>
          <a:xfrm>
            <a:off x="1" y="10"/>
            <a:ext cx="2960913"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3E8D7B-B056-3B1B-98AD-2A53278307F2}"/>
              </a:ext>
            </a:extLst>
          </p:cNvPr>
          <p:cNvSpPr>
            <a:spLocks noGrp="1"/>
          </p:cNvSpPr>
          <p:nvPr>
            <p:ph idx="1"/>
          </p:nvPr>
        </p:nvSpPr>
        <p:spPr>
          <a:xfrm>
            <a:off x="3570514" y="2706624"/>
            <a:ext cx="7978358" cy="3483864"/>
          </a:xfrm>
        </p:spPr>
        <p:txBody>
          <a:bodyPr>
            <a:noAutofit/>
          </a:bodyPr>
          <a:lstStyle/>
          <a:p>
            <a:r>
              <a:rPr lang="en-US" sz="2000" dirty="0"/>
              <a:t>European Commission scenarios</a:t>
            </a:r>
          </a:p>
          <a:p>
            <a:pPr lvl="1"/>
            <a:r>
              <a:rPr lang="en-US" sz="2000" u="sng" dirty="0"/>
              <a:t>Energy Roadmap 2050 scenarios: </a:t>
            </a:r>
            <a:r>
              <a:rPr lang="en-US" sz="2000" dirty="0"/>
              <a:t>four key technological developments: energy efficiency, renewable energy, nuclear energy and carbon capture and storage</a:t>
            </a:r>
          </a:p>
          <a:p>
            <a:pPr lvl="1"/>
            <a:r>
              <a:rPr lang="en-US" sz="2000" u="sng" dirty="0"/>
              <a:t>Clean Energy for all Europeans package: </a:t>
            </a:r>
            <a:r>
              <a:rPr lang="en-US" sz="2000" dirty="0"/>
              <a:t>analyze the feasibility of the 2030 climate targets</a:t>
            </a:r>
          </a:p>
          <a:p>
            <a:pPr lvl="1"/>
            <a:r>
              <a:rPr lang="en-US" sz="2000" u="sng" dirty="0"/>
              <a:t>A clean planet for all scenarios: </a:t>
            </a:r>
            <a:r>
              <a:rPr lang="en-US" sz="2000" dirty="0"/>
              <a:t>Europe can lead the way to climate neutrality</a:t>
            </a:r>
          </a:p>
          <a:p>
            <a:r>
              <a:rPr lang="en-US" sz="2000" dirty="0"/>
              <a:t>Related EU research projects</a:t>
            </a:r>
          </a:p>
          <a:p>
            <a:pPr lvl="1"/>
            <a:r>
              <a:rPr lang="en-US" sz="2000" dirty="0"/>
              <a:t>Related EU research projects: largely modelling based. MEDEAS, REFLEX, REEM</a:t>
            </a:r>
          </a:p>
        </p:txBody>
      </p:sp>
    </p:spTree>
    <p:extLst>
      <p:ext uri="{BB962C8B-B14F-4D97-AF65-F5344CB8AC3E}">
        <p14:creationId xmlns:p14="http://schemas.microsoft.com/office/powerpoint/2010/main" val="21354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BF817609-1C54-B1AE-9A0D-AB2D54294187}"/>
              </a:ext>
            </a:extLst>
          </p:cNvPr>
          <p:cNvPicPr>
            <a:picLocks noGrp="1" noChangeAspect="1"/>
          </p:cNvPicPr>
          <p:nvPr>
            <p:ph idx="1"/>
          </p:nvPr>
        </p:nvPicPr>
        <p:blipFill>
          <a:blip r:embed="rId2"/>
          <a:stretch>
            <a:fillRect/>
          </a:stretch>
        </p:blipFill>
        <p:spPr>
          <a:xfrm>
            <a:off x="643467" y="2011341"/>
            <a:ext cx="10905066" cy="2835316"/>
          </a:xfrm>
          <a:prstGeom prst="rect">
            <a:avLst/>
          </a:prstGeom>
        </p:spPr>
      </p:pic>
    </p:spTree>
    <p:extLst>
      <p:ext uri="{BB962C8B-B14F-4D97-AF65-F5344CB8AC3E}">
        <p14:creationId xmlns:p14="http://schemas.microsoft.com/office/powerpoint/2010/main" val="28427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45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B7B7E-4713-5E13-7BEF-709B5B0E654A}"/>
              </a:ext>
            </a:extLst>
          </p:cNvPr>
          <p:cNvSpPr>
            <a:spLocks noGrp="1"/>
          </p:cNvSpPr>
          <p:nvPr>
            <p:ph type="title"/>
          </p:nvPr>
        </p:nvSpPr>
        <p:spPr>
          <a:xfrm>
            <a:off x="0" y="1407887"/>
            <a:ext cx="3392434" cy="3375752"/>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b="0" i="0" u="none" strike="noStrike" baseline="0" dirty="0">
                <a:solidFill>
                  <a:schemeClr val="bg1"/>
                </a:solidFill>
                <a:latin typeface="AdvOT863180fb"/>
              </a:rPr>
              <a:t>Pathways storylines typology </a:t>
            </a:r>
            <a:r>
              <a:rPr lang="en-US" sz="2400" b="0" i="0" u="none" strike="noStrike" baseline="0" dirty="0">
                <a:solidFill>
                  <a:schemeClr val="bg1"/>
                </a:solidFill>
                <a:latin typeface="AdvP4C4E74"/>
              </a:rPr>
              <a:t>¼ </a:t>
            </a:r>
            <a:r>
              <a:rPr lang="en-US" sz="2400" b="0" i="0" u="none" strike="noStrike" baseline="0" dirty="0">
                <a:solidFill>
                  <a:schemeClr val="bg1"/>
                </a:solidFill>
                <a:latin typeface="AdvOT863180fb"/>
              </a:rPr>
              <a:t>policy exertion x technological novelty x smart society.</a:t>
            </a:r>
            <a:endParaRPr lang="en-US" sz="6000" kern="1200" dirty="0">
              <a:solidFill>
                <a:schemeClr val="bg1"/>
              </a:solidFill>
              <a:latin typeface="+mj-lt"/>
              <a:ea typeface="+mj-ea"/>
              <a:cs typeface="+mj-cs"/>
            </a:endParaRPr>
          </a:p>
        </p:txBody>
      </p:sp>
      <p:pic>
        <p:nvPicPr>
          <p:cNvPr id="5" name="Content Placeholder 4">
            <a:extLst>
              <a:ext uri="{FF2B5EF4-FFF2-40B4-BE49-F238E27FC236}">
                <a16:creationId xmlns:a16="http://schemas.microsoft.com/office/drawing/2014/main" id="{A378E50D-74B0-8C33-3009-219493E931EE}"/>
              </a:ext>
            </a:extLst>
          </p:cNvPr>
          <p:cNvPicPr>
            <a:picLocks noGrp="1" noChangeAspect="1"/>
          </p:cNvPicPr>
          <p:nvPr>
            <p:ph idx="1"/>
          </p:nvPr>
        </p:nvPicPr>
        <p:blipFill>
          <a:blip r:embed="rId2"/>
          <a:stretch>
            <a:fillRect/>
          </a:stretch>
        </p:blipFill>
        <p:spPr>
          <a:xfrm>
            <a:off x="3037110" y="539869"/>
            <a:ext cx="9099625" cy="5778262"/>
          </a:xfrm>
          <a:prstGeom prst="rect">
            <a:avLst/>
          </a:prstGeom>
        </p:spPr>
      </p:pic>
    </p:spTree>
    <p:extLst>
      <p:ext uri="{BB962C8B-B14F-4D97-AF65-F5344CB8AC3E}">
        <p14:creationId xmlns:p14="http://schemas.microsoft.com/office/powerpoint/2010/main" val="197140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D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0F907-6E4C-412F-2273-3BFF613EC24E}"/>
              </a:ext>
            </a:extLst>
          </p:cNvPr>
          <p:cNvSpPr>
            <a:spLocks noGrp="1"/>
          </p:cNvSpPr>
          <p:nvPr>
            <p:ph type="title"/>
          </p:nvPr>
        </p:nvSpPr>
        <p:spPr>
          <a:xfrm>
            <a:off x="148670" y="190019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600" kern="1200" dirty="0">
                <a:solidFill>
                  <a:srgbClr val="FFFFFF"/>
                </a:solidFill>
                <a:latin typeface="+mj-lt"/>
                <a:ea typeface="+mj-ea"/>
                <a:cs typeface="+mj-cs"/>
              </a:rPr>
              <a:t>Comparison of final energy consumption per fuel and total energy demand in 2050 at EU27 according to assessed pathways and scenarios.</a:t>
            </a:r>
          </a:p>
        </p:txBody>
      </p:sp>
      <p:pic>
        <p:nvPicPr>
          <p:cNvPr id="5" name="Content Placeholder 4">
            <a:extLst>
              <a:ext uri="{FF2B5EF4-FFF2-40B4-BE49-F238E27FC236}">
                <a16:creationId xmlns:a16="http://schemas.microsoft.com/office/drawing/2014/main" id="{FC58D5E3-4002-EB1A-793C-FFCFAF2C2E33}"/>
              </a:ext>
            </a:extLst>
          </p:cNvPr>
          <p:cNvPicPr>
            <a:picLocks noGrp="1" noChangeAspect="1"/>
          </p:cNvPicPr>
          <p:nvPr>
            <p:ph idx="1"/>
          </p:nvPr>
        </p:nvPicPr>
        <p:blipFill>
          <a:blip r:embed="rId3"/>
          <a:stretch>
            <a:fillRect/>
          </a:stretch>
        </p:blipFill>
        <p:spPr>
          <a:xfrm>
            <a:off x="3512457" y="-29476"/>
            <a:ext cx="8374743" cy="6804479"/>
          </a:xfrm>
          <a:prstGeom prst="rect">
            <a:avLst/>
          </a:prstGeom>
        </p:spPr>
      </p:pic>
    </p:spTree>
    <p:extLst>
      <p:ext uri="{BB962C8B-B14F-4D97-AF65-F5344CB8AC3E}">
        <p14:creationId xmlns:p14="http://schemas.microsoft.com/office/powerpoint/2010/main" val="163769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0EBB-C732-E00A-D2EE-A85BE9EB88E6}"/>
              </a:ext>
            </a:extLst>
          </p:cNvPr>
          <p:cNvSpPr>
            <a:spLocks noGrp="1"/>
          </p:cNvSpPr>
          <p:nvPr>
            <p:ph type="title"/>
          </p:nvPr>
        </p:nvSpPr>
        <p:spPr>
          <a:xfrm>
            <a:off x="838200" y="365125"/>
            <a:ext cx="10515600" cy="766989"/>
          </a:xfrm>
        </p:spPr>
        <p:txBody>
          <a:bodyPr>
            <a:noAutofit/>
          </a:bodyPr>
          <a:lstStyle/>
          <a:p>
            <a:r>
              <a:rPr lang="en-US" sz="2800" dirty="0"/>
              <a:t>Electrification rate of the different sectors in 2050 at EU27 level according to assessed pathways and scenarios.</a:t>
            </a:r>
          </a:p>
        </p:txBody>
      </p:sp>
      <p:sp>
        <p:nvSpPr>
          <p:cNvPr id="3" name="Content Placeholder 2">
            <a:extLst>
              <a:ext uri="{FF2B5EF4-FFF2-40B4-BE49-F238E27FC236}">
                <a16:creationId xmlns:a16="http://schemas.microsoft.com/office/drawing/2014/main" id="{5EE3ACDE-6A5D-609E-79B1-34F794D7E5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1DA6E7C-F53B-0390-CC0C-E130620C8F80}"/>
              </a:ext>
            </a:extLst>
          </p:cNvPr>
          <p:cNvPicPr>
            <a:picLocks noChangeAspect="1"/>
          </p:cNvPicPr>
          <p:nvPr/>
        </p:nvPicPr>
        <p:blipFill>
          <a:blip r:embed="rId2"/>
          <a:stretch>
            <a:fillRect/>
          </a:stretch>
        </p:blipFill>
        <p:spPr>
          <a:xfrm>
            <a:off x="957943" y="1352852"/>
            <a:ext cx="10219870" cy="5505148"/>
          </a:xfrm>
          <a:prstGeom prst="rect">
            <a:avLst/>
          </a:prstGeom>
        </p:spPr>
      </p:pic>
    </p:spTree>
    <p:extLst>
      <p:ext uri="{BB962C8B-B14F-4D97-AF65-F5344CB8AC3E}">
        <p14:creationId xmlns:p14="http://schemas.microsoft.com/office/powerpoint/2010/main" val="131510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xes and roller conveyor">
            <a:extLst>
              <a:ext uri="{FF2B5EF4-FFF2-40B4-BE49-F238E27FC236}">
                <a16:creationId xmlns:a16="http://schemas.microsoft.com/office/drawing/2014/main" id="{CCF73EBF-88C3-D047-8502-3A36AE08FBB4}"/>
              </a:ext>
            </a:extLst>
          </p:cNvPr>
          <p:cNvPicPr>
            <a:picLocks noChangeAspect="1"/>
          </p:cNvPicPr>
          <p:nvPr/>
        </p:nvPicPr>
        <p:blipFill rotWithShape="1">
          <a:blip r:embed="rId2"/>
          <a:srcRect b="5436"/>
          <a:stretch/>
        </p:blipFill>
        <p:spPr>
          <a:xfrm>
            <a:off x="7910286" y="10"/>
            <a:ext cx="42817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0899D7-946C-C575-22C9-00C073F202B9}"/>
              </a:ext>
            </a:extLst>
          </p:cNvPr>
          <p:cNvSpPr>
            <a:spLocks noGrp="1"/>
          </p:cNvSpPr>
          <p:nvPr>
            <p:ph idx="1"/>
          </p:nvPr>
        </p:nvSpPr>
        <p:spPr>
          <a:xfrm>
            <a:off x="-4" y="464457"/>
            <a:ext cx="7910287" cy="5712506"/>
          </a:xfrm>
        </p:spPr>
        <p:txBody>
          <a:bodyPr>
            <a:noAutofit/>
          </a:bodyPr>
          <a:lstStyle/>
          <a:p>
            <a:r>
              <a:rPr lang="en-US" sz="2400" dirty="0"/>
              <a:t>The </a:t>
            </a:r>
            <a:r>
              <a:rPr lang="en-US" sz="2400" dirty="0" err="1"/>
              <a:t>openENTRANCE</a:t>
            </a:r>
            <a:r>
              <a:rPr lang="en-US" sz="2400" dirty="0"/>
              <a:t> pathways demonstrate the usefulness of coherent input assumptions in energy system modeling, and their results are compared with other studies focused on high decarbonization, providing opportunities for further analysis of common findings and policy recommendations.</a:t>
            </a:r>
          </a:p>
          <a:p>
            <a:endParaRPr lang="en-US" sz="2400" dirty="0"/>
          </a:p>
          <a:p>
            <a:r>
              <a:rPr lang="en-US" sz="2400" dirty="0"/>
              <a:t>Electrification rates vary across pathways, with Techno Friendly having lowest in industry and highest in transport, buildings and transport have consistent rates, and </a:t>
            </a:r>
            <a:r>
              <a:rPr lang="en-US" sz="2400" dirty="0" err="1"/>
              <a:t>openENTRANCE</a:t>
            </a:r>
            <a:r>
              <a:rPr lang="en-US" sz="2400" dirty="0"/>
              <a:t> pathways have higher rates in industry than other studies, with Societal Commitment having the highest rate due to factors such as technology unavailability and high carbon prices.</a:t>
            </a:r>
          </a:p>
          <a:p>
            <a:endParaRPr lang="en-US" sz="2400" dirty="0"/>
          </a:p>
        </p:txBody>
      </p:sp>
    </p:spTree>
    <p:extLst>
      <p:ext uri="{BB962C8B-B14F-4D97-AF65-F5344CB8AC3E}">
        <p14:creationId xmlns:p14="http://schemas.microsoft.com/office/powerpoint/2010/main" val="28027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753</Words>
  <Application>Microsoft Office PowerPoint</Application>
  <PresentationFormat>Widescreen</PresentationFormat>
  <Paragraphs>40</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AdvOT863180fb</vt:lpstr>
      <vt:lpstr>AdvOT863180fb+20</vt:lpstr>
      <vt:lpstr>AdvOT863180fb+fb</vt:lpstr>
      <vt:lpstr>AdvOTb92eb7df.I</vt:lpstr>
      <vt:lpstr>AdvP4C4E74</vt:lpstr>
      <vt:lpstr>AdvPS44A44B</vt:lpstr>
      <vt:lpstr>Arial</vt:lpstr>
      <vt:lpstr>Calibri</vt:lpstr>
      <vt:lpstr>Calibri Light</vt:lpstr>
      <vt:lpstr>Office Theme</vt:lpstr>
      <vt:lpstr>Society and energy transition</vt:lpstr>
      <vt:lpstr>Hainsch, Karlo &amp; Löffler, Konstantin &amp; Burandt, Thorsten &amp; Auer, Hans &amp; Crespo del Granado, Pedro &amp; Pisciella, Paolo &amp; Zwickl-Bernhard, Sebastian, 2022. "Energy transition scenarios: What policies, societal attitudes, and technology developments will realize the EU Green Deal?," Energy, Elsevier, vol. 239(PC).</vt:lpstr>
      <vt:lpstr>Introduction</vt:lpstr>
      <vt:lpstr>Review of European energy transition pathways</vt:lpstr>
      <vt:lpstr>PowerPoint Presentation</vt:lpstr>
      <vt:lpstr>Pathways storylines typology ¼ policy exertion x technological novelty x smart society.</vt:lpstr>
      <vt:lpstr>Comparison of final energy consumption per fuel and total energy demand in 2050 at EU27 according to assessed pathways and scenarios.</vt:lpstr>
      <vt:lpstr>Electrification rate of the different sectors in 2050 at EU27 level according to assessed pathways and scenarios.</vt:lpstr>
      <vt:lpstr>PowerPoint Presentation</vt:lpstr>
      <vt:lpstr>Comparison of cumulative installed capacities of power generation technologies by 2050 at EU27 level according to assessed pathways and scenarios.</vt:lpstr>
      <vt:lpstr>Discussion and policy recommendation </vt:lpstr>
      <vt:lpstr>PowerPoint Presentation</vt:lpstr>
      <vt:lpstr>Conclusion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and energy transition</dc:title>
  <dc:creator>Rahat Sabyrbekov</dc:creator>
  <cp:lastModifiedBy>Rahat Sabyrbekov</cp:lastModifiedBy>
  <cp:revision>15</cp:revision>
  <dcterms:created xsi:type="dcterms:W3CDTF">2023-04-29T12:48:01Z</dcterms:created>
  <dcterms:modified xsi:type="dcterms:W3CDTF">2023-04-30T08:15:26Z</dcterms:modified>
</cp:coreProperties>
</file>