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69" r:id="rId3"/>
    <p:sldId id="270" r:id="rId4"/>
    <p:sldId id="271" r:id="rId5"/>
    <p:sldId id="272" r:id="rId6"/>
    <p:sldId id="273" r:id="rId7"/>
    <p:sldId id="274" r:id="rId8"/>
    <p:sldId id="275" r:id="rId9"/>
    <p:sldId id="276" r:id="rId10"/>
    <p:sldId id="278" r:id="rId11"/>
    <p:sldId id="268" r:id="rId12"/>
    <p:sldId id="257" r:id="rId13"/>
    <p:sldId id="258" r:id="rId14"/>
    <p:sldId id="260" r:id="rId15"/>
    <p:sldId id="265" r:id="rId16"/>
    <p:sldId id="261" r:id="rId17"/>
    <p:sldId id="262" r:id="rId18"/>
    <p:sldId id="266" r:id="rId19"/>
    <p:sldId id="267" r:id="rId20"/>
    <p:sldId id="259" r:id="rId21"/>
    <p:sldId id="279" r:id="rId22"/>
    <p:sldId id="28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0" d="100"/>
          <a:sy n="100" d="100"/>
        </p:scale>
        <p:origin x="25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1CB707-A0D4-4A04-85BD-D2DCE3B77381}"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084D2A9B-3708-43C1-9975-3B64547FD17C}">
      <dgm:prSet/>
      <dgm:spPr/>
      <dgm:t>
        <a:bodyPr/>
        <a:lstStyle/>
        <a:p>
          <a:r>
            <a:rPr lang="en-US"/>
            <a:t>The EU announced an ambitious climate policy in March 2007, agreeing to unilaterally reduce GHG emissions by at least 20 percent in 2020 (relative to 1990 levels).</a:t>
          </a:r>
        </a:p>
      </dgm:t>
    </dgm:pt>
    <dgm:pt modelId="{33F04D8C-E92C-4B3F-B61C-1BEBEE42C678}" type="parTrans" cxnId="{8B48ACE4-D16D-4D3F-A583-512C10E98857}">
      <dgm:prSet/>
      <dgm:spPr/>
      <dgm:t>
        <a:bodyPr/>
        <a:lstStyle/>
        <a:p>
          <a:endParaRPr lang="en-US"/>
        </a:p>
      </dgm:t>
    </dgm:pt>
    <dgm:pt modelId="{72958364-3651-41CE-A650-4546ABC6BBC8}" type="sibTrans" cxnId="{8B48ACE4-D16D-4D3F-A583-512C10E98857}">
      <dgm:prSet/>
      <dgm:spPr/>
      <dgm:t>
        <a:bodyPr/>
        <a:lstStyle/>
        <a:p>
          <a:endParaRPr lang="en-US"/>
        </a:p>
      </dgm:t>
    </dgm:pt>
    <dgm:pt modelId="{F6934F74-EA2C-4A40-8EF7-B0D4222269FF}">
      <dgm:prSet/>
      <dgm:spPr/>
      <dgm:t>
        <a:bodyPr/>
        <a:lstStyle/>
        <a:p>
          <a:r>
            <a:rPr lang="en-US"/>
            <a:t>The EU also includes additional targets for renewable energy and energy efficiency, where renewable energy will account for 20 percent of the EU’s gross final energy consumption, and energy efficiency will be increased by 20 percent by 2020.</a:t>
          </a:r>
        </a:p>
      </dgm:t>
    </dgm:pt>
    <dgm:pt modelId="{9C0B9338-E53A-40A4-A705-A4A6045F4D63}" type="parTrans" cxnId="{D82F578B-21E6-48DE-9CCB-183C591FAAED}">
      <dgm:prSet/>
      <dgm:spPr/>
      <dgm:t>
        <a:bodyPr/>
        <a:lstStyle/>
        <a:p>
          <a:endParaRPr lang="en-US"/>
        </a:p>
      </dgm:t>
    </dgm:pt>
    <dgm:pt modelId="{11764F78-5C15-4F3A-8362-D19578D61B5C}" type="sibTrans" cxnId="{D82F578B-21E6-48DE-9CCB-183C591FAAED}">
      <dgm:prSet/>
      <dgm:spPr/>
      <dgm:t>
        <a:bodyPr/>
        <a:lstStyle/>
        <a:p>
          <a:endParaRPr lang="en-US"/>
        </a:p>
      </dgm:t>
    </dgm:pt>
    <dgm:pt modelId="{956BEE72-5869-4042-8B61-B6EF4B6A7CFA}">
      <dgm:prSet/>
      <dgm:spPr/>
      <dgm:t>
        <a:bodyPr/>
        <a:lstStyle/>
        <a:p>
          <a:r>
            <a:rPr lang="en-US"/>
            <a:t>These targets were put into legal force in December 2008 under the EU Climate Action and Renewable Energy Package to foster the EU’s transition toward a low-carbon economy over the next decade.</a:t>
          </a:r>
        </a:p>
      </dgm:t>
    </dgm:pt>
    <dgm:pt modelId="{5B93E53C-AA26-4704-AF61-58ADB5AAFC6F}" type="parTrans" cxnId="{FB5C4226-9E2D-48E4-ABFC-5F9DDD3B3CDD}">
      <dgm:prSet/>
      <dgm:spPr/>
      <dgm:t>
        <a:bodyPr/>
        <a:lstStyle/>
        <a:p>
          <a:endParaRPr lang="en-US"/>
        </a:p>
      </dgm:t>
    </dgm:pt>
    <dgm:pt modelId="{3D8286BA-9F5A-4B91-9F7E-C9AB0E6CB907}" type="sibTrans" cxnId="{FB5C4226-9E2D-48E4-ABFC-5F9DDD3B3CDD}">
      <dgm:prSet/>
      <dgm:spPr/>
      <dgm:t>
        <a:bodyPr/>
        <a:lstStyle/>
        <a:p>
          <a:endParaRPr lang="en-US"/>
        </a:p>
      </dgm:t>
    </dgm:pt>
    <dgm:pt modelId="{79B3648A-2CD4-45DA-9FEE-92753D3F32D2}" type="pres">
      <dgm:prSet presAssocID="{991CB707-A0D4-4A04-85BD-D2DCE3B77381}" presName="linear" presStyleCnt="0">
        <dgm:presLayoutVars>
          <dgm:animLvl val="lvl"/>
          <dgm:resizeHandles val="exact"/>
        </dgm:presLayoutVars>
      </dgm:prSet>
      <dgm:spPr/>
    </dgm:pt>
    <dgm:pt modelId="{87B38E5B-9117-41C3-B174-D46BBF577CF5}" type="pres">
      <dgm:prSet presAssocID="{084D2A9B-3708-43C1-9975-3B64547FD17C}" presName="parentText" presStyleLbl="node1" presStyleIdx="0" presStyleCnt="3">
        <dgm:presLayoutVars>
          <dgm:chMax val="0"/>
          <dgm:bulletEnabled val="1"/>
        </dgm:presLayoutVars>
      </dgm:prSet>
      <dgm:spPr/>
    </dgm:pt>
    <dgm:pt modelId="{6C6CD4B4-AAED-4C91-AD7C-3850E3DAFE6B}" type="pres">
      <dgm:prSet presAssocID="{72958364-3651-41CE-A650-4546ABC6BBC8}" presName="spacer" presStyleCnt="0"/>
      <dgm:spPr/>
    </dgm:pt>
    <dgm:pt modelId="{8A16BD60-3409-440B-AA72-E2AD687F1373}" type="pres">
      <dgm:prSet presAssocID="{F6934F74-EA2C-4A40-8EF7-B0D4222269FF}" presName="parentText" presStyleLbl="node1" presStyleIdx="1" presStyleCnt="3">
        <dgm:presLayoutVars>
          <dgm:chMax val="0"/>
          <dgm:bulletEnabled val="1"/>
        </dgm:presLayoutVars>
      </dgm:prSet>
      <dgm:spPr/>
    </dgm:pt>
    <dgm:pt modelId="{3168801E-7889-4E21-9CD3-F4AA8840C2A8}" type="pres">
      <dgm:prSet presAssocID="{11764F78-5C15-4F3A-8362-D19578D61B5C}" presName="spacer" presStyleCnt="0"/>
      <dgm:spPr/>
    </dgm:pt>
    <dgm:pt modelId="{4E9CE253-5A87-4D4C-B96B-1FD84ED9BCAE}" type="pres">
      <dgm:prSet presAssocID="{956BEE72-5869-4042-8B61-B6EF4B6A7CFA}" presName="parentText" presStyleLbl="node1" presStyleIdx="2" presStyleCnt="3">
        <dgm:presLayoutVars>
          <dgm:chMax val="0"/>
          <dgm:bulletEnabled val="1"/>
        </dgm:presLayoutVars>
      </dgm:prSet>
      <dgm:spPr/>
    </dgm:pt>
  </dgm:ptLst>
  <dgm:cxnLst>
    <dgm:cxn modelId="{FB5C4226-9E2D-48E4-ABFC-5F9DDD3B3CDD}" srcId="{991CB707-A0D4-4A04-85BD-D2DCE3B77381}" destId="{956BEE72-5869-4042-8B61-B6EF4B6A7CFA}" srcOrd="2" destOrd="0" parTransId="{5B93E53C-AA26-4704-AF61-58ADB5AAFC6F}" sibTransId="{3D8286BA-9F5A-4B91-9F7E-C9AB0E6CB907}"/>
    <dgm:cxn modelId="{F2863465-B621-43CE-B3C9-8E9DA4E4A238}" type="presOf" srcId="{956BEE72-5869-4042-8B61-B6EF4B6A7CFA}" destId="{4E9CE253-5A87-4D4C-B96B-1FD84ED9BCAE}" srcOrd="0" destOrd="0" presId="urn:microsoft.com/office/officeart/2005/8/layout/vList2"/>
    <dgm:cxn modelId="{0E995666-AC30-4065-83F9-46B21279BFA2}" type="presOf" srcId="{F6934F74-EA2C-4A40-8EF7-B0D4222269FF}" destId="{8A16BD60-3409-440B-AA72-E2AD687F1373}" srcOrd="0" destOrd="0" presId="urn:microsoft.com/office/officeart/2005/8/layout/vList2"/>
    <dgm:cxn modelId="{D82F578B-21E6-48DE-9CCB-183C591FAAED}" srcId="{991CB707-A0D4-4A04-85BD-D2DCE3B77381}" destId="{F6934F74-EA2C-4A40-8EF7-B0D4222269FF}" srcOrd="1" destOrd="0" parTransId="{9C0B9338-E53A-40A4-A705-A4A6045F4D63}" sibTransId="{11764F78-5C15-4F3A-8362-D19578D61B5C}"/>
    <dgm:cxn modelId="{7032D393-0627-41BF-A6A3-70A8E6075839}" type="presOf" srcId="{991CB707-A0D4-4A04-85BD-D2DCE3B77381}" destId="{79B3648A-2CD4-45DA-9FEE-92753D3F32D2}" srcOrd="0" destOrd="0" presId="urn:microsoft.com/office/officeart/2005/8/layout/vList2"/>
    <dgm:cxn modelId="{AF289CD9-4799-4115-8017-64D272789021}" type="presOf" srcId="{084D2A9B-3708-43C1-9975-3B64547FD17C}" destId="{87B38E5B-9117-41C3-B174-D46BBF577CF5}" srcOrd="0" destOrd="0" presId="urn:microsoft.com/office/officeart/2005/8/layout/vList2"/>
    <dgm:cxn modelId="{8B48ACE4-D16D-4D3F-A583-512C10E98857}" srcId="{991CB707-A0D4-4A04-85BD-D2DCE3B77381}" destId="{084D2A9B-3708-43C1-9975-3B64547FD17C}" srcOrd="0" destOrd="0" parTransId="{33F04D8C-E92C-4B3F-B61C-1BEBEE42C678}" sibTransId="{72958364-3651-41CE-A650-4546ABC6BBC8}"/>
    <dgm:cxn modelId="{80FF49A0-C82B-4BFB-92BF-039FF0010D9E}" type="presParOf" srcId="{79B3648A-2CD4-45DA-9FEE-92753D3F32D2}" destId="{87B38E5B-9117-41C3-B174-D46BBF577CF5}" srcOrd="0" destOrd="0" presId="urn:microsoft.com/office/officeart/2005/8/layout/vList2"/>
    <dgm:cxn modelId="{456137E1-F1FD-4CC6-BC5E-EFD6447F527B}" type="presParOf" srcId="{79B3648A-2CD4-45DA-9FEE-92753D3F32D2}" destId="{6C6CD4B4-AAED-4C91-AD7C-3850E3DAFE6B}" srcOrd="1" destOrd="0" presId="urn:microsoft.com/office/officeart/2005/8/layout/vList2"/>
    <dgm:cxn modelId="{D7AF5E58-7587-40E2-98AE-3989AC44EC3C}" type="presParOf" srcId="{79B3648A-2CD4-45DA-9FEE-92753D3F32D2}" destId="{8A16BD60-3409-440B-AA72-E2AD687F1373}" srcOrd="2" destOrd="0" presId="urn:microsoft.com/office/officeart/2005/8/layout/vList2"/>
    <dgm:cxn modelId="{D71DA4F2-4041-4189-99BB-D777BF0DD156}" type="presParOf" srcId="{79B3648A-2CD4-45DA-9FEE-92753D3F32D2}" destId="{3168801E-7889-4E21-9CD3-F4AA8840C2A8}" srcOrd="3" destOrd="0" presId="urn:microsoft.com/office/officeart/2005/8/layout/vList2"/>
    <dgm:cxn modelId="{5B8837ED-1CCE-4E0E-B7EF-2A83D8B9D196}" type="presParOf" srcId="{79B3648A-2CD4-45DA-9FEE-92753D3F32D2}" destId="{4E9CE253-5A87-4D4C-B96B-1FD84ED9BCA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B38E5B-9117-41C3-B174-D46BBF577CF5}">
      <dsp:nvSpPr>
        <dsp:cNvPr id="0" name=""/>
        <dsp:cNvSpPr/>
      </dsp:nvSpPr>
      <dsp:spPr>
        <a:xfrm>
          <a:off x="0" y="179477"/>
          <a:ext cx="10515600" cy="128663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The EU announced an ambitious climate policy in March 2007, agreeing to unilaterally reduce GHG emissions by at least 20 percent in 2020 (relative to 1990 levels).</a:t>
          </a:r>
        </a:p>
      </dsp:txBody>
      <dsp:txXfrm>
        <a:off x="62808" y="242285"/>
        <a:ext cx="10389984" cy="1161018"/>
      </dsp:txXfrm>
    </dsp:sp>
    <dsp:sp modelId="{8A16BD60-3409-440B-AA72-E2AD687F1373}">
      <dsp:nvSpPr>
        <dsp:cNvPr id="0" name=""/>
        <dsp:cNvSpPr/>
      </dsp:nvSpPr>
      <dsp:spPr>
        <a:xfrm>
          <a:off x="0" y="1532351"/>
          <a:ext cx="10515600" cy="128663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The EU also includes additional targets for renewable energy and energy efficiency, where renewable energy will account for 20 percent of the EU’s gross final energy consumption, and energy efficiency will be increased by 20 percent by 2020.</a:t>
          </a:r>
        </a:p>
      </dsp:txBody>
      <dsp:txXfrm>
        <a:off x="62808" y="1595159"/>
        <a:ext cx="10389984" cy="1161018"/>
      </dsp:txXfrm>
    </dsp:sp>
    <dsp:sp modelId="{4E9CE253-5A87-4D4C-B96B-1FD84ED9BCAE}">
      <dsp:nvSpPr>
        <dsp:cNvPr id="0" name=""/>
        <dsp:cNvSpPr/>
      </dsp:nvSpPr>
      <dsp:spPr>
        <a:xfrm>
          <a:off x="0" y="2885226"/>
          <a:ext cx="10515600" cy="128663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These targets were put into legal force in December 2008 under the EU Climate Action and Renewable Energy Package to foster the EU’s transition toward a low-carbon economy over the next decade.</a:t>
          </a:r>
        </a:p>
      </dsp:txBody>
      <dsp:txXfrm>
        <a:off x="62808" y="2948034"/>
        <a:ext cx="10389984" cy="116101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66B1F-6533-4B1F-A881-C6969E48D4B5}" type="datetimeFigureOut">
              <a:rPr lang="en-US" smtClean="0"/>
              <a:t>5/3/2023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1C6A41-1E81-4EEE-B28E-8C92E904B4DB}" type="slidenum">
              <a:rPr lang="en-US" smtClean="0"/>
              <a:t>‹#›</a:t>
            </a:fld>
            <a:endParaRPr lang="en-US"/>
          </a:p>
        </p:txBody>
      </p:sp>
    </p:spTree>
    <p:extLst>
      <p:ext uri="{BB962C8B-B14F-4D97-AF65-F5344CB8AC3E}">
        <p14:creationId xmlns:p14="http://schemas.microsoft.com/office/powerpoint/2010/main" val="2007019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haris SIL"/>
              </a:rPr>
              <a:t>(grey, orange, yellow dots) lead to higher losses in consumption, despite </a:t>
            </a:r>
            <a:r>
              <a:rPr lang="en-US" sz="1800" b="0" i="0" u="none" strike="noStrike" baseline="0" dirty="0" err="1">
                <a:solidFill>
                  <a:srgbClr val="000000"/>
                </a:solidFill>
                <a:latin typeface="Charis SIL"/>
              </a:rPr>
              <a:t>labour</a:t>
            </a:r>
            <a:r>
              <a:rPr lang="en-US" sz="1800" b="0" i="0" u="none" strike="noStrike" baseline="0" dirty="0">
                <a:solidFill>
                  <a:srgbClr val="000000"/>
                </a:solidFill>
                <a:latin typeface="Charis SIL"/>
              </a:rPr>
              <a:t> market responses that can lead to losses or increases in employment. Further, in these scenarios, the policy packages including the extension of the ETS tend to reduce consumption more than REG </a:t>
            </a:r>
            <a:r>
              <a:rPr lang="en-US" sz="1800" b="0" i="0" u="none" strike="noStrike" baseline="0" dirty="0">
                <a:solidFill>
                  <a:srgbClr val="000000"/>
                </a:solidFill>
                <a:latin typeface="STIX"/>
              </a:rPr>
              <a:t>– </a:t>
            </a:r>
            <a:r>
              <a:rPr lang="en-US" sz="1800" b="0" i="0" u="none" strike="noStrike" baseline="0" dirty="0">
                <a:solidFill>
                  <a:srgbClr val="000000"/>
                </a:solidFill>
                <a:latin typeface="Charis SIL"/>
              </a:rPr>
              <a:t>partly because consumption of energy products becomes more expensive when they are subject to a carbon price. While tax recycling to lower </a:t>
            </a:r>
            <a:r>
              <a:rPr lang="en-US" sz="1800" b="0" i="0" u="none" strike="noStrike" baseline="0" dirty="0" err="1">
                <a:solidFill>
                  <a:srgbClr val="000000"/>
                </a:solidFill>
                <a:latin typeface="Charis SIL"/>
              </a:rPr>
              <a:t>labour</a:t>
            </a:r>
            <a:r>
              <a:rPr lang="en-US" sz="1800" b="0" i="0" u="none" strike="noStrike" baseline="0" dirty="0">
                <a:solidFill>
                  <a:srgbClr val="000000"/>
                </a:solidFill>
                <a:latin typeface="Charis SIL"/>
              </a:rPr>
              <a:t> taxes reduces overall GDP impacts, this is not the case for consumption. Instead, lump sum distribution of revenues leads to lower consumption losses than tax recycling (orange vs grey, yellow vs black dots). Likewise, while introducing auctioning of permits in the EU ETS sectors may hurt the industries concerned (</a:t>
            </a:r>
            <a:r>
              <a:rPr lang="en-US" sz="1800" b="0" i="0" u="none" strike="noStrike" baseline="0" dirty="0">
                <a:solidFill>
                  <a:srgbClr val="2196D1"/>
                </a:solidFill>
                <a:latin typeface="Charis SIL"/>
              </a:rPr>
              <a:t>Section 3.2</a:t>
            </a:r>
            <a:r>
              <a:rPr lang="en-US" sz="1800" b="0" i="0" u="none" strike="noStrike" baseline="0" dirty="0">
                <a:solidFill>
                  <a:srgbClr val="000000"/>
                </a:solidFill>
                <a:latin typeface="Charis SIL"/>
              </a:rPr>
              <a:t>), aggregate consumption increases (yellow vs. grey, black vs blue dots). Under </a:t>
            </a:r>
            <a:endParaRPr lang="en-US" dirty="0"/>
          </a:p>
        </p:txBody>
      </p:sp>
      <p:sp>
        <p:nvSpPr>
          <p:cNvPr id="4" name="Slide Number Placeholder 3"/>
          <p:cNvSpPr>
            <a:spLocks noGrp="1"/>
          </p:cNvSpPr>
          <p:nvPr>
            <p:ph type="sldNum" sz="quarter" idx="5"/>
          </p:nvPr>
        </p:nvSpPr>
        <p:spPr/>
        <p:txBody>
          <a:bodyPr/>
          <a:lstStyle/>
          <a:p>
            <a:fld id="{BF1C6A41-1E81-4EEE-B28E-8C92E904B4DB}" type="slidenum">
              <a:rPr lang="en-US" smtClean="0"/>
              <a:t>17</a:t>
            </a:fld>
            <a:endParaRPr lang="en-US"/>
          </a:p>
        </p:txBody>
      </p:sp>
    </p:spTree>
    <p:extLst>
      <p:ext uri="{BB962C8B-B14F-4D97-AF65-F5344CB8AC3E}">
        <p14:creationId xmlns:p14="http://schemas.microsoft.com/office/powerpoint/2010/main" val="3770838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5FFCB-2F41-2B88-B453-17E050076C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0A5B45-EE9D-5175-9E8A-E8DD4C8BD1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5C493B-A2D7-2708-3EFA-283D5BF4181A}"/>
              </a:ext>
            </a:extLst>
          </p:cNvPr>
          <p:cNvSpPr>
            <a:spLocks noGrp="1"/>
          </p:cNvSpPr>
          <p:nvPr>
            <p:ph type="dt" sz="half" idx="10"/>
          </p:nvPr>
        </p:nvSpPr>
        <p:spPr/>
        <p:txBody>
          <a:bodyPr/>
          <a:lstStyle/>
          <a:p>
            <a:fld id="{787D7D39-3BBE-4FD8-9442-3A674A21C67C}" type="datetimeFigureOut">
              <a:rPr lang="en-US" smtClean="0"/>
              <a:t>5/3/2023</a:t>
            </a:fld>
            <a:endParaRPr lang="en-US"/>
          </a:p>
        </p:txBody>
      </p:sp>
      <p:sp>
        <p:nvSpPr>
          <p:cNvPr id="5" name="Footer Placeholder 4">
            <a:extLst>
              <a:ext uri="{FF2B5EF4-FFF2-40B4-BE49-F238E27FC236}">
                <a16:creationId xmlns:a16="http://schemas.microsoft.com/office/drawing/2014/main" id="{E96E098A-51CE-DD6E-7739-412ED80B3D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F789B-DD3A-6698-EFF7-CB0163DB6D32}"/>
              </a:ext>
            </a:extLst>
          </p:cNvPr>
          <p:cNvSpPr>
            <a:spLocks noGrp="1"/>
          </p:cNvSpPr>
          <p:nvPr>
            <p:ph type="sldNum" sz="quarter" idx="12"/>
          </p:nvPr>
        </p:nvSpPr>
        <p:spPr/>
        <p:txBody>
          <a:bodyPr/>
          <a:lstStyle/>
          <a:p>
            <a:fld id="{2E637503-CFF0-427B-B3EF-9E71A65718BD}" type="slidenum">
              <a:rPr lang="en-US" smtClean="0"/>
              <a:t>‹#›</a:t>
            </a:fld>
            <a:endParaRPr lang="en-US"/>
          </a:p>
        </p:txBody>
      </p:sp>
    </p:spTree>
    <p:extLst>
      <p:ext uri="{BB962C8B-B14F-4D97-AF65-F5344CB8AC3E}">
        <p14:creationId xmlns:p14="http://schemas.microsoft.com/office/powerpoint/2010/main" val="2829012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F8184-639A-CD74-03FA-6639A1BCAA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4A75E0-BD3E-1A0A-E3E5-8FDF58D526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43CE8-08D5-9824-A98D-EA2BF566AF45}"/>
              </a:ext>
            </a:extLst>
          </p:cNvPr>
          <p:cNvSpPr>
            <a:spLocks noGrp="1"/>
          </p:cNvSpPr>
          <p:nvPr>
            <p:ph type="dt" sz="half" idx="10"/>
          </p:nvPr>
        </p:nvSpPr>
        <p:spPr/>
        <p:txBody>
          <a:bodyPr/>
          <a:lstStyle/>
          <a:p>
            <a:fld id="{787D7D39-3BBE-4FD8-9442-3A674A21C67C}" type="datetimeFigureOut">
              <a:rPr lang="en-US" smtClean="0"/>
              <a:t>5/3/2023</a:t>
            </a:fld>
            <a:endParaRPr lang="en-US"/>
          </a:p>
        </p:txBody>
      </p:sp>
      <p:sp>
        <p:nvSpPr>
          <p:cNvPr id="5" name="Footer Placeholder 4">
            <a:extLst>
              <a:ext uri="{FF2B5EF4-FFF2-40B4-BE49-F238E27FC236}">
                <a16:creationId xmlns:a16="http://schemas.microsoft.com/office/drawing/2014/main" id="{1B1163F0-93E4-8599-DE64-21C93D43C1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9DA200-6E6A-4019-6D76-26DCB324DA26}"/>
              </a:ext>
            </a:extLst>
          </p:cNvPr>
          <p:cNvSpPr>
            <a:spLocks noGrp="1"/>
          </p:cNvSpPr>
          <p:nvPr>
            <p:ph type="sldNum" sz="quarter" idx="12"/>
          </p:nvPr>
        </p:nvSpPr>
        <p:spPr/>
        <p:txBody>
          <a:bodyPr/>
          <a:lstStyle/>
          <a:p>
            <a:fld id="{2E637503-CFF0-427B-B3EF-9E71A65718BD}" type="slidenum">
              <a:rPr lang="en-US" smtClean="0"/>
              <a:t>‹#›</a:t>
            </a:fld>
            <a:endParaRPr lang="en-US"/>
          </a:p>
        </p:txBody>
      </p:sp>
    </p:spTree>
    <p:extLst>
      <p:ext uri="{BB962C8B-B14F-4D97-AF65-F5344CB8AC3E}">
        <p14:creationId xmlns:p14="http://schemas.microsoft.com/office/powerpoint/2010/main" val="3737671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4A72A9-0767-8989-EB6D-996E166534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A78A11-FE87-4D21-E3CF-A3BD162513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5A1E0B-04C0-C3B3-5012-BA8EE271AD62}"/>
              </a:ext>
            </a:extLst>
          </p:cNvPr>
          <p:cNvSpPr>
            <a:spLocks noGrp="1"/>
          </p:cNvSpPr>
          <p:nvPr>
            <p:ph type="dt" sz="half" idx="10"/>
          </p:nvPr>
        </p:nvSpPr>
        <p:spPr/>
        <p:txBody>
          <a:bodyPr/>
          <a:lstStyle/>
          <a:p>
            <a:fld id="{787D7D39-3BBE-4FD8-9442-3A674A21C67C}" type="datetimeFigureOut">
              <a:rPr lang="en-US" smtClean="0"/>
              <a:t>5/3/2023</a:t>
            </a:fld>
            <a:endParaRPr lang="en-US"/>
          </a:p>
        </p:txBody>
      </p:sp>
      <p:sp>
        <p:nvSpPr>
          <p:cNvPr id="5" name="Footer Placeholder 4">
            <a:extLst>
              <a:ext uri="{FF2B5EF4-FFF2-40B4-BE49-F238E27FC236}">
                <a16:creationId xmlns:a16="http://schemas.microsoft.com/office/drawing/2014/main" id="{B13B6908-DBF5-8410-E8DC-FB8D62911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38028-C62F-3D74-CA3C-6707B45F836B}"/>
              </a:ext>
            </a:extLst>
          </p:cNvPr>
          <p:cNvSpPr>
            <a:spLocks noGrp="1"/>
          </p:cNvSpPr>
          <p:nvPr>
            <p:ph type="sldNum" sz="quarter" idx="12"/>
          </p:nvPr>
        </p:nvSpPr>
        <p:spPr/>
        <p:txBody>
          <a:bodyPr/>
          <a:lstStyle/>
          <a:p>
            <a:fld id="{2E637503-CFF0-427B-B3EF-9E71A65718BD}" type="slidenum">
              <a:rPr lang="en-US" smtClean="0"/>
              <a:t>‹#›</a:t>
            </a:fld>
            <a:endParaRPr lang="en-US"/>
          </a:p>
        </p:txBody>
      </p:sp>
    </p:spTree>
    <p:extLst>
      <p:ext uri="{BB962C8B-B14F-4D97-AF65-F5344CB8AC3E}">
        <p14:creationId xmlns:p14="http://schemas.microsoft.com/office/powerpoint/2010/main" val="568831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24BA8-5660-D222-A51B-580A6F4CB3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E6C5CD-9D92-C442-668C-95B6285905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DAE8DD-6735-C377-987B-622F58152D62}"/>
              </a:ext>
            </a:extLst>
          </p:cNvPr>
          <p:cNvSpPr>
            <a:spLocks noGrp="1"/>
          </p:cNvSpPr>
          <p:nvPr>
            <p:ph type="dt" sz="half" idx="10"/>
          </p:nvPr>
        </p:nvSpPr>
        <p:spPr/>
        <p:txBody>
          <a:bodyPr/>
          <a:lstStyle/>
          <a:p>
            <a:fld id="{787D7D39-3BBE-4FD8-9442-3A674A21C67C}" type="datetimeFigureOut">
              <a:rPr lang="en-US" smtClean="0"/>
              <a:t>5/3/2023</a:t>
            </a:fld>
            <a:endParaRPr lang="en-US"/>
          </a:p>
        </p:txBody>
      </p:sp>
      <p:sp>
        <p:nvSpPr>
          <p:cNvPr id="5" name="Footer Placeholder 4">
            <a:extLst>
              <a:ext uri="{FF2B5EF4-FFF2-40B4-BE49-F238E27FC236}">
                <a16:creationId xmlns:a16="http://schemas.microsoft.com/office/drawing/2014/main" id="{D3987964-E36A-2069-F106-E41EC70272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C0AE9-F99D-C0A6-DCD4-0A0F75968936}"/>
              </a:ext>
            </a:extLst>
          </p:cNvPr>
          <p:cNvSpPr>
            <a:spLocks noGrp="1"/>
          </p:cNvSpPr>
          <p:nvPr>
            <p:ph type="sldNum" sz="quarter" idx="12"/>
          </p:nvPr>
        </p:nvSpPr>
        <p:spPr/>
        <p:txBody>
          <a:bodyPr/>
          <a:lstStyle/>
          <a:p>
            <a:fld id="{2E637503-CFF0-427B-B3EF-9E71A65718BD}" type="slidenum">
              <a:rPr lang="en-US" smtClean="0"/>
              <a:t>‹#›</a:t>
            </a:fld>
            <a:endParaRPr lang="en-US"/>
          </a:p>
        </p:txBody>
      </p:sp>
    </p:spTree>
    <p:extLst>
      <p:ext uri="{BB962C8B-B14F-4D97-AF65-F5344CB8AC3E}">
        <p14:creationId xmlns:p14="http://schemas.microsoft.com/office/powerpoint/2010/main" val="359429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66544-B196-D276-1C94-E7991CB34C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0F66F2-6FA9-E1D8-F343-8B1E73D9D4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BBE3F9-7DF6-9385-5B6D-DE70C5444958}"/>
              </a:ext>
            </a:extLst>
          </p:cNvPr>
          <p:cNvSpPr>
            <a:spLocks noGrp="1"/>
          </p:cNvSpPr>
          <p:nvPr>
            <p:ph type="dt" sz="half" idx="10"/>
          </p:nvPr>
        </p:nvSpPr>
        <p:spPr/>
        <p:txBody>
          <a:bodyPr/>
          <a:lstStyle/>
          <a:p>
            <a:fld id="{787D7D39-3BBE-4FD8-9442-3A674A21C67C}" type="datetimeFigureOut">
              <a:rPr lang="en-US" smtClean="0"/>
              <a:t>5/3/2023</a:t>
            </a:fld>
            <a:endParaRPr lang="en-US"/>
          </a:p>
        </p:txBody>
      </p:sp>
      <p:sp>
        <p:nvSpPr>
          <p:cNvPr id="5" name="Footer Placeholder 4">
            <a:extLst>
              <a:ext uri="{FF2B5EF4-FFF2-40B4-BE49-F238E27FC236}">
                <a16:creationId xmlns:a16="http://schemas.microsoft.com/office/drawing/2014/main" id="{94B7F96A-45E2-82F9-4630-B83020EC4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E23F6B-7F97-9D26-992F-1D638ECFC7CF}"/>
              </a:ext>
            </a:extLst>
          </p:cNvPr>
          <p:cNvSpPr>
            <a:spLocks noGrp="1"/>
          </p:cNvSpPr>
          <p:nvPr>
            <p:ph type="sldNum" sz="quarter" idx="12"/>
          </p:nvPr>
        </p:nvSpPr>
        <p:spPr/>
        <p:txBody>
          <a:bodyPr/>
          <a:lstStyle/>
          <a:p>
            <a:fld id="{2E637503-CFF0-427B-B3EF-9E71A65718BD}" type="slidenum">
              <a:rPr lang="en-US" smtClean="0"/>
              <a:t>‹#›</a:t>
            </a:fld>
            <a:endParaRPr lang="en-US"/>
          </a:p>
        </p:txBody>
      </p:sp>
    </p:spTree>
    <p:extLst>
      <p:ext uri="{BB962C8B-B14F-4D97-AF65-F5344CB8AC3E}">
        <p14:creationId xmlns:p14="http://schemas.microsoft.com/office/powerpoint/2010/main" val="2409834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B37A-F6D4-0CCF-C7E3-171B34E1F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D950F3-2700-CBC1-9E27-141292FD5C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E2E123-83D8-8CEB-D34F-90C20D7669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FC6A34-07AD-3446-78A4-7D42AA6EEFC8}"/>
              </a:ext>
            </a:extLst>
          </p:cNvPr>
          <p:cNvSpPr>
            <a:spLocks noGrp="1"/>
          </p:cNvSpPr>
          <p:nvPr>
            <p:ph type="dt" sz="half" idx="10"/>
          </p:nvPr>
        </p:nvSpPr>
        <p:spPr/>
        <p:txBody>
          <a:bodyPr/>
          <a:lstStyle/>
          <a:p>
            <a:fld id="{787D7D39-3BBE-4FD8-9442-3A674A21C67C}" type="datetimeFigureOut">
              <a:rPr lang="en-US" smtClean="0"/>
              <a:t>5/3/2023</a:t>
            </a:fld>
            <a:endParaRPr lang="en-US"/>
          </a:p>
        </p:txBody>
      </p:sp>
      <p:sp>
        <p:nvSpPr>
          <p:cNvPr id="6" name="Footer Placeholder 5">
            <a:extLst>
              <a:ext uri="{FF2B5EF4-FFF2-40B4-BE49-F238E27FC236}">
                <a16:creationId xmlns:a16="http://schemas.microsoft.com/office/drawing/2014/main" id="{17C49AE8-D3CD-EA50-BBAD-CFB3D072BB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1B5EBE-B0FF-4B5A-352D-9AB983464D49}"/>
              </a:ext>
            </a:extLst>
          </p:cNvPr>
          <p:cNvSpPr>
            <a:spLocks noGrp="1"/>
          </p:cNvSpPr>
          <p:nvPr>
            <p:ph type="sldNum" sz="quarter" idx="12"/>
          </p:nvPr>
        </p:nvSpPr>
        <p:spPr/>
        <p:txBody>
          <a:bodyPr/>
          <a:lstStyle/>
          <a:p>
            <a:fld id="{2E637503-CFF0-427B-B3EF-9E71A65718BD}" type="slidenum">
              <a:rPr lang="en-US" smtClean="0"/>
              <a:t>‹#›</a:t>
            </a:fld>
            <a:endParaRPr lang="en-US"/>
          </a:p>
        </p:txBody>
      </p:sp>
    </p:spTree>
    <p:extLst>
      <p:ext uri="{BB962C8B-B14F-4D97-AF65-F5344CB8AC3E}">
        <p14:creationId xmlns:p14="http://schemas.microsoft.com/office/powerpoint/2010/main" val="3009684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359E3-66CF-D712-4172-33D803D887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32B244-7101-7112-896B-EAD58CEEDB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97F11C-1A88-0280-3413-5955451825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74BCB-BF50-543B-BE27-B122BE21E2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238B28-A85C-EAD3-DBE3-BFC4247A94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C92045-57EA-A694-8B2C-9085E64EE472}"/>
              </a:ext>
            </a:extLst>
          </p:cNvPr>
          <p:cNvSpPr>
            <a:spLocks noGrp="1"/>
          </p:cNvSpPr>
          <p:nvPr>
            <p:ph type="dt" sz="half" idx="10"/>
          </p:nvPr>
        </p:nvSpPr>
        <p:spPr/>
        <p:txBody>
          <a:bodyPr/>
          <a:lstStyle/>
          <a:p>
            <a:fld id="{787D7D39-3BBE-4FD8-9442-3A674A21C67C}" type="datetimeFigureOut">
              <a:rPr lang="en-US" smtClean="0"/>
              <a:t>5/3/2023</a:t>
            </a:fld>
            <a:endParaRPr lang="en-US"/>
          </a:p>
        </p:txBody>
      </p:sp>
      <p:sp>
        <p:nvSpPr>
          <p:cNvPr id="8" name="Footer Placeholder 7">
            <a:extLst>
              <a:ext uri="{FF2B5EF4-FFF2-40B4-BE49-F238E27FC236}">
                <a16:creationId xmlns:a16="http://schemas.microsoft.com/office/drawing/2014/main" id="{47A44A08-0A7F-CF54-40CF-1227468766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4C1B5E-BFF7-7173-C988-ABB13B3334F3}"/>
              </a:ext>
            </a:extLst>
          </p:cNvPr>
          <p:cNvSpPr>
            <a:spLocks noGrp="1"/>
          </p:cNvSpPr>
          <p:nvPr>
            <p:ph type="sldNum" sz="quarter" idx="12"/>
          </p:nvPr>
        </p:nvSpPr>
        <p:spPr/>
        <p:txBody>
          <a:bodyPr/>
          <a:lstStyle/>
          <a:p>
            <a:fld id="{2E637503-CFF0-427B-B3EF-9E71A65718BD}" type="slidenum">
              <a:rPr lang="en-US" smtClean="0"/>
              <a:t>‹#›</a:t>
            </a:fld>
            <a:endParaRPr lang="en-US"/>
          </a:p>
        </p:txBody>
      </p:sp>
    </p:spTree>
    <p:extLst>
      <p:ext uri="{BB962C8B-B14F-4D97-AF65-F5344CB8AC3E}">
        <p14:creationId xmlns:p14="http://schemas.microsoft.com/office/powerpoint/2010/main" val="2399341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6A47F-CC05-1F97-AEEB-D9B326B0F3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687273-E6A7-4EBC-F507-02DFC5048208}"/>
              </a:ext>
            </a:extLst>
          </p:cNvPr>
          <p:cNvSpPr>
            <a:spLocks noGrp="1"/>
          </p:cNvSpPr>
          <p:nvPr>
            <p:ph type="dt" sz="half" idx="10"/>
          </p:nvPr>
        </p:nvSpPr>
        <p:spPr/>
        <p:txBody>
          <a:bodyPr/>
          <a:lstStyle/>
          <a:p>
            <a:fld id="{787D7D39-3BBE-4FD8-9442-3A674A21C67C}" type="datetimeFigureOut">
              <a:rPr lang="en-US" smtClean="0"/>
              <a:t>5/3/2023</a:t>
            </a:fld>
            <a:endParaRPr lang="en-US"/>
          </a:p>
        </p:txBody>
      </p:sp>
      <p:sp>
        <p:nvSpPr>
          <p:cNvPr id="4" name="Footer Placeholder 3">
            <a:extLst>
              <a:ext uri="{FF2B5EF4-FFF2-40B4-BE49-F238E27FC236}">
                <a16:creationId xmlns:a16="http://schemas.microsoft.com/office/drawing/2014/main" id="{D54C559E-EE79-1DB9-7517-F30B687504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556F95-A745-23BA-D9BE-C0D383ADA331}"/>
              </a:ext>
            </a:extLst>
          </p:cNvPr>
          <p:cNvSpPr>
            <a:spLocks noGrp="1"/>
          </p:cNvSpPr>
          <p:nvPr>
            <p:ph type="sldNum" sz="quarter" idx="12"/>
          </p:nvPr>
        </p:nvSpPr>
        <p:spPr/>
        <p:txBody>
          <a:bodyPr/>
          <a:lstStyle/>
          <a:p>
            <a:fld id="{2E637503-CFF0-427B-B3EF-9E71A65718BD}" type="slidenum">
              <a:rPr lang="en-US" smtClean="0"/>
              <a:t>‹#›</a:t>
            </a:fld>
            <a:endParaRPr lang="en-US"/>
          </a:p>
        </p:txBody>
      </p:sp>
    </p:spTree>
    <p:extLst>
      <p:ext uri="{BB962C8B-B14F-4D97-AF65-F5344CB8AC3E}">
        <p14:creationId xmlns:p14="http://schemas.microsoft.com/office/powerpoint/2010/main" val="3536281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135E56-4614-D2FC-3AA3-E0B9B5FE4B2A}"/>
              </a:ext>
            </a:extLst>
          </p:cNvPr>
          <p:cNvSpPr>
            <a:spLocks noGrp="1"/>
          </p:cNvSpPr>
          <p:nvPr>
            <p:ph type="dt" sz="half" idx="10"/>
          </p:nvPr>
        </p:nvSpPr>
        <p:spPr/>
        <p:txBody>
          <a:bodyPr/>
          <a:lstStyle/>
          <a:p>
            <a:fld id="{787D7D39-3BBE-4FD8-9442-3A674A21C67C}" type="datetimeFigureOut">
              <a:rPr lang="en-US" smtClean="0"/>
              <a:t>5/3/2023</a:t>
            </a:fld>
            <a:endParaRPr lang="en-US"/>
          </a:p>
        </p:txBody>
      </p:sp>
      <p:sp>
        <p:nvSpPr>
          <p:cNvPr id="3" name="Footer Placeholder 2">
            <a:extLst>
              <a:ext uri="{FF2B5EF4-FFF2-40B4-BE49-F238E27FC236}">
                <a16:creationId xmlns:a16="http://schemas.microsoft.com/office/drawing/2014/main" id="{01C236BB-A257-C435-D4D0-51C451E664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ED5C4E-7E48-6AD6-2846-39B5EC85904F}"/>
              </a:ext>
            </a:extLst>
          </p:cNvPr>
          <p:cNvSpPr>
            <a:spLocks noGrp="1"/>
          </p:cNvSpPr>
          <p:nvPr>
            <p:ph type="sldNum" sz="quarter" idx="12"/>
          </p:nvPr>
        </p:nvSpPr>
        <p:spPr/>
        <p:txBody>
          <a:bodyPr/>
          <a:lstStyle/>
          <a:p>
            <a:fld id="{2E637503-CFF0-427B-B3EF-9E71A65718BD}" type="slidenum">
              <a:rPr lang="en-US" smtClean="0"/>
              <a:t>‹#›</a:t>
            </a:fld>
            <a:endParaRPr lang="en-US"/>
          </a:p>
        </p:txBody>
      </p:sp>
    </p:spTree>
    <p:extLst>
      <p:ext uri="{BB962C8B-B14F-4D97-AF65-F5344CB8AC3E}">
        <p14:creationId xmlns:p14="http://schemas.microsoft.com/office/powerpoint/2010/main" val="806224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3C6B5-BA16-B97A-643F-7C3EC07128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E1F2A6-E69B-D7F7-BF2B-FBB3DA9127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187295-B796-8000-1F9B-DAFA7E6C28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85DF69-0CF4-CE73-E345-540D1445DD14}"/>
              </a:ext>
            </a:extLst>
          </p:cNvPr>
          <p:cNvSpPr>
            <a:spLocks noGrp="1"/>
          </p:cNvSpPr>
          <p:nvPr>
            <p:ph type="dt" sz="half" idx="10"/>
          </p:nvPr>
        </p:nvSpPr>
        <p:spPr/>
        <p:txBody>
          <a:bodyPr/>
          <a:lstStyle/>
          <a:p>
            <a:fld id="{787D7D39-3BBE-4FD8-9442-3A674A21C67C}" type="datetimeFigureOut">
              <a:rPr lang="en-US" smtClean="0"/>
              <a:t>5/3/2023</a:t>
            </a:fld>
            <a:endParaRPr lang="en-US"/>
          </a:p>
        </p:txBody>
      </p:sp>
      <p:sp>
        <p:nvSpPr>
          <p:cNvPr id="6" name="Footer Placeholder 5">
            <a:extLst>
              <a:ext uri="{FF2B5EF4-FFF2-40B4-BE49-F238E27FC236}">
                <a16:creationId xmlns:a16="http://schemas.microsoft.com/office/drawing/2014/main" id="{0CECAEB3-D3CB-D798-0E3F-B033964B5E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9A973D-A5C0-E424-D700-BF1BE0B0F6CC}"/>
              </a:ext>
            </a:extLst>
          </p:cNvPr>
          <p:cNvSpPr>
            <a:spLocks noGrp="1"/>
          </p:cNvSpPr>
          <p:nvPr>
            <p:ph type="sldNum" sz="quarter" idx="12"/>
          </p:nvPr>
        </p:nvSpPr>
        <p:spPr/>
        <p:txBody>
          <a:bodyPr/>
          <a:lstStyle/>
          <a:p>
            <a:fld id="{2E637503-CFF0-427B-B3EF-9E71A65718BD}" type="slidenum">
              <a:rPr lang="en-US" smtClean="0"/>
              <a:t>‹#›</a:t>
            </a:fld>
            <a:endParaRPr lang="en-US"/>
          </a:p>
        </p:txBody>
      </p:sp>
    </p:spTree>
    <p:extLst>
      <p:ext uri="{BB962C8B-B14F-4D97-AF65-F5344CB8AC3E}">
        <p14:creationId xmlns:p14="http://schemas.microsoft.com/office/powerpoint/2010/main" val="600687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E3336-45AD-C3EC-C652-DEDF994DC8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5A6B9D-31FE-D8B7-E5CE-4E78A666E1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5468E4-9701-930C-5613-51441ADBAB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D7D733-28F9-2B3D-2419-BA89673065E7}"/>
              </a:ext>
            </a:extLst>
          </p:cNvPr>
          <p:cNvSpPr>
            <a:spLocks noGrp="1"/>
          </p:cNvSpPr>
          <p:nvPr>
            <p:ph type="dt" sz="half" idx="10"/>
          </p:nvPr>
        </p:nvSpPr>
        <p:spPr/>
        <p:txBody>
          <a:bodyPr/>
          <a:lstStyle/>
          <a:p>
            <a:fld id="{787D7D39-3BBE-4FD8-9442-3A674A21C67C}" type="datetimeFigureOut">
              <a:rPr lang="en-US" smtClean="0"/>
              <a:t>5/3/2023</a:t>
            </a:fld>
            <a:endParaRPr lang="en-US"/>
          </a:p>
        </p:txBody>
      </p:sp>
      <p:sp>
        <p:nvSpPr>
          <p:cNvPr id="6" name="Footer Placeholder 5">
            <a:extLst>
              <a:ext uri="{FF2B5EF4-FFF2-40B4-BE49-F238E27FC236}">
                <a16:creationId xmlns:a16="http://schemas.microsoft.com/office/drawing/2014/main" id="{7A7C245C-03DB-FB5B-A048-F6FE084447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EB096A-74B4-2E11-F893-8CF4E648EF39}"/>
              </a:ext>
            </a:extLst>
          </p:cNvPr>
          <p:cNvSpPr>
            <a:spLocks noGrp="1"/>
          </p:cNvSpPr>
          <p:nvPr>
            <p:ph type="sldNum" sz="quarter" idx="12"/>
          </p:nvPr>
        </p:nvSpPr>
        <p:spPr/>
        <p:txBody>
          <a:bodyPr/>
          <a:lstStyle/>
          <a:p>
            <a:fld id="{2E637503-CFF0-427B-B3EF-9E71A65718BD}" type="slidenum">
              <a:rPr lang="en-US" smtClean="0"/>
              <a:t>‹#›</a:t>
            </a:fld>
            <a:endParaRPr lang="en-US"/>
          </a:p>
        </p:txBody>
      </p:sp>
    </p:spTree>
    <p:extLst>
      <p:ext uri="{BB962C8B-B14F-4D97-AF65-F5344CB8AC3E}">
        <p14:creationId xmlns:p14="http://schemas.microsoft.com/office/powerpoint/2010/main" val="732704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C64F4D-B035-DAFF-DFA8-5ACCBFA002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66864E-88F7-C58F-5200-75F53326F6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6FE019-3D09-91F6-94FB-01BDA1B2AA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7D7D39-3BBE-4FD8-9442-3A674A21C67C}" type="datetimeFigureOut">
              <a:rPr lang="en-US" smtClean="0"/>
              <a:t>5/3/2023</a:t>
            </a:fld>
            <a:endParaRPr lang="en-US"/>
          </a:p>
        </p:txBody>
      </p:sp>
      <p:sp>
        <p:nvSpPr>
          <p:cNvPr id="5" name="Footer Placeholder 4">
            <a:extLst>
              <a:ext uri="{FF2B5EF4-FFF2-40B4-BE49-F238E27FC236}">
                <a16:creationId xmlns:a16="http://schemas.microsoft.com/office/drawing/2014/main" id="{FADDE401-B969-57E7-6108-1A36D60E5C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06F2A9-F888-D160-1EFE-36648027E7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637503-CFF0-427B-B3EF-9E71A65718BD}" type="slidenum">
              <a:rPr lang="en-US" smtClean="0"/>
              <a:t>‹#›</a:t>
            </a:fld>
            <a:endParaRPr lang="en-US"/>
          </a:p>
        </p:txBody>
      </p:sp>
    </p:spTree>
    <p:extLst>
      <p:ext uri="{BB962C8B-B14F-4D97-AF65-F5344CB8AC3E}">
        <p14:creationId xmlns:p14="http://schemas.microsoft.com/office/powerpoint/2010/main" val="3017937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oOHUPjv91vE"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mailto:r.Sabyrbekov@osce-academy.net"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AE394F-AFF1-4485-AF1F-7387A2F04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Water Drops And Ripple">
            <a:extLst>
              <a:ext uri="{FF2B5EF4-FFF2-40B4-BE49-F238E27FC236}">
                <a16:creationId xmlns:a16="http://schemas.microsoft.com/office/drawing/2014/main" id="{C90835DF-7D48-1C8C-7D9F-60C2708C3A6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323345"/>
          </a:xfrm>
          <a:prstGeom prst="rect">
            <a:avLst/>
          </a:prstGeom>
          <a:gradFill flip="none" rotWithShape="1">
            <a:gsLst>
              <a:gs pos="57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0432E3-95A6-404A-B4FE-9CB37742EA9F}"/>
              </a:ext>
            </a:extLst>
          </p:cNvPr>
          <p:cNvSpPr>
            <a:spLocks noGrp="1"/>
          </p:cNvSpPr>
          <p:nvPr>
            <p:ph type="ctrTitle"/>
          </p:nvPr>
        </p:nvSpPr>
        <p:spPr>
          <a:xfrm>
            <a:off x="321733" y="554845"/>
            <a:ext cx="10656891" cy="3902673"/>
          </a:xfrm>
        </p:spPr>
        <p:txBody>
          <a:bodyPr anchor="t">
            <a:normAutofit/>
          </a:bodyPr>
          <a:lstStyle/>
          <a:p>
            <a:pPr marL="0" marR="0" algn="l">
              <a:spcBef>
                <a:spcPts val="0"/>
              </a:spcBef>
              <a:spcAft>
                <a:spcPts val="800"/>
              </a:spcAft>
            </a:pPr>
            <a:r>
              <a:rPr lang="en-US" sz="5200" b="1">
                <a:solidFill>
                  <a:srgbClr val="FFFFFF"/>
                </a:solidFill>
                <a:effectLst/>
                <a:latin typeface="Calibri" panose="020F0502020204030204" pitchFamily="34" charset="0"/>
                <a:ea typeface="Calibri" panose="020F0502020204030204" pitchFamily="34" charset="0"/>
                <a:cs typeface="Calibri" panose="020F0502020204030204" pitchFamily="34" charset="0"/>
              </a:rPr>
              <a:t>Future of EU Climate policy</a:t>
            </a:r>
            <a:br>
              <a:rPr lang="en-US" sz="52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r>
              <a:rPr lang="en-US" sz="5200" b="1">
                <a:solidFill>
                  <a:srgbClr val="FFFFFF"/>
                </a:solidFill>
                <a:effectLst/>
                <a:latin typeface="Calibri" panose="020F0502020204030204" pitchFamily="34" charset="0"/>
                <a:ea typeface="Calibri" panose="020F0502020204030204" pitchFamily="34" charset="0"/>
                <a:cs typeface="Calibri" panose="020F0502020204030204" pitchFamily="34" charset="0"/>
              </a:rPr>
              <a:t>Challenges</a:t>
            </a:r>
            <a:br>
              <a:rPr lang="en-US" sz="52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r>
              <a:rPr lang="en-US" sz="5200" b="1">
                <a:solidFill>
                  <a:srgbClr val="FFFFFF"/>
                </a:solidFill>
                <a:effectLst/>
                <a:latin typeface="Calibri" panose="020F0502020204030204" pitchFamily="34" charset="0"/>
                <a:ea typeface="Calibri" panose="020F0502020204030204" pitchFamily="34" charset="0"/>
                <a:cs typeface="Calibri" panose="020F0502020204030204" pitchFamily="34" charset="0"/>
              </a:rPr>
              <a:t>Opportunities</a:t>
            </a:r>
            <a:endParaRPr lang="en-US" sz="5200">
              <a:solidFill>
                <a:srgbClr val="FFFFFF"/>
              </a:solidFill>
            </a:endParaRPr>
          </a:p>
        </p:txBody>
      </p:sp>
      <p:sp>
        <p:nvSpPr>
          <p:cNvPr id="13" name="Rectangle 12">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7" y="4704862"/>
            <a:ext cx="12191999" cy="2155484"/>
          </a:xfrm>
          <a:prstGeom prst="rect">
            <a:avLst/>
          </a:prstGeom>
          <a:gradFill flip="none" rotWithShape="1">
            <a:gsLst>
              <a:gs pos="59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7C470AEB-640A-4C02-F0A4-DC28C24847AA}"/>
              </a:ext>
            </a:extLst>
          </p:cNvPr>
          <p:cNvSpPr>
            <a:spLocks noGrp="1"/>
          </p:cNvSpPr>
          <p:nvPr>
            <p:ph type="subTitle" idx="1"/>
          </p:nvPr>
        </p:nvSpPr>
        <p:spPr>
          <a:xfrm>
            <a:off x="315523" y="4718033"/>
            <a:ext cx="10678296" cy="1175039"/>
          </a:xfrm>
        </p:spPr>
        <p:txBody>
          <a:bodyPr anchor="b">
            <a:normAutofit/>
          </a:bodyPr>
          <a:lstStyle/>
          <a:p>
            <a:pPr algn="l"/>
            <a:r>
              <a:rPr lang="en-US">
                <a:solidFill>
                  <a:srgbClr val="FFFFFF"/>
                </a:solidFill>
              </a:rPr>
              <a:t>Rahat Sabyrbekov</a:t>
            </a:r>
          </a:p>
          <a:p>
            <a:pPr algn="l"/>
            <a:r>
              <a:rPr lang="en-US">
                <a:solidFill>
                  <a:srgbClr val="FFFFFF"/>
                </a:solidFill>
              </a:rPr>
              <a:t>Bishkek, 2023</a:t>
            </a:r>
          </a:p>
        </p:txBody>
      </p:sp>
    </p:spTree>
    <p:extLst>
      <p:ext uri="{BB962C8B-B14F-4D97-AF65-F5344CB8AC3E}">
        <p14:creationId xmlns:p14="http://schemas.microsoft.com/office/powerpoint/2010/main" val="381161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11B19C8E-ECC2-EADC-7848-CE38E3B4C2CF}"/>
              </a:ext>
            </a:extLst>
          </p:cNvPr>
          <p:cNvSpPr>
            <a:spLocks noGrp="1"/>
          </p:cNvSpPr>
          <p:nvPr>
            <p:ph type="title"/>
          </p:nvPr>
        </p:nvSpPr>
        <p:spPr>
          <a:xfrm>
            <a:off x="838200" y="669925"/>
            <a:ext cx="4508946" cy="1325563"/>
          </a:xfrm>
        </p:spPr>
        <p:txBody>
          <a:bodyPr anchor="b">
            <a:normAutofit/>
          </a:bodyPr>
          <a:lstStyle/>
          <a:p>
            <a:pPr algn="r"/>
            <a:r>
              <a:rPr lang="en-US">
                <a:solidFill>
                  <a:schemeClr val="bg1"/>
                </a:solidFill>
              </a:rPr>
              <a:t>Conclusions</a:t>
            </a: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D521F68-2140-BAC1-FA6C-FE1C74BA24C7}"/>
              </a:ext>
            </a:extLst>
          </p:cNvPr>
          <p:cNvSpPr>
            <a:spLocks noGrp="1"/>
          </p:cNvSpPr>
          <p:nvPr>
            <p:ph idx="1"/>
          </p:nvPr>
        </p:nvSpPr>
        <p:spPr>
          <a:xfrm>
            <a:off x="1392667" y="2398957"/>
            <a:ext cx="9406666" cy="3526144"/>
          </a:xfrm>
        </p:spPr>
        <p:txBody>
          <a:bodyPr>
            <a:normAutofit/>
          </a:bodyPr>
          <a:lstStyle/>
          <a:p>
            <a:r>
              <a:rPr lang="en-US" sz="2000">
                <a:solidFill>
                  <a:schemeClr val="bg1"/>
                </a:solidFill>
              </a:rPr>
              <a:t>EU has played a critical and constructive role in the battle against climate change</a:t>
            </a:r>
          </a:p>
          <a:p>
            <a:r>
              <a:rPr lang="en-US" sz="2000">
                <a:solidFill>
                  <a:schemeClr val="bg1"/>
                </a:solidFill>
              </a:rPr>
              <a:t>In the future, EU needs to promote market-based emission regulation through a comprehensive EU ETS</a:t>
            </a:r>
          </a:p>
          <a:p>
            <a:r>
              <a:rPr lang="en-US" sz="2000">
                <a:solidFill>
                  <a:schemeClr val="bg1"/>
                </a:solidFill>
              </a:rPr>
              <a:t>This could serve as the foundation for a global GHG emissions market.</a:t>
            </a: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793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B9CCE16F-6D4A-FA80-756D-32428B12D5B1}"/>
              </a:ext>
            </a:extLst>
          </p:cNvPr>
          <p:cNvSpPr>
            <a:spLocks noGrp="1"/>
          </p:cNvSpPr>
          <p:nvPr>
            <p:ph type="ctrTitle"/>
          </p:nvPr>
        </p:nvSpPr>
        <p:spPr>
          <a:xfrm>
            <a:off x="2026693" y="1030406"/>
            <a:ext cx="8147713" cy="3081242"/>
          </a:xfrm>
        </p:spPr>
        <p:txBody>
          <a:bodyPr anchor="ctr">
            <a:normAutofit/>
          </a:bodyPr>
          <a:lstStyle/>
          <a:p>
            <a:pPr marL="0" marR="0">
              <a:spcBef>
                <a:spcPts val="0"/>
              </a:spcBef>
              <a:spcAft>
                <a:spcPts val="0"/>
              </a:spcAft>
            </a:pPr>
            <a:r>
              <a:rPr lang="en-US" sz="4800">
                <a:solidFill>
                  <a:srgbClr val="FFFFFF"/>
                </a:solidFill>
                <a:effectLst/>
                <a:latin typeface="Calibri" panose="020F0502020204030204" pitchFamily="34" charset="0"/>
                <a:ea typeface="Calibri" panose="020F0502020204030204" pitchFamily="34" charset="0"/>
                <a:cs typeface="Calibri" panose="020F0502020204030204" pitchFamily="34" charset="0"/>
              </a:rPr>
              <a:t>A comprehensive socio-economic assessment of EU climate policy pathways,2023</a:t>
            </a:r>
            <a:endParaRPr lang="en-US" sz="4800">
              <a:solidFill>
                <a:srgbClr val="FFFFFF"/>
              </a:solidFill>
            </a:endParaRPr>
          </a:p>
        </p:txBody>
      </p:sp>
      <p:sp>
        <p:nvSpPr>
          <p:cNvPr id="5" name="Subtitle 4">
            <a:extLst>
              <a:ext uri="{FF2B5EF4-FFF2-40B4-BE49-F238E27FC236}">
                <a16:creationId xmlns:a16="http://schemas.microsoft.com/office/drawing/2014/main" id="{1E278968-C6C6-88BD-62C8-8EDFC86F7914}"/>
              </a:ext>
            </a:extLst>
          </p:cNvPr>
          <p:cNvSpPr>
            <a:spLocks noGrp="1"/>
          </p:cNvSpPr>
          <p:nvPr>
            <p:ph type="subTitle" idx="1"/>
          </p:nvPr>
        </p:nvSpPr>
        <p:spPr>
          <a:xfrm>
            <a:off x="1559943" y="5171093"/>
            <a:ext cx="9078628" cy="860620"/>
          </a:xfrm>
        </p:spPr>
        <p:txBody>
          <a:bodyPr anchor="ctr">
            <a:normAutofit/>
          </a:bodyPr>
          <a:lstStyle/>
          <a:p>
            <a:r>
              <a:rPr lang="en-US" sz="1700">
                <a:solidFill>
                  <a:srgbClr val="FFFFFF"/>
                </a:solidFill>
                <a:latin typeface="Calibri" panose="020F0502020204030204" pitchFamily="34" charset="0"/>
                <a:ea typeface="Calibri" panose="020F0502020204030204" pitchFamily="34" charset="0"/>
                <a:cs typeface="Calibri" panose="020F0502020204030204" pitchFamily="34" charset="0"/>
              </a:rPr>
              <a:t>Matthias Weitzel, Toon Vandyck, Luis Rey Los Santos, Marie Tamba, Umed Temursho, Krzysztof Wojtowicz,</a:t>
            </a:r>
            <a:br>
              <a:rPr lang="en-US" sz="1700">
                <a:solidFill>
                  <a:srgbClr val="FFFFFF"/>
                </a:solidFill>
                <a:latin typeface="Calibri" panose="020F0502020204030204" pitchFamily="34" charset="0"/>
                <a:ea typeface="Calibri" panose="020F0502020204030204" pitchFamily="34" charset="0"/>
                <a:cs typeface="Times New Roman" panose="02020603050405020304" pitchFamily="18" charset="0"/>
              </a:rPr>
            </a:br>
            <a:endParaRPr lang="en-US" sz="170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5514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ABB6AB-C251-9FAC-6115-86E7C26C9BE5}"/>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Intrduction</a:t>
            </a:r>
          </a:p>
        </p:txBody>
      </p:sp>
      <p:sp>
        <p:nvSpPr>
          <p:cNvPr id="3" name="Content Placeholder 2">
            <a:extLst>
              <a:ext uri="{FF2B5EF4-FFF2-40B4-BE49-F238E27FC236}">
                <a16:creationId xmlns:a16="http://schemas.microsoft.com/office/drawing/2014/main" id="{29D9640C-C528-ABA5-4B73-4A9A1D008F87}"/>
              </a:ext>
            </a:extLst>
          </p:cNvPr>
          <p:cNvSpPr>
            <a:spLocks noGrp="1"/>
          </p:cNvSpPr>
          <p:nvPr>
            <p:ph idx="1"/>
          </p:nvPr>
        </p:nvSpPr>
        <p:spPr>
          <a:xfrm>
            <a:off x="1371599" y="2318197"/>
            <a:ext cx="9724031" cy="3683358"/>
          </a:xfrm>
        </p:spPr>
        <p:txBody>
          <a:bodyPr anchor="ctr">
            <a:normAutofit/>
          </a:bodyPr>
          <a:lstStyle/>
          <a:p>
            <a:r>
              <a:rPr lang="en-US" sz="2000"/>
              <a:t>In 2019, the European Commission announced the “European Green Deal” with the target of achieving climate neutrality by 2050.</a:t>
            </a:r>
          </a:p>
          <a:p>
            <a:r>
              <a:rPr lang="en-US" sz="2000"/>
              <a:t>To achieve this target, the Commission proposed to strengthen the existing emission reduction target for 2030 to reduce emissions by 55% relative to 1990 levels.</a:t>
            </a:r>
          </a:p>
          <a:p>
            <a:r>
              <a:rPr lang="en-US" sz="2000"/>
              <a:t>The proposed adjustment was announced as the “2030 Climate Target Plan” and was supported by a research-based impact assessment, which investigated the general consequences of increasing climate ambition in 2030 under different policy options.</a:t>
            </a:r>
          </a:p>
          <a:p>
            <a:r>
              <a:rPr lang="en-US" sz="2000"/>
              <a:t>In this paper, the authors describe the methods and illustrate key results from their contribution to this assessment, which investigates the general consequences of increasing the climate ambition in 2030 under different policy options.</a:t>
            </a:r>
          </a:p>
        </p:txBody>
      </p:sp>
    </p:spTree>
    <p:extLst>
      <p:ext uri="{BB962C8B-B14F-4D97-AF65-F5344CB8AC3E}">
        <p14:creationId xmlns:p14="http://schemas.microsoft.com/office/powerpoint/2010/main" val="376445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81AE48-8FAB-D71B-0361-C45AA8B6CD9A}"/>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Modelling Toolbox and Policy Packages</a:t>
            </a:r>
          </a:p>
        </p:txBody>
      </p:sp>
      <p:sp>
        <p:nvSpPr>
          <p:cNvPr id="3" name="Content Placeholder 2">
            <a:extLst>
              <a:ext uri="{FF2B5EF4-FFF2-40B4-BE49-F238E27FC236}">
                <a16:creationId xmlns:a16="http://schemas.microsoft.com/office/drawing/2014/main" id="{0D948A78-0F00-B6A6-13EE-1929CA82A81E}"/>
              </a:ext>
            </a:extLst>
          </p:cNvPr>
          <p:cNvSpPr>
            <a:spLocks noGrp="1"/>
          </p:cNvSpPr>
          <p:nvPr>
            <p:ph idx="1"/>
          </p:nvPr>
        </p:nvSpPr>
        <p:spPr>
          <a:xfrm>
            <a:off x="1371599" y="2318197"/>
            <a:ext cx="9724031" cy="3683358"/>
          </a:xfrm>
        </p:spPr>
        <p:txBody>
          <a:bodyPr anchor="ctr">
            <a:normAutofit/>
          </a:bodyPr>
          <a:lstStyle/>
          <a:p>
            <a:r>
              <a:rPr lang="en-US" sz="2000"/>
              <a:t>The authors developed alternative policy pathways that varied in their reliance on regulatory measures such as standards or carbon pricing to reach the targets.</a:t>
            </a:r>
          </a:p>
          <a:p>
            <a:r>
              <a:rPr lang="en-US" sz="2000"/>
              <a:t>They focused on the socio-economic impacts by drawing on results from the computable general equilibrium (CGE) model JRC-GEM-E3.</a:t>
            </a:r>
          </a:p>
          <a:p>
            <a:r>
              <a:rPr lang="en-US" sz="2000"/>
              <a:t>Key outputs of the CGE modelling are changes in variables that describe the macro economy, such as GDP and its components or aggregate employment, and changes in sectoral activity for the different policy packages.</a:t>
            </a:r>
          </a:p>
          <a:p>
            <a:r>
              <a:rPr lang="en-US" sz="2000"/>
              <a:t>The authors assessed distributional implications and labour market consequences, which are of key concern to achieve a “just transition”.</a:t>
            </a:r>
          </a:p>
        </p:txBody>
      </p:sp>
    </p:spTree>
    <p:extLst>
      <p:ext uri="{BB962C8B-B14F-4D97-AF65-F5344CB8AC3E}">
        <p14:creationId xmlns:p14="http://schemas.microsoft.com/office/powerpoint/2010/main" val="2903242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4D11B-432B-65C4-F930-7BA60AFE216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4831BF5-9D1B-76A8-3E7D-E34D7D23843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9B54851-ACBC-43CA-DC7A-6E32DEA5FE28}"/>
              </a:ext>
            </a:extLst>
          </p:cNvPr>
          <p:cNvPicPr>
            <a:picLocks noChangeAspect="1"/>
          </p:cNvPicPr>
          <p:nvPr/>
        </p:nvPicPr>
        <p:blipFill>
          <a:blip r:embed="rId2"/>
          <a:stretch>
            <a:fillRect/>
          </a:stretch>
        </p:blipFill>
        <p:spPr>
          <a:xfrm>
            <a:off x="971083" y="468586"/>
            <a:ext cx="9591608" cy="4743312"/>
          </a:xfrm>
          <a:prstGeom prst="rect">
            <a:avLst/>
          </a:prstGeom>
        </p:spPr>
      </p:pic>
    </p:spTree>
    <p:extLst>
      <p:ext uri="{BB962C8B-B14F-4D97-AF65-F5344CB8AC3E}">
        <p14:creationId xmlns:p14="http://schemas.microsoft.com/office/powerpoint/2010/main" val="173885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gnifying glass showing decling performance">
            <a:extLst>
              <a:ext uri="{FF2B5EF4-FFF2-40B4-BE49-F238E27FC236}">
                <a16:creationId xmlns:a16="http://schemas.microsoft.com/office/drawing/2014/main" id="{5B10210E-E69C-9333-B999-5D793AEF199A}"/>
              </a:ext>
            </a:extLst>
          </p:cNvPr>
          <p:cNvPicPr>
            <a:picLocks noChangeAspect="1"/>
          </p:cNvPicPr>
          <p:nvPr/>
        </p:nvPicPr>
        <p:blipFill rotWithShape="1">
          <a:blip r:embed="rId2">
            <a:alphaModFix amt="35000"/>
          </a:blip>
          <a:srcRect t="1220" b="14510"/>
          <a:stretch/>
        </p:blipFill>
        <p:spPr>
          <a:xfrm>
            <a:off x="20" y="10"/>
            <a:ext cx="12191980" cy="6857990"/>
          </a:xfrm>
          <a:prstGeom prst="rect">
            <a:avLst/>
          </a:prstGeom>
        </p:spPr>
      </p:pic>
      <p:sp>
        <p:nvSpPr>
          <p:cNvPr id="2" name="Title 1">
            <a:extLst>
              <a:ext uri="{FF2B5EF4-FFF2-40B4-BE49-F238E27FC236}">
                <a16:creationId xmlns:a16="http://schemas.microsoft.com/office/drawing/2014/main" id="{F40E19CB-D053-4F45-FB8D-38B09BD1E7EE}"/>
              </a:ext>
            </a:extLst>
          </p:cNvPr>
          <p:cNvSpPr>
            <a:spLocks noGrp="1"/>
          </p:cNvSpPr>
          <p:nvPr>
            <p:ph type="title"/>
          </p:nvPr>
        </p:nvSpPr>
        <p:spPr>
          <a:xfrm>
            <a:off x="838200" y="365125"/>
            <a:ext cx="10515600" cy="1325563"/>
          </a:xfrm>
        </p:spPr>
        <p:txBody>
          <a:bodyPr>
            <a:normAutofit/>
          </a:bodyPr>
          <a:lstStyle/>
          <a:p>
            <a:r>
              <a:rPr lang="en-US">
                <a:solidFill>
                  <a:srgbClr val="FFFFFF"/>
                </a:solidFill>
              </a:rPr>
              <a:t>Scenarios</a:t>
            </a:r>
          </a:p>
        </p:txBody>
      </p:sp>
      <p:sp>
        <p:nvSpPr>
          <p:cNvPr id="3" name="Content Placeholder 2">
            <a:extLst>
              <a:ext uri="{FF2B5EF4-FFF2-40B4-BE49-F238E27FC236}">
                <a16:creationId xmlns:a16="http://schemas.microsoft.com/office/drawing/2014/main" id="{BB3020B5-15D5-668D-06AB-ED92090C9D65}"/>
              </a:ext>
            </a:extLst>
          </p:cNvPr>
          <p:cNvSpPr>
            <a:spLocks noGrp="1"/>
          </p:cNvSpPr>
          <p:nvPr>
            <p:ph idx="1"/>
          </p:nvPr>
        </p:nvSpPr>
        <p:spPr>
          <a:xfrm>
            <a:off x="838200" y="1825625"/>
            <a:ext cx="10515600" cy="4351338"/>
          </a:xfrm>
        </p:spPr>
        <p:txBody>
          <a:bodyPr>
            <a:normAutofit/>
          </a:bodyPr>
          <a:lstStyle/>
          <a:p>
            <a:r>
              <a:rPr lang="en-US">
                <a:solidFill>
                  <a:srgbClr val="FFFFFF"/>
                </a:solidFill>
              </a:rPr>
              <a:t>A number of scenarios reaching the 55% goal were assessed, making different behavioural, modelling and policy assumptions. </a:t>
            </a:r>
          </a:p>
          <a:p>
            <a:r>
              <a:rPr lang="en-US">
                <a:solidFill>
                  <a:srgbClr val="FFFFFF"/>
                </a:solidFill>
              </a:rPr>
              <a:t>The key policy assumption determines the mix of carbon pricing policies (e.g., carbon pricing in the EU ETS) and regulatory measures (e.g. vehicle emission standards or policies to increase building renovation rates) to reach the targets. </a:t>
            </a:r>
          </a:p>
          <a:p>
            <a:r>
              <a:rPr lang="en-US">
                <a:solidFill>
                  <a:srgbClr val="FFFFFF"/>
                </a:solidFill>
              </a:rPr>
              <a:t>Important behavioural assumptions include how producers respond to free allowances</a:t>
            </a:r>
          </a:p>
        </p:txBody>
      </p:sp>
    </p:spTree>
    <p:extLst>
      <p:ext uri="{BB962C8B-B14F-4D97-AF65-F5344CB8AC3E}">
        <p14:creationId xmlns:p14="http://schemas.microsoft.com/office/powerpoint/2010/main" val="16913430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A3E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9E716DF-5168-2FFB-63F1-A5644C44D70C}"/>
              </a:ext>
            </a:extLst>
          </p:cNvPr>
          <p:cNvPicPr>
            <a:picLocks noGrp="1" noChangeAspect="1"/>
          </p:cNvPicPr>
          <p:nvPr>
            <p:ph idx="1"/>
          </p:nvPr>
        </p:nvPicPr>
        <p:blipFill>
          <a:blip r:embed="rId2"/>
          <a:stretch>
            <a:fillRect/>
          </a:stretch>
        </p:blipFill>
        <p:spPr>
          <a:xfrm>
            <a:off x="1394680" y="643467"/>
            <a:ext cx="9402640" cy="5571066"/>
          </a:xfrm>
          <a:prstGeom prst="rect">
            <a:avLst/>
          </a:prstGeom>
        </p:spPr>
      </p:pic>
    </p:spTree>
    <p:extLst>
      <p:ext uri="{BB962C8B-B14F-4D97-AF65-F5344CB8AC3E}">
        <p14:creationId xmlns:p14="http://schemas.microsoft.com/office/powerpoint/2010/main" val="2312638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F95FDD1A-A79D-868D-6980-6C93D8614EEB}"/>
              </a:ext>
            </a:extLst>
          </p:cNvPr>
          <p:cNvSpPr>
            <a:spLocks noGrp="1"/>
          </p:cNvSpPr>
          <p:nvPr>
            <p:ph type="title"/>
          </p:nvPr>
        </p:nvSpPr>
        <p:spPr>
          <a:xfrm>
            <a:off x="838200" y="669925"/>
            <a:ext cx="4508946" cy="1325563"/>
          </a:xfrm>
        </p:spPr>
        <p:txBody>
          <a:bodyPr anchor="b">
            <a:normAutofit/>
          </a:bodyPr>
          <a:lstStyle/>
          <a:p>
            <a:pPr algn="r"/>
            <a:r>
              <a:rPr lang="en-US">
                <a:solidFill>
                  <a:schemeClr val="bg1"/>
                </a:solidFill>
              </a:rPr>
              <a:t>Results</a:t>
            </a: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A650047-FF92-F2AF-36FE-36ACBC9466AE}"/>
              </a:ext>
            </a:extLst>
          </p:cNvPr>
          <p:cNvSpPr>
            <a:spLocks noGrp="1"/>
          </p:cNvSpPr>
          <p:nvPr>
            <p:ph idx="1"/>
          </p:nvPr>
        </p:nvSpPr>
        <p:spPr>
          <a:xfrm>
            <a:off x="1392667" y="2398957"/>
            <a:ext cx="9406666" cy="3526144"/>
          </a:xfrm>
        </p:spPr>
        <p:txBody>
          <a:bodyPr>
            <a:normAutofit/>
          </a:bodyPr>
          <a:lstStyle/>
          <a:p>
            <a:r>
              <a:rPr lang="en-US" sz="2000">
                <a:solidFill>
                  <a:schemeClr val="bg1"/>
                </a:solidFill>
              </a:rPr>
              <a:t>The overall effect on the macro-economy indicates relatively minor costs, in the range 0.23 to 0.42% of GDP, depending on the scenario assumptions</a:t>
            </a:r>
          </a:p>
          <a:p>
            <a:r>
              <a:rPr lang="en-US" sz="2000">
                <a:solidFill>
                  <a:schemeClr val="bg1"/>
                </a:solidFill>
              </a:rPr>
              <a:t>For aggregate consumption, there is a wider spread across the scenarios.</a:t>
            </a:r>
          </a:p>
          <a:p>
            <a:r>
              <a:rPr lang="en-US" sz="2000">
                <a:solidFill>
                  <a:schemeClr val="bg1"/>
                </a:solidFill>
              </a:rPr>
              <a:t>The impacts of the 55% reduction target are felt most in the energy sectors</a:t>
            </a:r>
          </a:p>
          <a:p>
            <a:r>
              <a:rPr lang="en-US" sz="2000">
                <a:solidFill>
                  <a:schemeClr val="bg1"/>
                </a:solidFill>
              </a:rPr>
              <a:t>For the non-energy sectors, changes in output are determined by the carbon intensity of the sector in combination with the exact policy package, in particular the inclusion into the EU ETS</a:t>
            </a:r>
          </a:p>
          <a:p>
            <a:endParaRPr lang="en-US" sz="2000">
              <a:solidFill>
                <a:schemeClr val="bg1"/>
              </a:solidFill>
            </a:endParaRP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4828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46008A2B-86E1-293E-D870-46321F441BB2}"/>
              </a:ext>
            </a:extLst>
          </p:cNvPr>
          <p:cNvPicPr>
            <a:picLocks noGrp="1" noChangeAspect="1"/>
          </p:cNvPicPr>
          <p:nvPr>
            <p:ph idx="1"/>
          </p:nvPr>
        </p:nvPicPr>
        <p:blipFill>
          <a:blip r:embed="rId2"/>
          <a:stretch>
            <a:fillRect/>
          </a:stretch>
        </p:blipFill>
        <p:spPr>
          <a:xfrm>
            <a:off x="1283368" y="457200"/>
            <a:ext cx="9625263" cy="5943600"/>
          </a:xfrm>
          <a:prstGeom prst="rect">
            <a:avLst/>
          </a:prstGeom>
        </p:spPr>
      </p:pic>
    </p:spTree>
    <p:extLst>
      <p:ext uri="{BB962C8B-B14F-4D97-AF65-F5344CB8AC3E}">
        <p14:creationId xmlns:p14="http://schemas.microsoft.com/office/powerpoint/2010/main" val="1847226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4CB2C58D-26EF-92AC-8D32-4729FE2EF33D}"/>
              </a:ext>
            </a:extLst>
          </p:cNvPr>
          <p:cNvPicPr>
            <a:picLocks noGrp="1" noChangeAspect="1"/>
          </p:cNvPicPr>
          <p:nvPr>
            <p:ph idx="1"/>
          </p:nvPr>
        </p:nvPicPr>
        <p:blipFill>
          <a:blip r:embed="rId2"/>
          <a:stretch>
            <a:fillRect/>
          </a:stretch>
        </p:blipFill>
        <p:spPr>
          <a:xfrm>
            <a:off x="457200" y="581407"/>
            <a:ext cx="11277600" cy="5695186"/>
          </a:xfrm>
          <a:prstGeom prst="rect">
            <a:avLst/>
          </a:prstGeom>
        </p:spPr>
      </p:pic>
    </p:spTree>
    <p:extLst>
      <p:ext uri="{BB962C8B-B14F-4D97-AF65-F5344CB8AC3E}">
        <p14:creationId xmlns:p14="http://schemas.microsoft.com/office/powerpoint/2010/main" val="3531910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609FF9A-4FCE-468E-A86A-C9AB525EA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21E12D4-3A88-428D-8E5E-AF1AFD923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BC01AF6-55FC-DFB8-F17C-C1213F36FCF0}"/>
              </a:ext>
            </a:extLst>
          </p:cNvPr>
          <p:cNvPicPr>
            <a:picLocks noChangeAspect="1"/>
          </p:cNvPicPr>
          <p:nvPr/>
        </p:nvPicPr>
        <p:blipFill rotWithShape="1">
          <a:blip r:embed="rId2">
            <a:alphaModFix amt="60000"/>
          </a:blip>
          <a:srcRect r="1779" b="1"/>
          <a:stretch/>
        </p:blipFill>
        <p:spPr>
          <a:xfrm>
            <a:off x="-1" y="10"/>
            <a:ext cx="12192001" cy="6857990"/>
          </a:xfrm>
          <a:prstGeom prst="rect">
            <a:avLst/>
          </a:prstGeom>
        </p:spPr>
      </p:pic>
      <p:sp>
        <p:nvSpPr>
          <p:cNvPr id="4" name="Title 3">
            <a:extLst>
              <a:ext uri="{FF2B5EF4-FFF2-40B4-BE49-F238E27FC236}">
                <a16:creationId xmlns:a16="http://schemas.microsoft.com/office/drawing/2014/main" id="{1BC40CF5-1E84-71C8-E36C-BAC6F6B94212}"/>
              </a:ext>
            </a:extLst>
          </p:cNvPr>
          <p:cNvSpPr>
            <a:spLocks noGrp="1"/>
          </p:cNvSpPr>
          <p:nvPr>
            <p:ph type="ctrTitle"/>
          </p:nvPr>
        </p:nvSpPr>
        <p:spPr>
          <a:xfrm>
            <a:off x="838200" y="914402"/>
            <a:ext cx="10515600" cy="2985923"/>
          </a:xfrm>
        </p:spPr>
        <p:txBody>
          <a:bodyPr>
            <a:normAutofit/>
          </a:bodyPr>
          <a:lstStyle/>
          <a:p>
            <a:pPr marL="0" marR="0">
              <a:spcBef>
                <a:spcPts val="0"/>
              </a:spcBef>
              <a:spcAft>
                <a:spcPts val="800"/>
              </a:spcAft>
            </a:pPr>
            <a:r>
              <a:rPr lang="en-US" sz="5200">
                <a:solidFill>
                  <a:srgbClr val="FFFFFF"/>
                </a:solidFill>
                <a:effectLst/>
                <a:latin typeface="Calibri" panose="020F0502020204030204" pitchFamily="34" charset="0"/>
                <a:ea typeface="Calibri" panose="020F0502020204030204" pitchFamily="34" charset="0"/>
                <a:cs typeface="Calibri" panose="020F0502020204030204" pitchFamily="34" charset="0"/>
              </a:rPr>
              <a:t>Two Decades of European Climate Policy: A Critical Appraisal</a:t>
            </a:r>
            <a:endParaRPr lang="en-US" sz="5200">
              <a:solidFill>
                <a:srgbClr val="FFFFFF"/>
              </a:solidFill>
            </a:endParaRPr>
          </a:p>
        </p:txBody>
      </p:sp>
      <p:sp>
        <p:nvSpPr>
          <p:cNvPr id="5" name="Subtitle 4">
            <a:extLst>
              <a:ext uri="{FF2B5EF4-FFF2-40B4-BE49-F238E27FC236}">
                <a16:creationId xmlns:a16="http://schemas.microsoft.com/office/drawing/2014/main" id="{228C624B-69A6-867D-A3D2-BD3C2187BE36}"/>
              </a:ext>
            </a:extLst>
          </p:cNvPr>
          <p:cNvSpPr>
            <a:spLocks noGrp="1"/>
          </p:cNvSpPr>
          <p:nvPr>
            <p:ph type="subTitle" idx="1"/>
          </p:nvPr>
        </p:nvSpPr>
        <p:spPr>
          <a:xfrm>
            <a:off x="838200" y="4072040"/>
            <a:ext cx="10515600" cy="1384310"/>
          </a:xfrm>
        </p:spPr>
        <p:txBody>
          <a:bodyPr>
            <a:normAutofit/>
          </a:bodyPr>
          <a:lstStyle/>
          <a:p>
            <a:r>
              <a:rPr lang="en-US">
                <a:solidFill>
                  <a:srgbClr val="FFFFFF"/>
                </a:solidFill>
                <a:latin typeface="Calibri" panose="020F0502020204030204" pitchFamily="34" charset="0"/>
                <a:ea typeface="Calibri" panose="020F0502020204030204" pitchFamily="34" charset="0"/>
                <a:cs typeface="Calibri" panose="020F0502020204030204" pitchFamily="34" charset="0"/>
              </a:rPr>
              <a:t>Christoph Böhringer</a:t>
            </a:r>
            <a:endParaRPr lang="en-US">
              <a:solidFill>
                <a:srgbClr val="FFFFFF"/>
              </a:solidFill>
            </a:endParaRPr>
          </a:p>
        </p:txBody>
      </p:sp>
    </p:spTree>
    <p:extLst>
      <p:ext uri="{BB962C8B-B14F-4D97-AF65-F5344CB8AC3E}">
        <p14:creationId xmlns:p14="http://schemas.microsoft.com/office/powerpoint/2010/main" val="2140466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96F72481-403C-8D4A-94AA-D58BE210AE1D}"/>
              </a:ext>
            </a:extLst>
          </p:cNvPr>
          <p:cNvSpPr>
            <a:spLocks noGrp="1"/>
          </p:cNvSpPr>
          <p:nvPr>
            <p:ph type="title"/>
          </p:nvPr>
        </p:nvSpPr>
        <p:spPr>
          <a:xfrm>
            <a:off x="838200" y="669925"/>
            <a:ext cx="4508946" cy="1325563"/>
          </a:xfrm>
        </p:spPr>
        <p:txBody>
          <a:bodyPr anchor="b">
            <a:normAutofit/>
          </a:bodyPr>
          <a:lstStyle/>
          <a:p>
            <a:pPr algn="r"/>
            <a:r>
              <a:rPr lang="en-US">
                <a:solidFill>
                  <a:schemeClr val="bg1"/>
                </a:solidFill>
              </a:rPr>
              <a:t>Implications and Conclusions</a:t>
            </a: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080A575-45E3-CA82-4229-F00B987AE298}"/>
              </a:ext>
            </a:extLst>
          </p:cNvPr>
          <p:cNvSpPr>
            <a:spLocks noGrp="1"/>
          </p:cNvSpPr>
          <p:nvPr>
            <p:ph idx="1"/>
          </p:nvPr>
        </p:nvSpPr>
        <p:spPr>
          <a:xfrm>
            <a:off x="1392667" y="2398957"/>
            <a:ext cx="9406666" cy="3526144"/>
          </a:xfrm>
        </p:spPr>
        <p:txBody>
          <a:bodyPr>
            <a:normAutofit/>
          </a:bodyPr>
          <a:lstStyle/>
          <a:p>
            <a:r>
              <a:rPr lang="en-US" sz="1900">
                <a:solidFill>
                  <a:schemeClr val="bg1"/>
                </a:solidFill>
              </a:rPr>
              <a:t>The economic implications of the different policies packages depend on the exact design and may have important differences for different income groups.</a:t>
            </a:r>
          </a:p>
          <a:p>
            <a:r>
              <a:rPr lang="en-US" sz="1900">
                <a:solidFill>
                  <a:schemeClr val="bg1"/>
                </a:solidFill>
              </a:rPr>
              <a:t>While the aggregate GDP impacts of the different policies are fairly similar, a deeper dive into the disaggregated outcomes reveals that the design of the policies can determine changes in sectoral output and hence for labour markets.</a:t>
            </a:r>
          </a:p>
          <a:p>
            <a:r>
              <a:rPr lang="en-US" sz="1900">
                <a:solidFill>
                  <a:schemeClr val="bg1"/>
                </a:solidFill>
              </a:rPr>
              <a:t>Carbon pricing and regulatory measures differ in their impacts on (consumer) prices and hence distributional impacts, but revenue recycling can mitigate some adverse effects.</a:t>
            </a:r>
          </a:p>
          <a:p>
            <a:r>
              <a:rPr lang="en-US" sz="1900">
                <a:solidFill>
                  <a:schemeClr val="bg1"/>
                </a:solidFill>
              </a:rPr>
              <a:t>The authors' findings aim to contribute to an open and research-based dialogue on climate policy design and create a real-world application of a policy package in the context of EU climate policy, where a combination of policies has been in use for several decades.</a:t>
            </a: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0449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98D8E5-49AF-2C7F-92D0-D1307B19C5DD}"/>
              </a:ext>
            </a:extLst>
          </p:cNvPr>
          <p:cNvSpPr>
            <a:spLocks noGrp="1"/>
          </p:cNvSpPr>
          <p:nvPr>
            <p:ph type="title"/>
          </p:nvPr>
        </p:nvSpPr>
        <p:spPr>
          <a:xfrm>
            <a:off x="3501896" y="1271675"/>
            <a:ext cx="5505441" cy="2387600"/>
          </a:xfrm>
        </p:spPr>
        <p:txBody>
          <a:bodyPr vert="horz" lIns="91440" tIns="45720" rIns="91440" bIns="45720" rtlCol="0" anchor="b">
            <a:normAutofit/>
          </a:bodyPr>
          <a:lstStyle/>
          <a:p>
            <a:pPr algn="ctr"/>
            <a:r>
              <a:rPr lang="en-US" sz="3900" kern="1200">
                <a:solidFill>
                  <a:schemeClr val="bg1"/>
                </a:solidFill>
                <a:latin typeface="+mj-lt"/>
                <a:ea typeface="+mj-ea"/>
                <a:cs typeface="+mj-cs"/>
              </a:rPr>
              <a:t>The Evolution of EU Climate and Energy Policy over the last 30 years</a:t>
            </a:r>
          </a:p>
        </p:txBody>
      </p:sp>
      <p:sp>
        <p:nvSpPr>
          <p:cNvPr id="3" name="Content Placeholder 2">
            <a:extLst>
              <a:ext uri="{FF2B5EF4-FFF2-40B4-BE49-F238E27FC236}">
                <a16:creationId xmlns:a16="http://schemas.microsoft.com/office/drawing/2014/main" id="{608EA8C4-1F37-966D-63AC-2075F49963D5}"/>
              </a:ext>
            </a:extLst>
          </p:cNvPr>
          <p:cNvSpPr>
            <a:spLocks noGrp="1"/>
          </p:cNvSpPr>
          <p:nvPr>
            <p:ph idx="1"/>
          </p:nvPr>
        </p:nvSpPr>
        <p:spPr>
          <a:xfrm>
            <a:off x="3501896" y="3751350"/>
            <a:ext cx="5505449" cy="1655762"/>
          </a:xfrm>
        </p:spPr>
        <p:txBody>
          <a:bodyPr vert="horz" lIns="91440" tIns="45720" rIns="91440" bIns="45720" rtlCol="0">
            <a:normAutofit/>
          </a:bodyPr>
          <a:lstStyle/>
          <a:p>
            <a:pPr marL="0" indent="0" algn="ctr">
              <a:buNone/>
            </a:pPr>
            <a:r>
              <a:rPr lang="en-US" sz="2000" kern="1200">
                <a:solidFill>
                  <a:schemeClr val="bg1"/>
                </a:solidFill>
                <a:latin typeface="+mn-lt"/>
                <a:ea typeface="+mn-ea"/>
                <a:cs typeface="+mn-cs"/>
                <a:hlinkClick r:id="rId2"/>
              </a:rPr>
              <a:t>https://www.youtube.com/watch?v=oOHUPjv91vE</a:t>
            </a:r>
            <a:r>
              <a:rPr lang="en-US" sz="2000" kern="1200">
                <a:solidFill>
                  <a:schemeClr val="bg1"/>
                </a:solidFill>
                <a:latin typeface="+mn-lt"/>
                <a:ea typeface="+mn-ea"/>
                <a:cs typeface="+mn-cs"/>
              </a:rPr>
              <a:t> </a:t>
            </a:r>
          </a:p>
        </p:txBody>
      </p:sp>
      <p:cxnSp>
        <p:nvCxnSpPr>
          <p:cNvPr id="10" name="Straight Connector 9">
            <a:extLst>
              <a:ext uri="{FF2B5EF4-FFF2-40B4-BE49-F238E27FC236}">
                <a16:creationId xmlns:a16="http://schemas.microsoft.com/office/drawing/2014/main" id="{FEA8332D-EA74-40A2-8709-00EDB23792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7240" y="3429000"/>
            <a:ext cx="0" cy="316487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358801C-1E89-48FF-B14F-D76A2EA14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34797" y="816429"/>
            <a:ext cx="8239647" cy="522514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B88284F-ED00-40CA-B57D-89C49E8EC6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00357" y="272979"/>
            <a:ext cx="0" cy="290621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9394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18414D-1626-4996-AACB-23D3DE45B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itle 3">
            <a:extLst>
              <a:ext uri="{FF2B5EF4-FFF2-40B4-BE49-F238E27FC236}">
                <a16:creationId xmlns:a16="http://schemas.microsoft.com/office/drawing/2014/main" id="{8ADEAC87-EAB6-3830-46A1-7839113C063E}"/>
              </a:ext>
            </a:extLst>
          </p:cNvPr>
          <p:cNvSpPr>
            <a:spLocks noGrp="1"/>
          </p:cNvSpPr>
          <p:nvPr>
            <p:ph type="ctrTitle"/>
          </p:nvPr>
        </p:nvSpPr>
        <p:spPr>
          <a:xfrm>
            <a:off x="1929283" y="707132"/>
            <a:ext cx="5469129" cy="2387600"/>
          </a:xfrm>
        </p:spPr>
        <p:txBody>
          <a:bodyPr>
            <a:normAutofit/>
          </a:bodyPr>
          <a:lstStyle/>
          <a:p>
            <a:pPr algn="l"/>
            <a:r>
              <a:rPr lang="en-US" sz="4800">
                <a:solidFill>
                  <a:schemeClr val="bg1"/>
                </a:solidFill>
              </a:rPr>
              <a:t>Thank you! Questions?</a:t>
            </a:r>
          </a:p>
        </p:txBody>
      </p:sp>
      <p:sp>
        <p:nvSpPr>
          <p:cNvPr id="5" name="Subtitle 4">
            <a:extLst>
              <a:ext uri="{FF2B5EF4-FFF2-40B4-BE49-F238E27FC236}">
                <a16:creationId xmlns:a16="http://schemas.microsoft.com/office/drawing/2014/main" id="{68941EEC-BE02-FA12-2BFC-7920DA504C50}"/>
              </a:ext>
            </a:extLst>
          </p:cNvPr>
          <p:cNvSpPr>
            <a:spLocks noGrp="1"/>
          </p:cNvSpPr>
          <p:nvPr>
            <p:ph type="subTitle" idx="1"/>
          </p:nvPr>
        </p:nvSpPr>
        <p:spPr>
          <a:xfrm>
            <a:off x="1929283" y="3494783"/>
            <a:ext cx="5469127" cy="2201159"/>
          </a:xfrm>
        </p:spPr>
        <p:txBody>
          <a:bodyPr>
            <a:normAutofit/>
          </a:bodyPr>
          <a:lstStyle/>
          <a:p>
            <a:pPr algn="l"/>
            <a:r>
              <a:rPr lang="en-US" sz="2800">
                <a:solidFill>
                  <a:schemeClr val="bg1"/>
                </a:solidFill>
                <a:hlinkClick r:id="rId2"/>
              </a:rPr>
              <a:t>r.sabyrbekov@osce-academy.net</a:t>
            </a:r>
            <a:r>
              <a:rPr lang="en-US" sz="2800">
                <a:solidFill>
                  <a:schemeClr val="bg1"/>
                </a:solidFill>
              </a:rPr>
              <a:t> </a:t>
            </a:r>
          </a:p>
        </p:txBody>
      </p:sp>
      <p:sp>
        <p:nvSpPr>
          <p:cNvPr id="12" name="Rectangle 11">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07A9243D-8FC3-4B36-874B-55906B03F4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929284" y="3209925"/>
            <a:ext cx="1026271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3667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6D09588-9668-4D38-8AD4-C27CF2B2D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559AA0-8160-16AE-C827-180DA173A1BB}"/>
              </a:ext>
            </a:extLst>
          </p:cNvPr>
          <p:cNvSpPr>
            <a:spLocks noGrp="1"/>
          </p:cNvSpPr>
          <p:nvPr>
            <p:ph type="title"/>
          </p:nvPr>
        </p:nvSpPr>
        <p:spPr>
          <a:xfrm>
            <a:off x="838199" y="1498512"/>
            <a:ext cx="8740774" cy="1323439"/>
          </a:xfrm>
        </p:spPr>
        <p:txBody>
          <a:bodyPr anchor="t">
            <a:normAutofit/>
          </a:bodyPr>
          <a:lstStyle/>
          <a:p>
            <a:r>
              <a:rPr lang="en-US" sz="4000"/>
              <a:t>Research question</a:t>
            </a:r>
          </a:p>
        </p:txBody>
      </p:sp>
      <p:sp>
        <p:nvSpPr>
          <p:cNvPr id="3" name="Content Placeholder 2">
            <a:extLst>
              <a:ext uri="{FF2B5EF4-FFF2-40B4-BE49-F238E27FC236}">
                <a16:creationId xmlns:a16="http://schemas.microsoft.com/office/drawing/2014/main" id="{366A569D-7FFB-F1A9-B31F-DA196C8935B6}"/>
              </a:ext>
            </a:extLst>
          </p:cNvPr>
          <p:cNvSpPr>
            <a:spLocks noGrp="1"/>
          </p:cNvSpPr>
          <p:nvPr>
            <p:ph idx="1"/>
          </p:nvPr>
        </p:nvSpPr>
        <p:spPr>
          <a:xfrm>
            <a:off x="838199" y="3003160"/>
            <a:ext cx="8740775" cy="2454300"/>
          </a:xfrm>
        </p:spPr>
        <p:txBody>
          <a:bodyPr>
            <a:normAutofit/>
          </a:bodyPr>
          <a:lstStyle/>
          <a:p>
            <a:r>
              <a:rPr lang="en-US" sz="2200" b="0" i="0" u="none" strike="noStrike" baseline="0">
                <a:solidFill>
                  <a:schemeClr val="tx1">
                    <a:alpha val="80000"/>
                  </a:schemeClr>
                </a:solidFill>
                <a:latin typeface="AdvP3E76B0"/>
              </a:rPr>
              <a:t>This article examines two decades of EU experience with climate policy and discusses the role the EU should play in future climate policy. </a:t>
            </a:r>
          </a:p>
          <a:p>
            <a:r>
              <a:rPr lang="en-US" sz="2200" b="0" i="0" u="none" strike="noStrike" baseline="0">
                <a:solidFill>
                  <a:schemeClr val="tx1">
                    <a:alpha val="80000"/>
                  </a:schemeClr>
                </a:solidFill>
                <a:latin typeface="AdvP3E76B0"/>
              </a:rPr>
              <a:t>Three criteria for assessing EU climate policy are laid out: </a:t>
            </a:r>
          </a:p>
          <a:p>
            <a:pPr lvl="1"/>
            <a:r>
              <a:rPr lang="en-US" sz="2200" b="0" i="0" u="none" strike="noStrike" baseline="0">
                <a:solidFill>
                  <a:schemeClr val="tx1">
                    <a:alpha val="80000"/>
                  </a:schemeClr>
                </a:solidFill>
                <a:latin typeface="AdvP3E76B0"/>
              </a:rPr>
              <a:t>(1) pushing for international agreements on climate protection, </a:t>
            </a:r>
          </a:p>
          <a:p>
            <a:pPr lvl="1"/>
            <a:r>
              <a:rPr lang="en-US" sz="2200" b="0" i="0" u="none" strike="noStrike" baseline="0">
                <a:solidFill>
                  <a:schemeClr val="tx1">
                    <a:alpha val="80000"/>
                  </a:schemeClr>
                </a:solidFill>
                <a:latin typeface="AdvP3E76B0"/>
              </a:rPr>
              <a:t>(2) making its own contribution to global climate protection, </a:t>
            </a:r>
          </a:p>
          <a:p>
            <a:pPr lvl="1"/>
            <a:r>
              <a:rPr lang="en-US" sz="2200" b="0" i="0" u="none" strike="noStrike" baseline="0">
                <a:solidFill>
                  <a:schemeClr val="tx1">
                    <a:alpha val="80000"/>
                  </a:schemeClr>
                </a:solidFill>
                <a:latin typeface="AdvP3E76B0"/>
              </a:rPr>
              <a:t>(3) implementing domestic climate policy at least cost. </a:t>
            </a:r>
          </a:p>
        </p:txBody>
      </p:sp>
      <p:grpSp>
        <p:nvGrpSpPr>
          <p:cNvPr id="10" name="Group 9">
            <a:extLst>
              <a:ext uri="{FF2B5EF4-FFF2-40B4-BE49-F238E27FC236}">
                <a16:creationId xmlns:a16="http://schemas.microsoft.com/office/drawing/2014/main" id="{95A28492-272D-4814-AE2C-61575C989E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142518"/>
            <a:ext cx="10455568" cy="715482"/>
            <a:chOff x="0" y="6142518"/>
            <a:chExt cx="10455568" cy="715482"/>
          </a:xfrm>
          <a:effectLst>
            <a:outerShdw blurRad="381000" dist="152400" dir="16200000" algn="ctr" rotWithShape="0">
              <a:srgbClr val="000000">
                <a:alpha val="10000"/>
              </a:srgbClr>
            </a:outerShdw>
          </a:effectLst>
        </p:grpSpPr>
        <p:sp>
          <p:nvSpPr>
            <p:cNvPr id="11" name="Freeform: Shape 10">
              <a:extLst>
                <a:ext uri="{FF2B5EF4-FFF2-40B4-BE49-F238E27FC236}">
                  <a16:creationId xmlns:a16="http://schemas.microsoft.com/office/drawing/2014/main" id="{4F778866-9933-4309-8E11-F83DDDBB10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17789" y="6848400"/>
              <a:ext cx="153399" cy="9600"/>
            </a:xfrm>
            <a:custGeom>
              <a:avLst/>
              <a:gdLst>
                <a:gd name="connsiteX0" fmla="*/ 92746 w 153399"/>
                <a:gd name="connsiteY0" fmla="*/ 43 h 9600"/>
                <a:gd name="connsiteX1" fmla="*/ 144918 w 153399"/>
                <a:gd name="connsiteY1" fmla="*/ 6433 h 9600"/>
                <a:gd name="connsiteX2" fmla="*/ 153399 w 153399"/>
                <a:gd name="connsiteY2" fmla="*/ 9600 h 9600"/>
                <a:gd name="connsiteX3" fmla="*/ 0 w 153399"/>
                <a:gd name="connsiteY3" fmla="*/ 9600 h 9600"/>
                <a:gd name="connsiteX4" fmla="*/ 26678 w 153399"/>
                <a:gd name="connsiteY4" fmla="*/ 6286 h 9600"/>
                <a:gd name="connsiteX5" fmla="*/ 92746 w 153399"/>
                <a:gd name="connsiteY5" fmla="*/ 43 h 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99" h="9600">
                  <a:moveTo>
                    <a:pt x="92746" y="43"/>
                  </a:moveTo>
                  <a:cubicBezTo>
                    <a:pt x="111004" y="-358"/>
                    <a:pt x="128295" y="2072"/>
                    <a:pt x="144918" y="6433"/>
                  </a:cubicBezTo>
                  <a:lnTo>
                    <a:pt x="153399" y="9600"/>
                  </a:lnTo>
                  <a:lnTo>
                    <a:pt x="0" y="9600"/>
                  </a:lnTo>
                  <a:lnTo>
                    <a:pt x="26678" y="6286"/>
                  </a:lnTo>
                  <a:cubicBezTo>
                    <a:pt x="48667" y="3255"/>
                    <a:pt x="70647" y="552"/>
                    <a:pt x="92746" y="43"/>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6D21D106-ABCB-4A50-84B3-D35C3B2B67B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flipH="1">
              <a:off x="0" y="6142518"/>
              <a:ext cx="10455568" cy="715481"/>
              <a:chOff x="0" y="0"/>
              <a:chExt cx="10455568" cy="715481"/>
            </a:xfrm>
          </p:grpSpPr>
          <p:sp>
            <p:nvSpPr>
              <p:cNvPr id="13" name="Freeform: Shape 12">
                <a:extLst>
                  <a:ext uri="{FF2B5EF4-FFF2-40B4-BE49-F238E27FC236}">
                    <a16:creationId xmlns:a16="http://schemas.microsoft.com/office/drawing/2014/main" id="{65E4ED97-1207-4104-A25F-8791916BF2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solidFill>
                <a:schemeClr val="l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024CB190-EFCD-4B40-9CDD-E3C0EB4B3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0455568" cy="715479"/>
              </a:xfrm>
              <a:custGeom>
                <a:avLst/>
                <a:gdLst>
                  <a:gd name="connsiteX0" fmla="*/ 0 w 10455568"/>
                  <a:gd name="connsiteY0" fmla="*/ 0 h 715479"/>
                  <a:gd name="connsiteX1" fmla="*/ 10455568 w 10455568"/>
                  <a:gd name="connsiteY1" fmla="*/ 0 h 715479"/>
                  <a:gd name="connsiteX2" fmla="*/ 10434629 w 10455568"/>
                  <a:gd name="connsiteY2" fmla="*/ 8947 h 715479"/>
                  <a:gd name="connsiteX3" fmla="*/ 10249341 w 10455568"/>
                  <a:gd name="connsiteY3" fmla="*/ 73146 h 715479"/>
                  <a:gd name="connsiteX4" fmla="*/ 10172148 w 10455568"/>
                  <a:gd name="connsiteY4" fmla="*/ 103170 h 715479"/>
                  <a:gd name="connsiteX5" fmla="*/ 9994576 w 10455568"/>
                  <a:gd name="connsiteY5" fmla="*/ 156647 h 715479"/>
                  <a:gd name="connsiteX6" fmla="*/ 9894474 w 10455568"/>
                  <a:gd name="connsiteY6" fmla="*/ 192604 h 715479"/>
                  <a:gd name="connsiteX7" fmla="*/ 9647603 w 10455568"/>
                  <a:gd name="connsiteY7" fmla="*/ 242354 h 715479"/>
                  <a:gd name="connsiteX8" fmla="*/ 9392533 w 10455568"/>
                  <a:gd name="connsiteY8" fmla="*/ 291498 h 715479"/>
                  <a:gd name="connsiteX9" fmla="*/ 9252019 w 10455568"/>
                  <a:gd name="connsiteY9" fmla="*/ 311564 h 715479"/>
                  <a:gd name="connsiteX10" fmla="*/ 9129899 w 10455568"/>
                  <a:gd name="connsiteY10" fmla="*/ 336497 h 715479"/>
                  <a:gd name="connsiteX11" fmla="*/ 9023312 w 10455568"/>
                  <a:gd name="connsiteY11" fmla="*/ 354253 h 715479"/>
                  <a:gd name="connsiteX12" fmla="*/ 8853949 w 10455568"/>
                  <a:gd name="connsiteY12" fmla="*/ 387064 h 715479"/>
                  <a:gd name="connsiteX13" fmla="*/ 8783278 w 10455568"/>
                  <a:gd name="connsiteY13" fmla="*/ 397418 h 715479"/>
                  <a:gd name="connsiteX14" fmla="*/ 8615640 w 10455568"/>
                  <a:gd name="connsiteY14" fmla="*/ 408552 h 715479"/>
                  <a:gd name="connsiteX15" fmla="*/ 8557154 w 10455568"/>
                  <a:gd name="connsiteY15" fmla="*/ 409627 h 715479"/>
                  <a:gd name="connsiteX16" fmla="*/ 8442474 w 10455568"/>
                  <a:gd name="connsiteY16" fmla="*/ 381318 h 715479"/>
                  <a:gd name="connsiteX17" fmla="*/ 8428959 w 10455568"/>
                  <a:gd name="connsiteY17" fmla="*/ 379618 h 715479"/>
                  <a:gd name="connsiteX18" fmla="*/ 8354329 w 10455568"/>
                  <a:gd name="connsiteY18" fmla="*/ 370428 h 715479"/>
                  <a:gd name="connsiteX19" fmla="*/ 8313705 w 10455568"/>
                  <a:gd name="connsiteY19" fmla="*/ 368535 h 715479"/>
                  <a:gd name="connsiteX20" fmla="*/ 8158571 w 10455568"/>
                  <a:gd name="connsiteY20" fmla="*/ 349396 h 715479"/>
                  <a:gd name="connsiteX21" fmla="*/ 8069467 w 10455568"/>
                  <a:gd name="connsiteY21" fmla="*/ 341485 h 715479"/>
                  <a:gd name="connsiteX22" fmla="*/ 7998265 w 10455568"/>
                  <a:gd name="connsiteY22" fmla="*/ 348379 h 715479"/>
                  <a:gd name="connsiteX23" fmla="*/ 7873167 w 10455568"/>
                  <a:gd name="connsiteY23" fmla="*/ 359529 h 715479"/>
                  <a:gd name="connsiteX24" fmla="*/ 7833600 w 10455568"/>
                  <a:gd name="connsiteY24" fmla="*/ 368926 h 715479"/>
                  <a:gd name="connsiteX25" fmla="*/ 7651338 w 10455568"/>
                  <a:gd name="connsiteY25" fmla="*/ 362121 h 715479"/>
                  <a:gd name="connsiteX26" fmla="*/ 7548003 w 10455568"/>
                  <a:gd name="connsiteY26" fmla="*/ 367710 h 715479"/>
                  <a:gd name="connsiteX27" fmla="*/ 7430093 w 10455568"/>
                  <a:gd name="connsiteY27" fmla="*/ 351855 h 715479"/>
                  <a:gd name="connsiteX28" fmla="*/ 7396245 w 10455568"/>
                  <a:gd name="connsiteY28" fmla="*/ 355328 h 715479"/>
                  <a:gd name="connsiteX29" fmla="*/ 7358394 w 10455568"/>
                  <a:gd name="connsiteY29" fmla="*/ 359950 h 715479"/>
                  <a:gd name="connsiteX30" fmla="*/ 7241933 w 10455568"/>
                  <a:gd name="connsiteY30" fmla="*/ 369637 h 715479"/>
                  <a:gd name="connsiteX31" fmla="*/ 7171767 w 10455568"/>
                  <a:gd name="connsiteY31" fmla="*/ 383160 h 715479"/>
                  <a:gd name="connsiteX32" fmla="*/ 7036569 w 10455568"/>
                  <a:gd name="connsiteY32" fmla="*/ 387132 h 715479"/>
                  <a:gd name="connsiteX33" fmla="*/ 6987200 w 10455568"/>
                  <a:gd name="connsiteY33" fmla="*/ 398073 h 715479"/>
                  <a:gd name="connsiteX34" fmla="*/ 6861115 w 10455568"/>
                  <a:gd name="connsiteY34" fmla="*/ 407542 h 715479"/>
                  <a:gd name="connsiteX35" fmla="*/ 6747718 w 10455568"/>
                  <a:gd name="connsiteY35" fmla="*/ 410900 h 715479"/>
                  <a:gd name="connsiteX36" fmla="*/ 6638839 w 10455568"/>
                  <a:gd name="connsiteY36" fmla="*/ 420654 h 715479"/>
                  <a:gd name="connsiteX37" fmla="*/ 6561486 w 10455568"/>
                  <a:gd name="connsiteY37" fmla="*/ 435540 h 715479"/>
                  <a:gd name="connsiteX38" fmla="*/ 6477200 w 10455568"/>
                  <a:gd name="connsiteY38" fmla="*/ 447113 h 715479"/>
                  <a:gd name="connsiteX39" fmla="*/ 6246111 w 10455568"/>
                  <a:gd name="connsiteY39" fmla="*/ 497537 h 715479"/>
                  <a:gd name="connsiteX40" fmla="*/ 6202328 w 10455568"/>
                  <a:gd name="connsiteY40" fmla="*/ 492074 h 715479"/>
                  <a:gd name="connsiteX41" fmla="*/ 5956458 w 10455568"/>
                  <a:gd name="connsiteY41" fmla="*/ 500965 h 715479"/>
                  <a:gd name="connsiteX42" fmla="*/ 5903139 w 10455568"/>
                  <a:gd name="connsiteY42" fmla="*/ 505186 h 715479"/>
                  <a:gd name="connsiteX43" fmla="*/ 5757547 w 10455568"/>
                  <a:gd name="connsiteY43" fmla="*/ 480730 h 715479"/>
                  <a:gd name="connsiteX44" fmla="*/ 5540270 w 10455568"/>
                  <a:gd name="connsiteY44" fmla="*/ 550023 h 715479"/>
                  <a:gd name="connsiteX45" fmla="*/ 5338128 w 10455568"/>
                  <a:gd name="connsiteY45" fmla="*/ 631974 h 715479"/>
                  <a:gd name="connsiteX46" fmla="*/ 5312622 w 10455568"/>
                  <a:gd name="connsiteY46" fmla="*/ 642454 h 715479"/>
                  <a:gd name="connsiteX47" fmla="*/ 5239393 w 10455568"/>
                  <a:gd name="connsiteY47" fmla="*/ 662307 h 715479"/>
                  <a:gd name="connsiteX48" fmla="*/ 5147821 w 10455568"/>
                  <a:gd name="connsiteY48" fmla="*/ 673791 h 715479"/>
                  <a:gd name="connsiteX49" fmla="*/ 5032111 w 10455568"/>
                  <a:gd name="connsiteY49" fmla="*/ 694497 h 715479"/>
                  <a:gd name="connsiteX50" fmla="*/ 4937648 w 10455568"/>
                  <a:gd name="connsiteY50" fmla="*/ 684913 h 715479"/>
                  <a:gd name="connsiteX51" fmla="*/ 4805529 w 10455568"/>
                  <a:gd name="connsiteY51" fmla="*/ 670032 h 715479"/>
                  <a:gd name="connsiteX52" fmla="*/ 4681029 w 10455568"/>
                  <a:gd name="connsiteY52" fmla="*/ 655792 h 715479"/>
                  <a:gd name="connsiteX53" fmla="*/ 4643990 w 10455568"/>
                  <a:gd name="connsiteY53" fmla="*/ 685120 h 715479"/>
                  <a:gd name="connsiteX54" fmla="*/ 4585542 w 10455568"/>
                  <a:gd name="connsiteY54" fmla="*/ 712411 h 715479"/>
                  <a:gd name="connsiteX55" fmla="*/ 4516947 w 10455568"/>
                  <a:gd name="connsiteY55" fmla="*/ 689117 h 715479"/>
                  <a:gd name="connsiteX56" fmla="*/ 4356995 w 10455568"/>
                  <a:gd name="connsiteY56" fmla="*/ 642048 h 715479"/>
                  <a:gd name="connsiteX57" fmla="*/ 4258219 w 10455568"/>
                  <a:gd name="connsiteY57" fmla="*/ 646156 h 715479"/>
                  <a:gd name="connsiteX58" fmla="*/ 4042233 w 10455568"/>
                  <a:gd name="connsiteY58" fmla="*/ 636117 h 715479"/>
                  <a:gd name="connsiteX59" fmla="*/ 3899777 w 10455568"/>
                  <a:gd name="connsiteY59" fmla="*/ 610576 h 715479"/>
                  <a:gd name="connsiteX60" fmla="*/ 3796441 w 10455568"/>
                  <a:gd name="connsiteY60" fmla="*/ 577707 h 715479"/>
                  <a:gd name="connsiteX61" fmla="*/ 3648774 w 10455568"/>
                  <a:gd name="connsiteY61" fmla="*/ 535623 h 715479"/>
                  <a:gd name="connsiteX62" fmla="*/ 3502227 w 10455568"/>
                  <a:gd name="connsiteY62" fmla="*/ 518518 h 715479"/>
                  <a:gd name="connsiteX63" fmla="*/ 3395228 w 10455568"/>
                  <a:gd name="connsiteY63" fmla="*/ 491723 h 715479"/>
                  <a:gd name="connsiteX64" fmla="*/ 3265757 w 10455568"/>
                  <a:gd name="connsiteY64" fmla="*/ 477242 h 715479"/>
                  <a:gd name="connsiteX65" fmla="*/ 3158404 w 10455568"/>
                  <a:gd name="connsiteY65" fmla="*/ 483689 h 715479"/>
                  <a:gd name="connsiteX66" fmla="*/ 2990483 w 10455568"/>
                  <a:gd name="connsiteY66" fmla="*/ 499212 h 715479"/>
                  <a:gd name="connsiteX67" fmla="*/ 2779802 w 10455568"/>
                  <a:gd name="connsiteY67" fmla="*/ 443069 h 715479"/>
                  <a:gd name="connsiteX68" fmla="*/ 2695508 w 10455568"/>
                  <a:gd name="connsiteY68" fmla="*/ 433082 h 715479"/>
                  <a:gd name="connsiteX69" fmla="*/ 2616713 w 10455568"/>
                  <a:gd name="connsiteY69" fmla="*/ 431172 h 715479"/>
                  <a:gd name="connsiteX70" fmla="*/ 2447364 w 10455568"/>
                  <a:gd name="connsiteY70" fmla="*/ 395810 h 715479"/>
                  <a:gd name="connsiteX71" fmla="*/ 2378751 w 10455568"/>
                  <a:gd name="connsiteY71" fmla="*/ 385044 h 715479"/>
                  <a:gd name="connsiteX72" fmla="*/ 2284230 w 10455568"/>
                  <a:gd name="connsiteY72" fmla="*/ 391782 h 715479"/>
                  <a:gd name="connsiteX73" fmla="*/ 2110801 w 10455568"/>
                  <a:gd name="connsiteY73" fmla="*/ 382042 h 715479"/>
                  <a:gd name="connsiteX74" fmla="*/ 1934854 w 10455568"/>
                  <a:gd name="connsiteY74" fmla="*/ 331108 h 715479"/>
                  <a:gd name="connsiteX75" fmla="*/ 1862479 w 10455568"/>
                  <a:gd name="connsiteY75" fmla="*/ 342158 h 715479"/>
                  <a:gd name="connsiteX76" fmla="*/ 1836283 w 10455568"/>
                  <a:gd name="connsiteY76" fmla="*/ 342488 h 715479"/>
                  <a:gd name="connsiteX77" fmla="*/ 1599327 w 10455568"/>
                  <a:gd name="connsiteY77" fmla="*/ 323970 h 715479"/>
                  <a:gd name="connsiteX78" fmla="*/ 1575578 w 10455568"/>
                  <a:gd name="connsiteY78" fmla="*/ 321802 h 715479"/>
                  <a:gd name="connsiteX79" fmla="*/ 1463288 w 10455568"/>
                  <a:gd name="connsiteY79" fmla="*/ 298576 h 715479"/>
                  <a:gd name="connsiteX80" fmla="*/ 1184165 w 10455568"/>
                  <a:gd name="connsiteY80" fmla="*/ 298373 h 715479"/>
                  <a:gd name="connsiteX81" fmla="*/ 1166899 w 10455568"/>
                  <a:gd name="connsiteY81" fmla="*/ 297220 h 715479"/>
                  <a:gd name="connsiteX82" fmla="*/ 1074855 w 10455568"/>
                  <a:gd name="connsiteY82" fmla="*/ 318934 h 715479"/>
                  <a:gd name="connsiteX83" fmla="*/ 1030232 w 10455568"/>
                  <a:gd name="connsiteY83" fmla="*/ 343829 h 715479"/>
                  <a:gd name="connsiteX84" fmla="*/ 959854 w 10455568"/>
                  <a:gd name="connsiteY84" fmla="*/ 371351 h 715479"/>
                  <a:gd name="connsiteX85" fmla="*/ 887350 w 10455568"/>
                  <a:gd name="connsiteY85" fmla="*/ 384742 h 715479"/>
                  <a:gd name="connsiteX86" fmla="*/ 762349 w 10455568"/>
                  <a:gd name="connsiteY86" fmla="*/ 358882 h 715479"/>
                  <a:gd name="connsiteX87" fmla="*/ 717454 w 10455568"/>
                  <a:gd name="connsiteY87" fmla="*/ 358448 h 715479"/>
                  <a:gd name="connsiteX88" fmla="*/ 616859 w 10455568"/>
                  <a:gd name="connsiteY88" fmla="*/ 348700 h 715479"/>
                  <a:gd name="connsiteX89" fmla="*/ 529939 w 10455568"/>
                  <a:gd name="connsiteY89" fmla="*/ 355789 h 715479"/>
                  <a:gd name="connsiteX90" fmla="*/ 461851 w 10455568"/>
                  <a:gd name="connsiteY90" fmla="*/ 386945 h 715479"/>
                  <a:gd name="connsiteX91" fmla="*/ 360707 w 10455568"/>
                  <a:gd name="connsiteY91" fmla="*/ 399082 h 715479"/>
                  <a:gd name="connsiteX92" fmla="*/ 293863 w 10455568"/>
                  <a:gd name="connsiteY92" fmla="*/ 384410 h 715479"/>
                  <a:gd name="connsiteX93" fmla="*/ 280347 w 10455568"/>
                  <a:gd name="connsiteY93" fmla="*/ 382711 h 715479"/>
                  <a:gd name="connsiteX94" fmla="*/ 108881 w 10455568"/>
                  <a:gd name="connsiteY94" fmla="*/ 393231 h 715479"/>
                  <a:gd name="connsiteX95" fmla="*/ 53435 w 10455568"/>
                  <a:gd name="connsiteY95" fmla="*/ 397222 h 715479"/>
                  <a:gd name="connsiteX96" fmla="*/ 0 w 10455568"/>
                  <a:gd name="connsiteY96" fmla="*/ 409348 h 7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455568" h="715479">
                    <a:moveTo>
                      <a:pt x="0" y="0"/>
                    </a:moveTo>
                    <a:lnTo>
                      <a:pt x="10455568" y="0"/>
                    </a:lnTo>
                    <a:lnTo>
                      <a:pt x="10434629" y="8947"/>
                    </a:lnTo>
                    <a:cubicBezTo>
                      <a:pt x="10373917" y="32898"/>
                      <a:pt x="10311087" y="51455"/>
                      <a:pt x="10249341" y="73146"/>
                    </a:cubicBezTo>
                    <a:cubicBezTo>
                      <a:pt x="10223176" y="82504"/>
                      <a:pt x="10198388" y="94974"/>
                      <a:pt x="10172148" y="103170"/>
                    </a:cubicBezTo>
                    <a:cubicBezTo>
                      <a:pt x="10113395" y="121743"/>
                      <a:pt x="10053617" y="138053"/>
                      <a:pt x="9994576" y="156647"/>
                    </a:cubicBezTo>
                    <a:cubicBezTo>
                      <a:pt x="9960929" y="167389"/>
                      <a:pt x="9928899" y="184724"/>
                      <a:pt x="9894474" y="192604"/>
                    </a:cubicBezTo>
                    <a:cubicBezTo>
                      <a:pt x="9812718" y="211289"/>
                      <a:pt x="9730121" y="226242"/>
                      <a:pt x="9647603" y="242354"/>
                    </a:cubicBezTo>
                    <a:cubicBezTo>
                      <a:pt x="9562500" y="258935"/>
                      <a:pt x="9477721" y="276078"/>
                      <a:pt x="9392533" y="291498"/>
                    </a:cubicBezTo>
                    <a:cubicBezTo>
                      <a:pt x="9345891" y="299632"/>
                      <a:pt x="9298681" y="303723"/>
                      <a:pt x="9252019" y="311564"/>
                    </a:cubicBezTo>
                    <a:cubicBezTo>
                      <a:pt x="9211115" y="318433"/>
                      <a:pt x="9170740" y="328758"/>
                      <a:pt x="9129899" y="336497"/>
                    </a:cubicBezTo>
                    <a:cubicBezTo>
                      <a:pt x="9094507" y="342987"/>
                      <a:pt x="9058706" y="347759"/>
                      <a:pt x="9023312" y="354253"/>
                    </a:cubicBezTo>
                    <a:cubicBezTo>
                      <a:pt x="8966639" y="364814"/>
                      <a:pt x="8910315" y="376230"/>
                      <a:pt x="8853949" y="387064"/>
                    </a:cubicBezTo>
                    <a:cubicBezTo>
                      <a:pt x="8830350" y="391295"/>
                      <a:pt x="8805902" y="400245"/>
                      <a:pt x="8783278" y="397418"/>
                    </a:cubicBezTo>
                    <a:cubicBezTo>
                      <a:pt x="8726267" y="390232"/>
                      <a:pt x="8671093" y="397198"/>
                      <a:pt x="8615640" y="408552"/>
                    </a:cubicBezTo>
                    <a:cubicBezTo>
                      <a:pt x="8596680" y="412471"/>
                      <a:pt x="8576049" y="413291"/>
                      <a:pt x="8557154" y="409627"/>
                    </a:cubicBezTo>
                    <a:cubicBezTo>
                      <a:pt x="8518491" y="402356"/>
                      <a:pt x="8480716" y="390947"/>
                      <a:pt x="8442474" y="381318"/>
                    </a:cubicBezTo>
                    <a:cubicBezTo>
                      <a:pt x="8438313" y="380145"/>
                      <a:pt x="8433365" y="380189"/>
                      <a:pt x="8428959" y="379618"/>
                    </a:cubicBezTo>
                    <a:cubicBezTo>
                      <a:pt x="8403970" y="376366"/>
                      <a:pt x="8379279" y="373098"/>
                      <a:pt x="8354329" y="370428"/>
                    </a:cubicBezTo>
                    <a:cubicBezTo>
                      <a:pt x="8340833" y="369017"/>
                      <a:pt x="8327184" y="369657"/>
                      <a:pt x="8313705" y="368535"/>
                    </a:cubicBezTo>
                    <a:cubicBezTo>
                      <a:pt x="8261532" y="363935"/>
                      <a:pt x="8205623" y="381441"/>
                      <a:pt x="8158571" y="349396"/>
                    </a:cubicBezTo>
                    <a:cubicBezTo>
                      <a:pt x="8128030" y="328752"/>
                      <a:pt x="8100257" y="335890"/>
                      <a:pt x="8069467" y="341485"/>
                    </a:cubicBezTo>
                    <a:cubicBezTo>
                      <a:pt x="8046153" y="345696"/>
                      <a:pt x="8022024" y="346466"/>
                      <a:pt x="7998265" y="348379"/>
                    </a:cubicBezTo>
                    <a:cubicBezTo>
                      <a:pt x="7956565" y="352093"/>
                      <a:pt x="7914826" y="355232"/>
                      <a:pt x="7873167" y="359529"/>
                    </a:cubicBezTo>
                    <a:cubicBezTo>
                      <a:pt x="7859864" y="361016"/>
                      <a:pt x="7846730" y="369197"/>
                      <a:pt x="7833600" y="368926"/>
                    </a:cubicBezTo>
                    <a:cubicBezTo>
                      <a:pt x="7772906" y="367528"/>
                      <a:pt x="7711993" y="362939"/>
                      <a:pt x="7651338" y="362121"/>
                    </a:cubicBezTo>
                    <a:cubicBezTo>
                      <a:pt x="7616924" y="361556"/>
                      <a:pt x="7582209" y="369456"/>
                      <a:pt x="7548003" y="367710"/>
                    </a:cubicBezTo>
                    <a:cubicBezTo>
                      <a:pt x="7508539" y="365739"/>
                      <a:pt x="7469448" y="356458"/>
                      <a:pt x="7430093" y="351855"/>
                    </a:cubicBezTo>
                    <a:cubicBezTo>
                      <a:pt x="7419227" y="350559"/>
                      <a:pt x="7407516" y="353979"/>
                      <a:pt x="7396245" y="355328"/>
                    </a:cubicBezTo>
                    <a:cubicBezTo>
                      <a:pt x="7383524" y="356781"/>
                      <a:pt x="7371134" y="358791"/>
                      <a:pt x="7358394" y="359950"/>
                    </a:cubicBezTo>
                    <a:cubicBezTo>
                      <a:pt x="7319573" y="363179"/>
                      <a:pt x="7280655" y="364958"/>
                      <a:pt x="7241933" y="369637"/>
                    </a:cubicBezTo>
                    <a:cubicBezTo>
                      <a:pt x="7218235" y="372418"/>
                      <a:pt x="7194108" y="386008"/>
                      <a:pt x="7171767" y="383160"/>
                    </a:cubicBezTo>
                    <a:cubicBezTo>
                      <a:pt x="7126248" y="377813"/>
                      <a:pt x="7082583" y="399728"/>
                      <a:pt x="7036569" y="387132"/>
                    </a:cubicBezTo>
                    <a:cubicBezTo>
                      <a:pt x="7022328" y="383442"/>
                      <a:pt x="7003983" y="396347"/>
                      <a:pt x="6987200" y="398073"/>
                    </a:cubicBezTo>
                    <a:cubicBezTo>
                      <a:pt x="6945251" y="402388"/>
                      <a:pt x="6903183" y="404965"/>
                      <a:pt x="6861115" y="407542"/>
                    </a:cubicBezTo>
                    <a:cubicBezTo>
                      <a:pt x="6823394" y="409822"/>
                      <a:pt x="6784520" y="416550"/>
                      <a:pt x="6747718" y="410900"/>
                    </a:cubicBezTo>
                    <a:cubicBezTo>
                      <a:pt x="6709137" y="404791"/>
                      <a:pt x="6674999" y="408284"/>
                      <a:pt x="6638839" y="420654"/>
                    </a:cubicBezTo>
                    <a:cubicBezTo>
                      <a:pt x="6614066" y="429044"/>
                      <a:pt x="6587444" y="431733"/>
                      <a:pt x="6561486" y="435540"/>
                    </a:cubicBezTo>
                    <a:cubicBezTo>
                      <a:pt x="6533513" y="439778"/>
                      <a:pt x="6502069" y="435804"/>
                      <a:pt x="6477200" y="447113"/>
                    </a:cubicBezTo>
                    <a:cubicBezTo>
                      <a:pt x="6403159" y="480713"/>
                      <a:pt x="6325566" y="492119"/>
                      <a:pt x="6246111" y="497537"/>
                    </a:cubicBezTo>
                    <a:cubicBezTo>
                      <a:pt x="6231608" y="498524"/>
                      <a:pt x="6216540" y="495475"/>
                      <a:pt x="6202328" y="492074"/>
                    </a:cubicBezTo>
                    <a:cubicBezTo>
                      <a:pt x="6119346" y="471508"/>
                      <a:pt x="6038018" y="479381"/>
                      <a:pt x="5956458" y="500965"/>
                    </a:cubicBezTo>
                    <a:cubicBezTo>
                      <a:pt x="5939584" y="505613"/>
                      <a:pt x="5920486" y="507499"/>
                      <a:pt x="5903139" y="505186"/>
                    </a:cubicBezTo>
                    <a:cubicBezTo>
                      <a:pt x="5854306" y="498315"/>
                      <a:pt x="5806470" y="484677"/>
                      <a:pt x="5757547" y="480730"/>
                    </a:cubicBezTo>
                    <a:cubicBezTo>
                      <a:pt x="5676701" y="474297"/>
                      <a:pt x="5610121" y="519038"/>
                      <a:pt x="5540270" y="550023"/>
                    </a:cubicBezTo>
                    <a:cubicBezTo>
                      <a:pt x="5473801" y="579316"/>
                      <a:pt x="5419599" y="638949"/>
                      <a:pt x="5338128" y="631974"/>
                    </a:cubicBezTo>
                    <a:cubicBezTo>
                      <a:pt x="5329931" y="631367"/>
                      <a:pt x="5321476" y="639812"/>
                      <a:pt x="5312622" y="642454"/>
                    </a:cubicBezTo>
                    <a:cubicBezTo>
                      <a:pt x="5288350" y="649647"/>
                      <a:pt x="5264155" y="657994"/>
                      <a:pt x="5239393" y="662307"/>
                    </a:cubicBezTo>
                    <a:cubicBezTo>
                      <a:pt x="5209181" y="667862"/>
                      <a:pt x="5178072" y="668817"/>
                      <a:pt x="5147821" y="673791"/>
                    </a:cubicBezTo>
                    <a:cubicBezTo>
                      <a:pt x="5108908" y="679940"/>
                      <a:pt x="5070972" y="691848"/>
                      <a:pt x="5032111" y="694497"/>
                    </a:cubicBezTo>
                    <a:cubicBezTo>
                      <a:pt x="5000793" y="696632"/>
                      <a:pt x="4969032" y="688019"/>
                      <a:pt x="4937648" y="684913"/>
                    </a:cubicBezTo>
                    <a:cubicBezTo>
                      <a:pt x="4893363" y="680649"/>
                      <a:pt x="4845361" y="685962"/>
                      <a:pt x="4805529" y="670032"/>
                    </a:cubicBezTo>
                    <a:cubicBezTo>
                      <a:pt x="4763006" y="653119"/>
                      <a:pt x="4723244" y="646796"/>
                      <a:pt x="4681029" y="655792"/>
                    </a:cubicBezTo>
                    <a:cubicBezTo>
                      <a:pt x="4666957" y="658791"/>
                      <a:pt x="4649519" y="672217"/>
                      <a:pt x="4643990" y="685120"/>
                    </a:cubicBezTo>
                    <a:cubicBezTo>
                      <a:pt x="4631676" y="713928"/>
                      <a:pt x="4612585" y="720184"/>
                      <a:pt x="4585542" y="712411"/>
                    </a:cubicBezTo>
                    <a:cubicBezTo>
                      <a:pt x="4562077" y="705853"/>
                      <a:pt x="4533672" y="703713"/>
                      <a:pt x="4516947" y="689117"/>
                    </a:cubicBezTo>
                    <a:cubicBezTo>
                      <a:pt x="4469552" y="647774"/>
                      <a:pt x="4412904" y="650180"/>
                      <a:pt x="4356995" y="642048"/>
                    </a:cubicBezTo>
                    <a:cubicBezTo>
                      <a:pt x="4322867" y="637088"/>
                      <a:pt x="4291523" y="638934"/>
                      <a:pt x="4258219" y="646156"/>
                    </a:cubicBezTo>
                    <a:cubicBezTo>
                      <a:pt x="4185895" y="662159"/>
                      <a:pt x="4113776" y="651342"/>
                      <a:pt x="4042233" y="636117"/>
                    </a:cubicBezTo>
                    <a:cubicBezTo>
                      <a:pt x="3994923" y="625941"/>
                      <a:pt x="3946812" y="621063"/>
                      <a:pt x="3899777" y="610576"/>
                    </a:cubicBezTo>
                    <a:cubicBezTo>
                      <a:pt x="3864554" y="602488"/>
                      <a:pt x="3829196" y="592371"/>
                      <a:pt x="3796441" y="577707"/>
                    </a:cubicBezTo>
                    <a:cubicBezTo>
                      <a:pt x="3748937" y="556178"/>
                      <a:pt x="3706395" y="521788"/>
                      <a:pt x="3648774" y="535623"/>
                    </a:cubicBezTo>
                    <a:cubicBezTo>
                      <a:pt x="3598036" y="547820"/>
                      <a:pt x="3550396" y="532716"/>
                      <a:pt x="3502227" y="518518"/>
                    </a:cubicBezTo>
                    <a:cubicBezTo>
                      <a:pt x="3466848" y="508111"/>
                      <a:pt x="3431455" y="497410"/>
                      <a:pt x="3395228" y="491723"/>
                    </a:cubicBezTo>
                    <a:cubicBezTo>
                      <a:pt x="3352235" y="485040"/>
                      <a:pt x="3304663" y="492363"/>
                      <a:pt x="3265757" y="477242"/>
                    </a:cubicBezTo>
                    <a:cubicBezTo>
                      <a:pt x="3225052" y="461369"/>
                      <a:pt x="3193136" y="476075"/>
                      <a:pt x="3158404" y="483689"/>
                    </a:cubicBezTo>
                    <a:cubicBezTo>
                      <a:pt x="3102986" y="495623"/>
                      <a:pt x="3048333" y="514498"/>
                      <a:pt x="2990483" y="499212"/>
                    </a:cubicBezTo>
                    <a:cubicBezTo>
                      <a:pt x="2920173" y="480697"/>
                      <a:pt x="2850324" y="460405"/>
                      <a:pt x="2779802" y="443069"/>
                    </a:cubicBezTo>
                    <a:cubicBezTo>
                      <a:pt x="2752548" y="436477"/>
                      <a:pt x="2723606" y="434954"/>
                      <a:pt x="2695508" y="433082"/>
                    </a:cubicBezTo>
                    <a:cubicBezTo>
                      <a:pt x="2668903" y="431690"/>
                      <a:pt x="2637847" y="441965"/>
                      <a:pt x="2616713" y="431172"/>
                    </a:cubicBezTo>
                    <a:cubicBezTo>
                      <a:pt x="2562378" y="403411"/>
                      <a:pt x="2507687" y="391698"/>
                      <a:pt x="2447364" y="395810"/>
                    </a:cubicBezTo>
                    <a:cubicBezTo>
                      <a:pt x="2424744" y="397352"/>
                      <a:pt x="2401814" y="385802"/>
                      <a:pt x="2378751" y="385044"/>
                    </a:cubicBezTo>
                    <a:cubicBezTo>
                      <a:pt x="2347229" y="384281"/>
                      <a:pt x="2310735" y="378901"/>
                      <a:pt x="2284230" y="391782"/>
                    </a:cubicBezTo>
                    <a:cubicBezTo>
                      <a:pt x="2221919" y="422248"/>
                      <a:pt x="2168532" y="404037"/>
                      <a:pt x="2110801" y="382042"/>
                    </a:cubicBezTo>
                    <a:cubicBezTo>
                      <a:pt x="2053961" y="360279"/>
                      <a:pt x="1994577" y="343935"/>
                      <a:pt x="1934854" y="331108"/>
                    </a:cubicBezTo>
                    <a:cubicBezTo>
                      <a:pt x="1912400" y="326519"/>
                      <a:pt x="1886705" y="338470"/>
                      <a:pt x="1862479" y="342158"/>
                    </a:cubicBezTo>
                    <a:cubicBezTo>
                      <a:pt x="1853818" y="343333"/>
                      <a:pt x="1844309" y="344855"/>
                      <a:pt x="1836283" y="342488"/>
                    </a:cubicBezTo>
                    <a:cubicBezTo>
                      <a:pt x="1758698" y="319808"/>
                      <a:pt x="1680403" y="303878"/>
                      <a:pt x="1599327" y="323970"/>
                    </a:cubicBezTo>
                    <a:cubicBezTo>
                      <a:pt x="1591888" y="325937"/>
                      <a:pt x="1583257" y="323319"/>
                      <a:pt x="1575578" y="321802"/>
                    </a:cubicBezTo>
                    <a:cubicBezTo>
                      <a:pt x="1538035" y="313873"/>
                      <a:pt x="1500950" y="299795"/>
                      <a:pt x="1463288" y="298576"/>
                    </a:cubicBezTo>
                    <a:cubicBezTo>
                      <a:pt x="1370438" y="295582"/>
                      <a:pt x="1277384" y="298137"/>
                      <a:pt x="1184165" y="298373"/>
                    </a:cubicBezTo>
                    <a:cubicBezTo>
                      <a:pt x="1178344" y="298480"/>
                      <a:pt x="1172255" y="298896"/>
                      <a:pt x="1166899" y="297220"/>
                    </a:cubicBezTo>
                    <a:cubicBezTo>
                      <a:pt x="1131827" y="287082"/>
                      <a:pt x="1102238" y="293180"/>
                      <a:pt x="1074855" y="318934"/>
                    </a:cubicBezTo>
                    <a:cubicBezTo>
                      <a:pt x="1062808" y="330244"/>
                      <a:pt x="1045783" y="336940"/>
                      <a:pt x="1030232" y="343829"/>
                    </a:cubicBezTo>
                    <a:cubicBezTo>
                      <a:pt x="1007334" y="354132"/>
                      <a:pt x="983839" y="364180"/>
                      <a:pt x="959854" y="371351"/>
                    </a:cubicBezTo>
                    <a:cubicBezTo>
                      <a:pt x="936141" y="378210"/>
                      <a:pt x="910825" y="387219"/>
                      <a:pt x="887350" y="384742"/>
                    </a:cubicBezTo>
                    <a:cubicBezTo>
                      <a:pt x="845096" y="380339"/>
                      <a:pt x="804258" y="366810"/>
                      <a:pt x="762349" y="358882"/>
                    </a:cubicBezTo>
                    <a:cubicBezTo>
                      <a:pt x="747884" y="356082"/>
                      <a:pt x="732263" y="357732"/>
                      <a:pt x="717454" y="358448"/>
                    </a:cubicBezTo>
                    <a:cubicBezTo>
                      <a:pt x="683463" y="359893"/>
                      <a:pt x="649238" y="370675"/>
                      <a:pt x="616859" y="348700"/>
                    </a:cubicBezTo>
                    <a:cubicBezTo>
                      <a:pt x="586900" y="328019"/>
                      <a:pt x="558641" y="336644"/>
                      <a:pt x="529939" y="355789"/>
                    </a:cubicBezTo>
                    <a:cubicBezTo>
                      <a:pt x="509309" y="369433"/>
                      <a:pt x="485605" y="380664"/>
                      <a:pt x="461851" y="386945"/>
                    </a:cubicBezTo>
                    <a:cubicBezTo>
                      <a:pt x="429225" y="395576"/>
                      <a:pt x="396634" y="400422"/>
                      <a:pt x="360707" y="399082"/>
                    </a:cubicBezTo>
                    <a:cubicBezTo>
                      <a:pt x="335299" y="398193"/>
                      <a:pt x="314629" y="398437"/>
                      <a:pt x="293863" y="384410"/>
                    </a:cubicBezTo>
                    <a:cubicBezTo>
                      <a:pt x="290517" y="382308"/>
                      <a:pt x="284678" y="382122"/>
                      <a:pt x="280347" y="382711"/>
                    </a:cubicBezTo>
                    <a:cubicBezTo>
                      <a:pt x="223554" y="391535"/>
                      <a:pt x="166827" y="392780"/>
                      <a:pt x="108881" y="393231"/>
                    </a:cubicBezTo>
                    <a:cubicBezTo>
                      <a:pt x="90460" y="393322"/>
                      <a:pt x="71882" y="394571"/>
                      <a:pt x="53435" y="397222"/>
                    </a:cubicBezTo>
                    <a:lnTo>
                      <a:pt x="0" y="409348"/>
                    </a:ln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55224175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5544C06-2170-B9CB-2B62-474FE8D0BB32}"/>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4A84BAE9-686E-8683-6684-1226A1F4CE44}"/>
              </a:ext>
            </a:extLst>
          </p:cNvPr>
          <p:cNvSpPr>
            <a:spLocks noGrp="1"/>
          </p:cNvSpPr>
          <p:nvPr>
            <p:ph type="title"/>
          </p:nvPr>
        </p:nvSpPr>
        <p:spPr>
          <a:xfrm>
            <a:off x="838200" y="365125"/>
            <a:ext cx="10515600" cy="1325563"/>
          </a:xfrm>
        </p:spPr>
        <p:txBody>
          <a:bodyPr>
            <a:normAutofit/>
          </a:bodyPr>
          <a:lstStyle/>
          <a:p>
            <a:r>
              <a:rPr lang="en-US">
                <a:solidFill>
                  <a:srgbClr val="FFFFFF"/>
                </a:solidFill>
              </a:rPr>
              <a:t>Contributing Its Own Share of Emission Reductions</a:t>
            </a:r>
          </a:p>
        </p:txBody>
      </p:sp>
      <p:sp>
        <p:nvSpPr>
          <p:cNvPr id="3" name="Content Placeholder 2">
            <a:extLst>
              <a:ext uri="{FF2B5EF4-FFF2-40B4-BE49-F238E27FC236}">
                <a16:creationId xmlns:a16="http://schemas.microsoft.com/office/drawing/2014/main" id="{C0970C9E-E8F2-0D05-43C3-1058D2EA35CD}"/>
              </a:ext>
            </a:extLst>
          </p:cNvPr>
          <p:cNvSpPr>
            <a:spLocks noGrp="1"/>
          </p:cNvSpPr>
          <p:nvPr>
            <p:ph idx="1"/>
          </p:nvPr>
        </p:nvSpPr>
        <p:spPr>
          <a:xfrm>
            <a:off x="838200" y="1825625"/>
            <a:ext cx="10515600" cy="4351338"/>
          </a:xfrm>
        </p:spPr>
        <p:txBody>
          <a:bodyPr>
            <a:normAutofit/>
          </a:bodyPr>
          <a:lstStyle/>
          <a:p>
            <a:r>
              <a:rPr lang="en-US">
                <a:solidFill>
                  <a:srgbClr val="FFFFFF"/>
                </a:solidFill>
              </a:rPr>
              <a:t>EU’s credibility as a leading force for climate policy depends on fulfilling its emission reduction obligations under the Kyoto Protocol by 2012 and post-Kyoto unilateral reduction commitments.</a:t>
            </a:r>
          </a:p>
          <a:p>
            <a:r>
              <a:rPr lang="en-US">
                <a:solidFill>
                  <a:srgbClr val="FFFFFF"/>
                </a:solidFill>
              </a:rPr>
              <a:t>EU committed to reduce its GHG emissions by 8 percent from 1990 levels during the 2008 to 2012 period.</a:t>
            </a:r>
          </a:p>
          <a:p>
            <a:r>
              <a:rPr lang="en-US">
                <a:solidFill>
                  <a:srgbClr val="FFFFFF"/>
                </a:solidFill>
              </a:rPr>
              <a:t>EU successfully met its reduction target through domestic policies, carbon sink activities, and credits for emission reductions achieved outside of the EU.</a:t>
            </a:r>
          </a:p>
        </p:txBody>
      </p:sp>
    </p:spTree>
    <p:extLst>
      <p:ext uri="{BB962C8B-B14F-4D97-AF65-F5344CB8AC3E}">
        <p14:creationId xmlns:p14="http://schemas.microsoft.com/office/powerpoint/2010/main" val="24927585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uzzle pieces">
            <a:extLst>
              <a:ext uri="{FF2B5EF4-FFF2-40B4-BE49-F238E27FC236}">
                <a16:creationId xmlns:a16="http://schemas.microsoft.com/office/drawing/2014/main" id="{2BA73FB2-184C-9E94-93B3-2E828C9E1F11}"/>
              </a:ext>
            </a:extLst>
          </p:cNvPr>
          <p:cNvPicPr>
            <a:picLocks noChangeAspect="1"/>
          </p:cNvPicPr>
          <p:nvPr/>
        </p:nvPicPr>
        <p:blipFill rotWithShape="1">
          <a:blip r:embed="rId2">
            <a:alphaModFix amt="35000"/>
          </a:blip>
          <a:srcRect t="4793" b="10620"/>
          <a:stretch/>
        </p:blipFill>
        <p:spPr>
          <a:xfrm>
            <a:off x="20" y="10"/>
            <a:ext cx="12191980" cy="6857990"/>
          </a:xfrm>
          <a:prstGeom prst="rect">
            <a:avLst/>
          </a:prstGeom>
        </p:spPr>
      </p:pic>
      <p:sp>
        <p:nvSpPr>
          <p:cNvPr id="2" name="Title 1">
            <a:extLst>
              <a:ext uri="{FF2B5EF4-FFF2-40B4-BE49-F238E27FC236}">
                <a16:creationId xmlns:a16="http://schemas.microsoft.com/office/drawing/2014/main" id="{8388CE28-0A35-9FB9-01E2-31F33711D1CB}"/>
              </a:ext>
            </a:extLst>
          </p:cNvPr>
          <p:cNvSpPr>
            <a:spLocks noGrp="1"/>
          </p:cNvSpPr>
          <p:nvPr>
            <p:ph type="title"/>
          </p:nvPr>
        </p:nvSpPr>
        <p:spPr>
          <a:xfrm>
            <a:off x="838200" y="365125"/>
            <a:ext cx="10515600" cy="1325563"/>
          </a:xfrm>
        </p:spPr>
        <p:txBody>
          <a:bodyPr>
            <a:normAutofit/>
          </a:bodyPr>
          <a:lstStyle/>
          <a:p>
            <a:r>
              <a:rPr lang="en-US">
                <a:solidFill>
                  <a:srgbClr val="FFFFFF"/>
                </a:solidFill>
              </a:rPr>
              <a:t>Burden-Sharing Agreement and Compliance</a:t>
            </a:r>
          </a:p>
        </p:txBody>
      </p:sp>
      <p:sp>
        <p:nvSpPr>
          <p:cNvPr id="3" name="Content Placeholder 2">
            <a:extLst>
              <a:ext uri="{FF2B5EF4-FFF2-40B4-BE49-F238E27FC236}">
                <a16:creationId xmlns:a16="http://schemas.microsoft.com/office/drawing/2014/main" id="{C1FB8DCF-D562-B6E7-6190-9569124FAC00}"/>
              </a:ext>
            </a:extLst>
          </p:cNvPr>
          <p:cNvSpPr>
            <a:spLocks noGrp="1"/>
          </p:cNvSpPr>
          <p:nvPr>
            <p:ph idx="1"/>
          </p:nvPr>
        </p:nvSpPr>
        <p:spPr>
          <a:xfrm>
            <a:off x="838200" y="1825625"/>
            <a:ext cx="10515600" cy="4351338"/>
          </a:xfrm>
        </p:spPr>
        <p:txBody>
          <a:bodyPr>
            <a:normAutofit/>
          </a:bodyPr>
          <a:lstStyle/>
          <a:p>
            <a:r>
              <a:rPr lang="en-US">
                <a:solidFill>
                  <a:srgbClr val="FFFFFF"/>
                </a:solidFill>
              </a:rPr>
              <a:t>A political agreement was reached in 1998 to divide the burden of meeting the aggregate EU target nonuniformly among EU member states.</a:t>
            </a:r>
          </a:p>
          <a:p>
            <a:r>
              <a:rPr lang="en-US">
                <a:solidFill>
                  <a:srgbClr val="FFFFFF"/>
                </a:solidFill>
              </a:rPr>
              <a:t>The EU’s compliance is due to the collapse of emission-intensive industries in Eastern Europe and the recent global economic recession.</a:t>
            </a:r>
          </a:p>
          <a:p>
            <a:r>
              <a:rPr lang="en-US">
                <a:solidFill>
                  <a:srgbClr val="FFFFFF"/>
                </a:solidFill>
              </a:rPr>
              <a:t>Impact assessment found that only about half of the emission reductions in the EU since 1990 were triggered by environmental policies.</a:t>
            </a:r>
          </a:p>
        </p:txBody>
      </p:sp>
    </p:spTree>
    <p:extLst>
      <p:ext uri="{BB962C8B-B14F-4D97-AF65-F5344CB8AC3E}">
        <p14:creationId xmlns:p14="http://schemas.microsoft.com/office/powerpoint/2010/main" val="30389014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906B358-87FB-45D4-8BCA-7CF66ABB36C3}"/>
              </a:ext>
            </a:extLst>
          </p:cNvPr>
          <p:cNvPicPr>
            <a:picLocks noChangeAspect="1"/>
          </p:cNvPicPr>
          <p:nvPr/>
        </p:nvPicPr>
        <p:blipFill rotWithShape="1">
          <a:blip r:embed="rId2">
            <a:alphaModFix amt="35000"/>
          </a:blip>
          <a:srcRect l="15605" r="3061"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5606689B-3F59-6E31-4B5A-BFE5E2131D98}"/>
              </a:ext>
            </a:extLst>
          </p:cNvPr>
          <p:cNvSpPr>
            <a:spLocks noGrp="1"/>
          </p:cNvSpPr>
          <p:nvPr>
            <p:ph type="title"/>
          </p:nvPr>
        </p:nvSpPr>
        <p:spPr>
          <a:xfrm>
            <a:off x="838200" y="365125"/>
            <a:ext cx="10515600" cy="1325563"/>
          </a:xfrm>
        </p:spPr>
        <p:txBody>
          <a:bodyPr>
            <a:normAutofit/>
          </a:bodyPr>
          <a:lstStyle/>
          <a:p>
            <a:r>
              <a:rPr lang="en-US">
                <a:solidFill>
                  <a:srgbClr val="FFFFFF"/>
                </a:solidFill>
              </a:rPr>
              <a:t>Post-Kyoto Climate Policy</a:t>
            </a:r>
          </a:p>
        </p:txBody>
      </p:sp>
      <p:graphicFrame>
        <p:nvGraphicFramePr>
          <p:cNvPr id="5" name="Content Placeholder 2">
            <a:extLst>
              <a:ext uri="{FF2B5EF4-FFF2-40B4-BE49-F238E27FC236}">
                <a16:creationId xmlns:a16="http://schemas.microsoft.com/office/drawing/2014/main" id="{EEC4A13C-59E4-058D-C0CB-4AC20B044630}"/>
              </a:ext>
            </a:extLst>
          </p:cNvPr>
          <p:cNvGraphicFramePr>
            <a:graphicFrameLocks noGrp="1"/>
          </p:cNvGraphicFramePr>
          <p:nvPr>
            <p:ph idx="1"/>
            <p:extLst>
              <p:ext uri="{D42A27DB-BD31-4B8C-83A1-F6EECF244321}">
                <p14:modId xmlns:p14="http://schemas.microsoft.com/office/powerpoint/2010/main" val="68599666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038586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Magnifying glass showing decling performance">
            <a:extLst>
              <a:ext uri="{FF2B5EF4-FFF2-40B4-BE49-F238E27FC236}">
                <a16:creationId xmlns:a16="http://schemas.microsoft.com/office/drawing/2014/main" id="{AA19BF59-43B2-4638-F496-CFE53CA1D18A}"/>
              </a:ext>
            </a:extLst>
          </p:cNvPr>
          <p:cNvPicPr>
            <a:picLocks noChangeAspect="1"/>
          </p:cNvPicPr>
          <p:nvPr/>
        </p:nvPicPr>
        <p:blipFill rotWithShape="1">
          <a:blip r:embed="rId2">
            <a:duotone>
              <a:prstClr val="black"/>
              <a:schemeClr val="tx2">
                <a:tint val="45000"/>
                <a:satMod val="400000"/>
              </a:schemeClr>
            </a:duotone>
            <a:alphaModFix amt="25000"/>
          </a:blip>
          <a:srcRect t="1220" b="14510"/>
          <a:stretch/>
        </p:blipFill>
        <p:spPr>
          <a:xfrm>
            <a:off x="20" y="10"/>
            <a:ext cx="12191980" cy="6857990"/>
          </a:xfrm>
          <a:prstGeom prst="rect">
            <a:avLst/>
          </a:prstGeom>
        </p:spPr>
      </p:pic>
      <p:sp>
        <p:nvSpPr>
          <p:cNvPr id="2" name="Title 1">
            <a:extLst>
              <a:ext uri="{FF2B5EF4-FFF2-40B4-BE49-F238E27FC236}">
                <a16:creationId xmlns:a16="http://schemas.microsoft.com/office/drawing/2014/main" id="{2DC0CC88-10F9-B165-1FC0-E38077A028AF}"/>
              </a:ext>
            </a:extLst>
          </p:cNvPr>
          <p:cNvSpPr>
            <a:spLocks noGrp="1"/>
          </p:cNvSpPr>
          <p:nvPr>
            <p:ph type="title"/>
          </p:nvPr>
        </p:nvSpPr>
        <p:spPr>
          <a:xfrm>
            <a:off x="838200" y="365125"/>
            <a:ext cx="10515600" cy="1325563"/>
          </a:xfrm>
        </p:spPr>
        <p:txBody>
          <a:bodyPr>
            <a:normAutofit/>
          </a:bodyPr>
          <a:lstStyle/>
          <a:p>
            <a:r>
              <a:rPr lang="en-US" dirty="0"/>
              <a:t> EU Climate Policy - Meeting Fundamental Criteria</a:t>
            </a:r>
          </a:p>
        </p:txBody>
      </p:sp>
      <p:sp>
        <p:nvSpPr>
          <p:cNvPr id="3" name="Content Placeholder 2">
            <a:extLst>
              <a:ext uri="{FF2B5EF4-FFF2-40B4-BE49-F238E27FC236}">
                <a16:creationId xmlns:a16="http://schemas.microsoft.com/office/drawing/2014/main" id="{E84AC1DB-6FAC-1C2B-F77E-FDCB46D21364}"/>
              </a:ext>
            </a:extLst>
          </p:cNvPr>
          <p:cNvSpPr>
            <a:spLocks noGrp="1"/>
          </p:cNvSpPr>
          <p:nvPr>
            <p:ph idx="1"/>
          </p:nvPr>
        </p:nvSpPr>
        <p:spPr>
          <a:xfrm>
            <a:off x="838200" y="1825625"/>
            <a:ext cx="10515600" cy="4351338"/>
          </a:xfrm>
        </p:spPr>
        <p:txBody>
          <a:bodyPr>
            <a:normAutofit/>
          </a:bodyPr>
          <a:lstStyle/>
          <a:p>
            <a:r>
              <a:rPr lang="en-US" dirty="0"/>
              <a:t>Since early 1990s, climate protection has been high priority on EU policy agenda</a:t>
            </a:r>
          </a:p>
          <a:p>
            <a:r>
              <a:rPr lang="en-US" dirty="0"/>
              <a:t>EU climate policy must meet three fundamental criteria:</a:t>
            </a:r>
          </a:p>
          <a:p>
            <a:pPr lvl="1"/>
            <a:r>
              <a:rPr lang="en-US" dirty="0"/>
              <a:t>Pushing for international agreements on climate protection</a:t>
            </a:r>
          </a:p>
          <a:p>
            <a:pPr lvl="1"/>
            <a:r>
              <a:rPr lang="en-US" dirty="0"/>
              <a:t>Making its own contribution to global climate protection</a:t>
            </a:r>
          </a:p>
          <a:p>
            <a:pPr lvl="1"/>
            <a:r>
              <a:rPr lang="en-US" dirty="0"/>
              <a:t>Implementing domestic climate policy at least cost</a:t>
            </a:r>
          </a:p>
        </p:txBody>
      </p:sp>
    </p:spTree>
    <p:extLst>
      <p:ext uri="{BB962C8B-B14F-4D97-AF65-F5344CB8AC3E}">
        <p14:creationId xmlns:p14="http://schemas.microsoft.com/office/powerpoint/2010/main" val="2665622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hite bulbs with a yellow one standing out">
            <a:extLst>
              <a:ext uri="{FF2B5EF4-FFF2-40B4-BE49-F238E27FC236}">
                <a16:creationId xmlns:a16="http://schemas.microsoft.com/office/drawing/2014/main" id="{64A08C2A-A154-8FCE-5142-7392FF468A5E}"/>
              </a:ext>
            </a:extLst>
          </p:cNvPr>
          <p:cNvPicPr>
            <a:picLocks noChangeAspect="1"/>
          </p:cNvPicPr>
          <p:nvPr/>
        </p:nvPicPr>
        <p:blipFill rotWithShape="1">
          <a:blip r:embed="rId2">
            <a:alphaModFix amt="35000"/>
          </a:blip>
          <a:srcRect b="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31AEC938-2218-FEC4-F2EF-B5C490940F07}"/>
              </a:ext>
            </a:extLst>
          </p:cNvPr>
          <p:cNvSpPr>
            <a:spLocks noGrp="1"/>
          </p:cNvSpPr>
          <p:nvPr>
            <p:ph type="title"/>
          </p:nvPr>
        </p:nvSpPr>
        <p:spPr>
          <a:xfrm>
            <a:off x="838200" y="365125"/>
            <a:ext cx="10515600" cy="1325563"/>
          </a:xfrm>
        </p:spPr>
        <p:txBody>
          <a:bodyPr>
            <a:normAutofit/>
          </a:bodyPr>
          <a:lstStyle/>
          <a:p>
            <a:r>
              <a:rPr lang="en-US">
                <a:solidFill>
                  <a:srgbClr val="FFFFFF"/>
                </a:solidFill>
              </a:rPr>
              <a:t> EU Climate Policy Successes</a:t>
            </a:r>
          </a:p>
        </p:txBody>
      </p:sp>
      <p:sp>
        <p:nvSpPr>
          <p:cNvPr id="3" name="Content Placeholder 2">
            <a:extLst>
              <a:ext uri="{FF2B5EF4-FFF2-40B4-BE49-F238E27FC236}">
                <a16:creationId xmlns:a16="http://schemas.microsoft.com/office/drawing/2014/main" id="{471B6347-8805-B250-807B-9DD60EFCC3DA}"/>
              </a:ext>
            </a:extLst>
          </p:cNvPr>
          <p:cNvSpPr>
            <a:spLocks noGrp="1"/>
          </p:cNvSpPr>
          <p:nvPr>
            <p:ph idx="1"/>
          </p:nvPr>
        </p:nvSpPr>
        <p:spPr>
          <a:xfrm>
            <a:off x="838200" y="1825625"/>
            <a:ext cx="10515600" cy="4351338"/>
          </a:xfrm>
        </p:spPr>
        <p:txBody>
          <a:bodyPr>
            <a:normAutofit/>
          </a:bodyPr>
          <a:lstStyle/>
          <a:p>
            <a:r>
              <a:rPr lang="en-US">
                <a:solidFill>
                  <a:srgbClr val="FFFFFF"/>
                </a:solidFill>
              </a:rPr>
              <a:t>EU has consistently pursued a global climate treaty and assumed a leadership role</a:t>
            </a:r>
          </a:p>
          <a:p>
            <a:r>
              <a:rPr lang="en-US">
                <a:solidFill>
                  <a:srgbClr val="FFFFFF"/>
                </a:solidFill>
              </a:rPr>
              <a:t>Met its own emission reduction targets under the Kyoto Protocol in 2012</a:t>
            </a:r>
          </a:p>
          <a:p>
            <a:r>
              <a:rPr lang="en-US">
                <a:solidFill>
                  <a:srgbClr val="FFFFFF"/>
                </a:solidFill>
              </a:rPr>
              <a:t>Committed to more ambitious and legally binding GHG emission reduction targets for 2020 and beyond</a:t>
            </a:r>
          </a:p>
        </p:txBody>
      </p:sp>
    </p:spTree>
    <p:extLst>
      <p:ext uri="{BB962C8B-B14F-4D97-AF65-F5344CB8AC3E}">
        <p14:creationId xmlns:p14="http://schemas.microsoft.com/office/powerpoint/2010/main" val="41573058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0D6772-5550-42D5-B8BC-CDE283656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7DB0DD1-0F30-4B7E-A6DC-3DDA7D5B35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Close up of a solar panel">
            <a:extLst>
              <a:ext uri="{FF2B5EF4-FFF2-40B4-BE49-F238E27FC236}">
                <a16:creationId xmlns:a16="http://schemas.microsoft.com/office/drawing/2014/main" id="{0457FF1E-B2AF-FCC8-F2C0-2B22FD6FEAB6}"/>
              </a:ext>
            </a:extLst>
          </p:cNvPr>
          <p:cNvPicPr>
            <a:picLocks noChangeAspect="1"/>
          </p:cNvPicPr>
          <p:nvPr/>
        </p:nvPicPr>
        <p:blipFill rotWithShape="1">
          <a:blip r:embed="rId2">
            <a:alphaModFix amt="60000"/>
          </a:blip>
          <a:srcRect b="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CBD56775-7FC4-F92F-8780-9E453D8EE12B}"/>
              </a:ext>
            </a:extLst>
          </p:cNvPr>
          <p:cNvSpPr>
            <a:spLocks noGrp="1"/>
          </p:cNvSpPr>
          <p:nvPr>
            <p:ph type="title"/>
          </p:nvPr>
        </p:nvSpPr>
        <p:spPr>
          <a:xfrm>
            <a:off x="838199" y="1671569"/>
            <a:ext cx="4155825" cy="4072044"/>
          </a:xfrm>
        </p:spPr>
        <p:txBody>
          <a:bodyPr anchor="t">
            <a:normAutofit/>
          </a:bodyPr>
          <a:lstStyle/>
          <a:p>
            <a:r>
              <a:rPr lang="en-US">
                <a:solidFill>
                  <a:srgbClr val="FFFFFF"/>
                </a:solidFill>
              </a:rPr>
              <a:t>Challenges for the EU Climate Policy</a:t>
            </a:r>
          </a:p>
        </p:txBody>
      </p:sp>
      <p:sp>
        <p:nvSpPr>
          <p:cNvPr id="3" name="Content Placeholder 2">
            <a:extLst>
              <a:ext uri="{FF2B5EF4-FFF2-40B4-BE49-F238E27FC236}">
                <a16:creationId xmlns:a16="http://schemas.microsoft.com/office/drawing/2014/main" id="{720D21F2-B2FA-5030-A990-1EC10B48158A}"/>
              </a:ext>
            </a:extLst>
          </p:cNvPr>
          <p:cNvSpPr>
            <a:spLocks noGrp="1"/>
          </p:cNvSpPr>
          <p:nvPr>
            <p:ph idx="1"/>
          </p:nvPr>
        </p:nvSpPr>
        <p:spPr>
          <a:xfrm>
            <a:off x="5186551" y="1671569"/>
            <a:ext cx="6167248" cy="4072044"/>
          </a:xfrm>
        </p:spPr>
        <p:txBody>
          <a:bodyPr>
            <a:normAutofit/>
          </a:bodyPr>
          <a:lstStyle/>
          <a:p>
            <a:r>
              <a:rPr lang="en-US" sz="2000">
                <a:solidFill>
                  <a:srgbClr val="FFFFFF"/>
                </a:solidFill>
              </a:rPr>
              <a:t>EU struggles with implementing unilateral emission abatement in cost-effective manner</a:t>
            </a:r>
          </a:p>
          <a:p>
            <a:r>
              <a:rPr lang="en-US" sz="2000">
                <a:solidFill>
                  <a:srgbClr val="FFFFFF"/>
                </a:solidFill>
              </a:rPr>
              <a:t>EU ETS covers only 45% of EU's GHG emissions, and remaining 55% requires complementary regulations at member state level</a:t>
            </a:r>
          </a:p>
          <a:p>
            <a:r>
              <a:rPr lang="en-US" sz="2000">
                <a:solidFill>
                  <a:srgbClr val="FFFFFF"/>
                </a:solidFill>
              </a:rPr>
              <a:t>Additional targets for renewable energy and energy efficiency under EU Climate Action and Renewable Energy Package create potential excess cost.</a:t>
            </a:r>
          </a:p>
        </p:txBody>
      </p:sp>
    </p:spTree>
    <p:extLst>
      <p:ext uri="{BB962C8B-B14F-4D97-AF65-F5344CB8AC3E}">
        <p14:creationId xmlns:p14="http://schemas.microsoft.com/office/powerpoint/2010/main" val="346776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1321</Words>
  <Application>Microsoft Office PowerPoint</Application>
  <PresentationFormat>Widescreen</PresentationFormat>
  <Paragraphs>73</Paragraphs>
  <Slides>22</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AdvP3E76B0</vt:lpstr>
      <vt:lpstr>Arial</vt:lpstr>
      <vt:lpstr>Calibri</vt:lpstr>
      <vt:lpstr>Calibri Light</vt:lpstr>
      <vt:lpstr>Charis SIL</vt:lpstr>
      <vt:lpstr>STIX</vt:lpstr>
      <vt:lpstr>Office Theme</vt:lpstr>
      <vt:lpstr>Future of EU Climate policy Challenges Opportunities</vt:lpstr>
      <vt:lpstr>Two Decades of European Climate Policy: A Critical Appraisal</vt:lpstr>
      <vt:lpstr>Research question</vt:lpstr>
      <vt:lpstr>Contributing Its Own Share of Emission Reductions</vt:lpstr>
      <vt:lpstr>Burden-Sharing Agreement and Compliance</vt:lpstr>
      <vt:lpstr>Post-Kyoto Climate Policy</vt:lpstr>
      <vt:lpstr> EU Climate Policy - Meeting Fundamental Criteria</vt:lpstr>
      <vt:lpstr> EU Climate Policy Successes</vt:lpstr>
      <vt:lpstr>Challenges for the EU Climate Policy</vt:lpstr>
      <vt:lpstr>Conclusions</vt:lpstr>
      <vt:lpstr>A comprehensive socio-economic assessment of EU climate policy pathways,2023</vt:lpstr>
      <vt:lpstr>Intrduction</vt:lpstr>
      <vt:lpstr>Modelling Toolbox and Policy Packages</vt:lpstr>
      <vt:lpstr>PowerPoint Presentation</vt:lpstr>
      <vt:lpstr>Scenarios</vt:lpstr>
      <vt:lpstr>PowerPoint Presentation</vt:lpstr>
      <vt:lpstr>Results</vt:lpstr>
      <vt:lpstr>PowerPoint Presentation</vt:lpstr>
      <vt:lpstr>PowerPoint Presentation</vt:lpstr>
      <vt:lpstr>Implications and Conclusions</vt:lpstr>
      <vt:lpstr>The Evolution of EU Climate and Energy Policy over the last 30 years</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of EU Climate policy Challenges Opportunities</dc:title>
  <dc:creator>Rahat Sabyrbekov</dc:creator>
  <cp:lastModifiedBy>Rahat Sabyrbekov</cp:lastModifiedBy>
  <cp:revision>3</cp:revision>
  <dcterms:created xsi:type="dcterms:W3CDTF">2023-05-03T03:28:28Z</dcterms:created>
  <dcterms:modified xsi:type="dcterms:W3CDTF">2023-05-03T04:48:04Z</dcterms:modified>
</cp:coreProperties>
</file>