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05A6-5ABD-ED45-2A57-64F224646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C771A-2DCD-DE2F-8DC4-58D6FBF57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CCB98-8B95-2CD8-5B80-6CE349A7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6A51-3E43-4818-915B-CE9D67D047E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BA93E-221E-79CD-ADC8-B4232394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25C4B-FC3D-8354-D8C8-1D2AC33C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3C7-0522-484A-BB47-18FFC83E9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3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5BEF-4952-11E4-8B79-025DF96B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27849-3BB7-DF77-66E1-A4B57B3AA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D1051-5329-3A5D-8E41-464982A8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6A51-3E43-4818-915B-CE9D67D047E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874E1-02CD-1515-28E3-639440C7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D16CC-9486-A5B1-443D-182685EA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3C7-0522-484A-BB47-18FFC83E9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6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DA2652-1719-0D6A-2F7B-D9CAC8A7D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963762-DDFC-2D87-EC78-5B4DBE12F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FBE5E-504D-0FFD-A042-6C531E7E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6A51-3E43-4818-915B-CE9D67D047E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72FD0-631F-DDB1-3812-59B83623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6147A-A163-A620-A64B-CFEC1AAB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3C7-0522-484A-BB47-18FFC83E9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4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CC8E-572B-EDEC-D36E-4212805C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85D28-B6A6-B638-90D0-F137FB37E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266C1-E74B-4D0B-7B4F-B33E78A9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6A51-3E43-4818-915B-CE9D67D047E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0D2D4-A106-C272-C15B-80F10E2D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7A634-7D45-D9A3-99CC-D8088D1B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3C7-0522-484A-BB47-18FFC83E9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8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39F5-066A-1EB1-FFF6-B4F4B675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BE56A-D17E-63DA-BF27-DAD71CC2A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1890E-E3E4-3E32-8511-576E5A60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6A51-3E43-4818-915B-CE9D67D047E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72E8-D872-3612-A26F-85770E19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BAB3B-2DFF-DB58-5828-42D6C3BB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3C7-0522-484A-BB47-18FFC83E9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3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09FA-223B-F3F8-7764-742BE077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D81E0-3ABE-EC77-2A4B-9D6629C34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D0050-5294-216C-B04F-B8D98F837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E8B06-8646-8C8B-C34D-FDEFE2E9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6A51-3E43-4818-915B-CE9D67D047E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2F0A2-670D-4121-666B-66B1DC1E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F9CA7-0C59-1D87-9AE8-792D513A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3C7-0522-484A-BB47-18FFC83E9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8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FFA8-99F6-3351-4240-2AE79E2F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607B8-C433-1DC2-BC0F-306B3174A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B222A-B9FD-5CC0-B9F1-2E86EC1AF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52119-6A99-966E-431B-6CD1A88BD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FC8345-4271-7CB8-8685-48AD40F51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06D80A-DE45-4F69-492C-DF136EF0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6A51-3E43-4818-915B-CE9D67D047E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9FF80F-0C3C-0685-4A53-5498F5B8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B0F879-CC09-9AED-B713-7B6BBDF7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3C7-0522-484A-BB47-18FFC83E9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6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C509C-2223-9E22-6D1F-FE54AD6E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60AD0-B005-5ADA-288B-1D469AAF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6A51-3E43-4818-915B-CE9D67D047E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7A173-806F-96F6-E3FE-B5048A62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C710A-1BA1-3162-2403-DAA95D154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3C7-0522-484A-BB47-18FFC83E9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1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273D1D-263C-60EB-D934-B5E5FB96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6A51-3E43-4818-915B-CE9D67D047E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BA16D-CB66-E522-E67C-1CB0320C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F0EC4-2CDA-5E29-3A36-F9E13BFA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3C7-0522-484A-BB47-18FFC83E9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7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8703-8797-DC8F-0FDB-7BFE90AB7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7B7CC-E61E-CFA6-9041-F5C793230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B1A8F-0355-4C12-4BFD-356D3FEBB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FC7FA-833D-A649-9F76-19A5F6E9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6A51-3E43-4818-915B-CE9D67D047E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AC715-881C-4FAA-EFBF-A04CC5AF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9E306-932A-D67A-F3E7-1E5786C9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3C7-0522-484A-BB47-18FFC83E9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1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5ACA-3FCE-7F8F-C95A-855CFE3F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9DDEF-A0F5-6F06-FA8E-1F5C12402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7A60A-FB93-0A17-A84E-6BAC38F68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4B336-336A-EC9B-08E2-3BF95A07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6A51-3E43-4818-915B-CE9D67D047E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A1C26-6135-C945-F014-AD17CE18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FD661-B241-4D5B-5A32-F4842610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3C7-0522-484A-BB47-18FFC83E9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2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6AF05-01F2-B5DC-30BF-C149030E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CA96E-5653-F70A-AF57-DF422DB06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58C41-167D-D813-2A88-A7C9513CF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46A51-3E43-4818-915B-CE9D67D047E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A1340-25ED-9784-F322-35EF4B8C4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CF643-46ED-E885-6472-0AF64F8F7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53C7-0522-484A-BB47-18FFC83E9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7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UbHGI-kHsU" TargetMode="External"/><Relationship Id="rId2" Type="http://schemas.openxmlformats.org/officeDocument/2006/relationships/hyperlink" Target="https://www.youtube.com/watch?v=s-jJIupxF_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r.Sabyrbekov@osce-academy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D6208-D3E1-4724-1801-F5BEC6B0E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283" y="707132"/>
            <a:ext cx="5469129" cy="2387600"/>
          </a:xfrm>
        </p:spPr>
        <p:txBody>
          <a:bodyPr>
            <a:normAutofit/>
          </a:bodyPr>
          <a:lstStyle/>
          <a:p>
            <a:pPr algn="l"/>
            <a:r>
              <a:rPr lang="en-US" sz="4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 global leadership in climate policy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4D137-4D4F-0CAA-0052-19332C2D1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9283" y="3494783"/>
            <a:ext cx="5469127" cy="2201159"/>
          </a:xfrm>
        </p:spPr>
        <p:txBody>
          <a:bodyPr>
            <a:norm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</a:rPr>
              <a:t>Rahat Sabyrbekov</a:t>
            </a:r>
          </a:p>
          <a:p>
            <a:pPr algn="l"/>
            <a:r>
              <a:rPr lang="en-US" sz="2800">
                <a:solidFill>
                  <a:schemeClr val="bg1"/>
                </a:solidFill>
              </a:rPr>
              <a:t>OSCE Academy</a:t>
            </a:r>
          </a:p>
          <a:p>
            <a:pPr algn="l"/>
            <a:r>
              <a:rPr lang="en-US" sz="2800">
                <a:solidFill>
                  <a:schemeClr val="bg1"/>
                </a:solidFill>
              </a:rPr>
              <a:t>Bishkek 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29284" y="3209925"/>
            <a:ext cx="102627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31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0E95F91E-A3F1-C289-1D6B-3A4C7025E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6A7F90-3F34-ABD1-10C1-24523B37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Exemplary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A2E60-8380-2226-E1F1-24E819E94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Exemplary leadership provides three means of international influence: underpins international credibility, inspires other actors through policy learning and diffusion, and materially incentivizes other actors to adapt</a:t>
            </a:r>
          </a:p>
          <a:p>
            <a:r>
              <a:rPr lang="en-US">
                <a:solidFill>
                  <a:srgbClr val="FFFFFF"/>
                </a:solidFill>
              </a:rPr>
              <a:t>Domestic policy is a significant means of international influence and includes market and regulatory power</a:t>
            </a:r>
          </a:p>
          <a:p>
            <a:r>
              <a:rPr lang="en-US">
                <a:solidFill>
                  <a:srgbClr val="FFFFFF"/>
                </a:solidFill>
              </a:rPr>
              <a:t>Exemplary leadership is derived from domestic policy action and incorporates aspects of ideal-typical structural leadership</a:t>
            </a:r>
          </a:p>
        </p:txBody>
      </p:sp>
    </p:spTree>
    <p:extLst>
      <p:ext uri="{BB962C8B-B14F-4D97-AF65-F5344CB8AC3E}">
        <p14:creationId xmlns:p14="http://schemas.microsoft.com/office/powerpoint/2010/main" val="1308206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eckmate in a chess game">
            <a:extLst>
              <a:ext uri="{FF2B5EF4-FFF2-40B4-BE49-F238E27FC236}">
                <a16:creationId xmlns:a16="http://schemas.microsoft.com/office/drawing/2014/main" id="{C7593EB8-6D04-E9D7-C3F5-BDF31FAF6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743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705BD2-E7E2-3C00-A10F-89DF5A07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Diplomatic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83987-81BA-BBAF-0DDA-AF9FF495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Diplomatic leadership is premised on coherence and unity among EU member states and how well the EU coordinates for coherence and unity</a:t>
            </a:r>
          </a:p>
          <a:p>
            <a:r>
              <a:rPr lang="en-US" sz="2600">
                <a:solidFill>
                  <a:srgbClr val="FFFFFF"/>
                </a:solidFill>
              </a:rPr>
              <a:t>Diplomatic leadership involves mobilizing structural, cognitive, and entrepreneurial capabilities, including diplomatic contacts, outreach, and finance, to fit the prevailing international context</a:t>
            </a:r>
          </a:p>
          <a:p>
            <a:r>
              <a:rPr lang="en-US" sz="2600">
                <a:solidFill>
                  <a:srgbClr val="FFFFFF"/>
                </a:solidFill>
              </a:rPr>
              <a:t>To assess diplomatic leadership, we should investigate the extent to which the EU has effectively coordinated for coherence/unity and deployed its capabilities to fit the international context</a:t>
            </a:r>
          </a:p>
          <a:p>
            <a:r>
              <a:rPr lang="en-US" sz="2600">
                <a:solidFill>
                  <a:srgbClr val="FFFFFF"/>
                </a:solidFill>
              </a:rPr>
              <a:t>The integrated use of exemplary and diplomatic leadership can maximize the EU's influence in international climate leadership.</a:t>
            </a:r>
          </a:p>
        </p:txBody>
      </p:sp>
    </p:spTree>
    <p:extLst>
      <p:ext uri="{BB962C8B-B14F-4D97-AF65-F5344CB8AC3E}">
        <p14:creationId xmlns:p14="http://schemas.microsoft.com/office/powerpoint/2010/main" val="1532880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58252C19-E91E-1E7B-D2FD-38CCAFDEF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FA942D-AD5D-6FA6-8137-C962A920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EU’s international policy goals, goal achievement, and resulting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6B73-734E-655C-4DA7-C33C151FC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EU has pursued the most ambitious science-based international climate policy objectives of the major economies</a:t>
            </a:r>
          </a:p>
          <a:p>
            <a:r>
              <a:rPr lang="en-US">
                <a:solidFill>
                  <a:srgbClr val="FFFFFF"/>
                </a:solidFill>
              </a:rPr>
              <a:t>EU has consistently advocated for binding mitigation obligations for developed countries</a:t>
            </a:r>
          </a:p>
          <a:p>
            <a:r>
              <a:rPr lang="en-US">
                <a:solidFill>
                  <a:srgbClr val="FFFFFF"/>
                </a:solidFill>
              </a:rPr>
              <a:t>EU achieved its international leadership objectives from the 1990s, crashed in Copenhagen in 2009, and recovered modestly in the 2010s</a:t>
            </a:r>
          </a:p>
        </p:txBody>
      </p:sp>
    </p:spTree>
    <p:extLst>
      <p:ext uri="{BB962C8B-B14F-4D97-AF65-F5344CB8AC3E}">
        <p14:creationId xmlns:p14="http://schemas.microsoft.com/office/powerpoint/2010/main" val="3623219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D3295F7F-F777-D9E1-DEBF-871201935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220" b="145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1A8E8-63D1-437D-F6BE-E2A45173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Framework conditions are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B1338-AF24-9BEE-0572-88D5CC46B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International context captures core elements of the climate-related ‘geopolitical shifts’</a:t>
            </a:r>
          </a:p>
          <a:p>
            <a:r>
              <a:rPr lang="en-US">
                <a:solidFill>
                  <a:srgbClr val="FFFFFF"/>
                </a:solidFill>
              </a:rPr>
              <a:t>Domestic legal-institutional framework concerns the EU’s ‘governance constraints’</a:t>
            </a:r>
          </a:p>
          <a:p>
            <a:r>
              <a:rPr lang="en-US">
                <a:solidFill>
                  <a:srgbClr val="FFFFFF"/>
                </a:solidFill>
              </a:rPr>
              <a:t>National climate legislation has spread especially among larger emitters, but it has so far only resulted in tempering global emission growth rather than steep emission reduction</a:t>
            </a:r>
          </a:p>
        </p:txBody>
      </p:sp>
    </p:spTree>
    <p:extLst>
      <p:ext uri="{BB962C8B-B14F-4D97-AF65-F5344CB8AC3E}">
        <p14:creationId xmlns:p14="http://schemas.microsoft.com/office/powerpoint/2010/main" val="2331561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4AFD6BC3-318E-A477-2E1E-FAFE905156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675176-CAC1-4EF8-906B-F8A41817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 International climate politics and its institutional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51651-4464-458E-E2DE-41DF4DFF3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International climate governance has become ‘polycentric’</a:t>
            </a:r>
          </a:p>
          <a:p>
            <a:r>
              <a:rPr lang="en-US">
                <a:solidFill>
                  <a:srgbClr val="FFFFFF"/>
                </a:solidFill>
              </a:rPr>
              <a:t>Paris Agreement reflects the EU’s main, moderated policy objectives</a:t>
            </a:r>
          </a:p>
          <a:p>
            <a:r>
              <a:rPr lang="en-US">
                <a:solidFill>
                  <a:srgbClr val="FFFFFF"/>
                </a:solidFill>
              </a:rPr>
              <a:t>Effective mechanisms for coordination of EU external climate policy are needed to align both EU institutions and its member states.</a:t>
            </a:r>
          </a:p>
        </p:txBody>
      </p:sp>
    </p:spTree>
    <p:extLst>
      <p:ext uri="{BB962C8B-B14F-4D97-AF65-F5344CB8AC3E}">
        <p14:creationId xmlns:p14="http://schemas.microsoft.com/office/powerpoint/2010/main" val="3855279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F8A48-8D29-B967-FEFE-2787642A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Exemplary Leadership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800DAC2E-1DFF-53FE-6C29-16F3438A3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2" r="43155" b="-1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29AF9-655F-D5EA-F164-16F7299F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682000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EU has made significant progress in domestic climate policy.</a:t>
            </a:r>
          </a:p>
          <a:p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This progress has enhanced its international credibility.</a:t>
            </a:r>
          </a:p>
          <a:p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Despite significant internal turbulence and external pressure, the EU has consistently pursued ambitious emission reduction targets.</a:t>
            </a:r>
          </a:p>
        </p:txBody>
      </p:sp>
    </p:spTree>
    <p:extLst>
      <p:ext uri="{BB962C8B-B14F-4D97-AF65-F5344CB8AC3E}">
        <p14:creationId xmlns:p14="http://schemas.microsoft.com/office/powerpoint/2010/main" val="192032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D428D-D2F0-9D20-BBCE-90101B8E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EU Climate Policy Framework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C1840-F576-C8D2-4C3A-3CF8105B4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EU has developed a robust climate policy framework.</a:t>
            </a:r>
          </a:p>
          <a:p>
            <a:r>
              <a:rPr lang="en-US" sz="2000">
                <a:solidFill>
                  <a:schemeClr val="bg1"/>
                </a:solidFill>
              </a:rPr>
              <a:t>Decadal frameworks for climate and energy policy have been implemented.</a:t>
            </a:r>
          </a:p>
          <a:p>
            <a:r>
              <a:rPr lang="en-US" sz="2000">
                <a:solidFill>
                  <a:schemeClr val="bg1"/>
                </a:solidFill>
              </a:rPr>
              <a:t>The framework includes several key implementing legislations, addressing various sources of emissions, such as cars and fluorinated GHGs.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5B19E4-0108-41C4-8DB1-11BAE0B4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84CAC-7006-DCBF-0838-947E214A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19" y="669925"/>
            <a:ext cx="4635609" cy="1325563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 Achievements of EU Climate Policy</a:t>
            </a:r>
          </a:p>
        </p:txBody>
      </p:sp>
      <p:pic>
        <p:nvPicPr>
          <p:cNvPr id="5" name="Picture 4" descr="View of earth from space">
            <a:extLst>
              <a:ext uri="{FF2B5EF4-FFF2-40B4-BE49-F238E27FC236}">
                <a16:creationId xmlns:a16="http://schemas.microsoft.com/office/drawing/2014/main" id="{80A4051E-0886-9084-4E35-4A0AFD650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2514"/>
            <a:ext cx="5753102" cy="31929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A14AE1-71AB-4B18-826E-F563FF428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2916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17920" y="2026340"/>
            <a:ext cx="597408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08977-E6C7-02FA-266E-588FAE4D5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19" y="2400304"/>
            <a:ext cx="4635609" cy="344169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EU has met or exceeded its domestic mitigation targets so far.</a:t>
            </a:r>
          </a:p>
          <a:p>
            <a:r>
              <a:rPr lang="en-US" sz="2000">
                <a:solidFill>
                  <a:schemeClr val="bg1"/>
                </a:solidFill>
              </a:rPr>
              <a:t>The EU is on track to exceed its 20% emission reduction target for 2020.</a:t>
            </a:r>
          </a:p>
          <a:p>
            <a:r>
              <a:rPr lang="en-US" sz="2000">
                <a:solidFill>
                  <a:schemeClr val="bg1"/>
                </a:solidFill>
              </a:rPr>
              <a:t>The EU is not on track to meet its emission targets for 2030 and 2050, requiring considerable additional efforts.</a:t>
            </a:r>
          </a:p>
        </p:txBody>
      </p:sp>
    </p:spTree>
    <p:extLst>
      <p:ext uri="{BB962C8B-B14F-4D97-AF65-F5344CB8AC3E}">
        <p14:creationId xmlns:p14="http://schemas.microsoft.com/office/powerpoint/2010/main" val="403202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CC686-0372-F329-FC69-A07BA692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562272" cy="132556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European Green 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3EF8C-AFDD-1F68-5C00-84C121206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562272" cy="3711571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European Green Deal, launched in 2019, promises additional efforts to meet 2030 and 2050 emission reduction targets.</a:t>
            </a:r>
          </a:p>
          <a:p>
            <a:r>
              <a:rPr lang="en-US" sz="2000">
                <a:solidFill>
                  <a:schemeClr val="bg1"/>
                </a:solidFill>
              </a:rPr>
              <a:t>The Green Deal foresees a suite of proposals for implementing legislation, prioritizing climate policy objectives across all EU policy fields.</a:t>
            </a:r>
          </a:p>
          <a:p>
            <a:r>
              <a:rPr lang="en-US" sz="2000">
                <a:solidFill>
                  <a:schemeClr val="bg1"/>
                </a:solidFill>
              </a:rPr>
              <a:t>The Green Deal includes a Just Transition Mechanism and Fund to support sectors dependent on fossil fuels or carbon-intensive processes.</a:t>
            </a:r>
          </a:p>
        </p:txBody>
      </p:sp>
      <p:pic>
        <p:nvPicPr>
          <p:cNvPr id="5" name="Picture 4" descr="Light bulb on green grass">
            <a:extLst>
              <a:ext uri="{FF2B5EF4-FFF2-40B4-BE49-F238E27FC236}">
                <a16:creationId xmlns:a16="http://schemas.microsoft.com/office/drawing/2014/main" id="{C9D983F3-EEEB-01E1-F533-D800EFEA0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34" r="24160" b="-1"/>
          <a:stretch/>
        </p:blipFill>
        <p:spPr>
          <a:xfrm>
            <a:off x="7629728" y="10"/>
            <a:ext cx="4562272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95400" y="2026340"/>
            <a:ext cx="1089660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C2BAA-E206-3757-08CA-C521A41BE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562272" cy="132556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EU's Global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4E72-9513-6BF2-DFF0-8C4F817CB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562272" cy="3711571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EU climate policies have become a benchmark and a source of inspiration for others.</a:t>
            </a:r>
          </a:p>
          <a:p>
            <a:r>
              <a:rPr lang="en-US" sz="2000">
                <a:solidFill>
                  <a:schemeClr val="bg1"/>
                </a:solidFill>
              </a:rPr>
              <a:t>The expansion of the EU’s climate policy portfolio has enhanced the potential for policy diffusion.</a:t>
            </a:r>
          </a:p>
          <a:p>
            <a:r>
              <a:rPr lang="en-US" sz="2000">
                <a:solidFill>
                  <a:schemeClr val="bg1"/>
                </a:solidFill>
              </a:rPr>
              <a:t>Climate policy has become essential in shaping access to the European market and building the regulatory and technological capacity to address climate change.</a:t>
            </a:r>
          </a:p>
        </p:txBody>
      </p:sp>
      <p:pic>
        <p:nvPicPr>
          <p:cNvPr id="5" name="Picture 4" descr="Aerial view of icebergs in Antarctica">
            <a:extLst>
              <a:ext uri="{FF2B5EF4-FFF2-40B4-BE49-F238E27FC236}">
                <a16:creationId xmlns:a16="http://schemas.microsoft.com/office/drawing/2014/main" id="{6A72D0B8-679B-99C8-DEBC-735677907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0" r="34231"/>
          <a:stretch/>
        </p:blipFill>
        <p:spPr>
          <a:xfrm>
            <a:off x="7629728" y="10"/>
            <a:ext cx="4562272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95400" y="2026340"/>
            <a:ext cx="1089660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F20A00-DFCA-5FE2-BAE3-EBC8DF1CA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03" y="949325"/>
            <a:ext cx="8071706" cy="2387600"/>
          </a:xfrm>
        </p:spPr>
        <p:txBody>
          <a:bodyPr>
            <a:normAutofit/>
          </a:bodyPr>
          <a:lstStyle/>
          <a:p>
            <a:pPr marL="0" marR="0" algn="l">
              <a:spcBef>
                <a:spcPts val="0"/>
              </a:spcBef>
              <a:spcAft>
                <a:spcPts val="800"/>
              </a:spcAft>
            </a:pPr>
            <a:r>
              <a:rPr lang="en-US" sz="3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European Union’s international climate leadership: towards a grand climate strategy?, Journal of European Public</a:t>
            </a:r>
            <a:br>
              <a:rPr lang="en-US" sz="3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10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3AA1B-0A4D-B0CF-88B6-F127BED86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902" y="3429000"/>
            <a:ext cx="8071697" cy="1655762"/>
          </a:xfrm>
        </p:spPr>
        <p:txBody>
          <a:bodyPr>
            <a:norm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Sebastian Oberthür &amp; Claire Dupont (2021) </a:t>
            </a:r>
            <a:endParaRPr lang="en-US" sz="32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25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6076F-CC88-7FE8-125D-98B79788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Discussion and Conclusions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EC081-AD16-C98D-BD20-815C10385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Approach used to systematically assess the EU's leadership record on climate change.</a:t>
            </a:r>
          </a:p>
          <a:p>
            <a:r>
              <a:rPr lang="en-US" sz="2000">
                <a:solidFill>
                  <a:schemeClr val="bg1"/>
                </a:solidFill>
              </a:rPr>
              <a:t>The EU has achieved important results in mobilizing its capacities and adapting to external conditions over the past decades.</a:t>
            </a:r>
          </a:p>
          <a:p>
            <a:r>
              <a:rPr lang="en-US" sz="2000">
                <a:solidFill>
                  <a:schemeClr val="bg1"/>
                </a:solidFill>
              </a:rPr>
              <a:t>The EU has significantly adapted its international approach to the evolving turbulent context, including the rise of emerging powers and growing polycentricity.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8F1C3-F546-6ECF-6D92-39DBCFA0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 sz="3700">
                <a:solidFill>
                  <a:schemeClr val="bg1"/>
                </a:solidFill>
              </a:rPr>
              <a:t> Key Challenges for EU Climate Leadership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8C7-E6F1-0FF0-3AC6-A0A15CEDE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Maintaining and expanding achievements in coordination of climate diplomacy across foreign and climate policy.</a:t>
            </a:r>
          </a:p>
          <a:p>
            <a:r>
              <a:rPr lang="en-US" sz="2000">
                <a:solidFill>
                  <a:schemeClr val="bg1"/>
                </a:solidFill>
              </a:rPr>
              <a:t>Advancing effective 'polycentric' engagement beyond the UN process.</a:t>
            </a:r>
          </a:p>
          <a:p>
            <a:r>
              <a:rPr lang="en-US" sz="2000">
                <a:solidFill>
                  <a:schemeClr val="bg1"/>
                </a:solidFill>
              </a:rPr>
              <a:t>Developing a more strategic approach that emerged in the 2010s into a full-fledged joint grand climate strategy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44DBD15F-0DAB-58A5-327A-7486B2923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65AEA-CDA1-7063-9020-240CDFB1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 Facilitating EU Grand Climate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1B941-C4D3-33B5-5017-7AA3DCC34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EU lacks a strategic center capable of coordinating a grand strategy at the highest political level.</a:t>
            </a:r>
          </a:p>
          <a:p>
            <a:r>
              <a:rPr lang="en-US">
                <a:solidFill>
                  <a:srgbClr val="FFFFFF"/>
                </a:solidFill>
              </a:rPr>
              <a:t>A new body of high-level climate ambassadors or 'czars' could advance discussions on grand climate strategy and facilitate maintenance and further development of existing achievements.</a:t>
            </a:r>
          </a:p>
          <a:p>
            <a:r>
              <a:rPr lang="en-US">
                <a:solidFill>
                  <a:srgbClr val="FFFFFF"/>
                </a:solidFill>
              </a:rPr>
              <a:t>Even if full strategic convergence may remain illusory, creating related structures and capacities could facilitate joint strategizing.</a:t>
            </a:r>
          </a:p>
        </p:txBody>
      </p:sp>
    </p:spTree>
    <p:extLst>
      <p:ext uri="{BB962C8B-B14F-4D97-AF65-F5344CB8AC3E}">
        <p14:creationId xmlns:p14="http://schemas.microsoft.com/office/powerpoint/2010/main" val="287544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93CDD-8B0D-A9C1-EC9B-4C1564BC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EU and Paris agreement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0EA75-6703-500C-FDE3-61CF0DFE1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hlinkClick r:id="rId2"/>
              </a:rPr>
              <a:t>https://www.youtube.com/watch?v=s-jJIupxF_A</a:t>
            </a:r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EU example: </a:t>
            </a:r>
            <a:r>
              <a:rPr lang="en-US" sz="2000">
                <a:solidFill>
                  <a:schemeClr val="bg1"/>
                </a:solidFill>
                <a:hlinkClick r:id="rId3"/>
              </a:rPr>
              <a:t>https://www.youtube.com/watch?v=pUbHGI-kHsU</a:t>
            </a:r>
            <a:r>
              <a:rPr lang="en-US" sz="200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tatue on top of building">
            <a:extLst>
              <a:ext uri="{FF2B5EF4-FFF2-40B4-BE49-F238E27FC236}">
                <a16:creationId xmlns:a16="http://schemas.microsoft.com/office/drawing/2014/main" id="{95EC9989-28FA-11E3-31B3-4A58602D00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66" r="13980" b="-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13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B25148-D133-CAA4-1C24-678CA1BA7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8875" y="707132"/>
            <a:ext cx="3667125" cy="2387600"/>
          </a:xfrm>
        </p:spPr>
        <p:txBody>
          <a:bodyPr>
            <a:normAutofit/>
          </a:bodyPr>
          <a:lstStyle/>
          <a:p>
            <a:pPr algn="l"/>
            <a:r>
              <a:rPr lang="en-US" sz="3500">
                <a:solidFill>
                  <a:schemeClr val="bg1"/>
                </a:solidFill>
              </a:rPr>
              <a:t>Thank you! 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415983F-DB26-4FD0-B606-F6DE0C300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8876" y="3494783"/>
            <a:ext cx="3667124" cy="2201159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hlinkClick r:id="rId2"/>
              </a:rPr>
              <a:t>r.sabyrbekov@osce-academy.net</a:t>
            </a:r>
            <a:r>
              <a:rPr lang="en-US" sz="200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3209925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5512B67B-24C3-484B-37FD-7F0418498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7472" y="1069837"/>
            <a:ext cx="4718321" cy="47183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3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5B19E4-0108-41C4-8DB1-11BAE0B4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AFE0C-8D58-0A43-B9E3-56694EFF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19" y="669925"/>
            <a:ext cx="4635609" cy="1325563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 Introduction</a:t>
            </a:r>
          </a:p>
        </p:txBody>
      </p:sp>
      <p:pic>
        <p:nvPicPr>
          <p:cNvPr id="5" name="Picture 4" descr="One orange paper boat leading a group of white paper boats">
            <a:extLst>
              <a:ext uri="{FF2B5EF4-FFF2-40B4-BE49-F238E27FC236}">
                <a16:creationId xmlns:a16="http://schemas.microsoft.com/office/drawing/2014/main" id="{C33E9482-5AC2-AD21-CDB2-923F59D13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902"/>
            <a:ext cx="5753102" cy="38401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A14AE1-71AB-4B18-826E-F563FF428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2916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17920" y="2026340"/>
            <a:ext cx="597408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E4854-B6BC-A147-B6BC-2A9F7505B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19" y="2400304"/>
            <a:ext cx="4635609" cy="344169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EU has pursued international climate change leadership since the early 1990s</a:t>
            </a:r>
          </a:p>
          <a:p>
            <a:r>
              <a:rPr lang="en-US" sz="2000">
                <a:solidFill>
                  <a:schemeClr val="bg1"/>
                </a:solidFill>
              </a:rPr>
              <a:t>Despite challenges, the EU has exerted leadership in various climate agreements</a:t>
            </a:r>
          </a:p>
          <a:p>
            <a:r>
              <a:rPr lang="en-US" sz="2000">
                <a:solidFill>
                  <a:schemeClr val="bg1"/>
                </a:solidFill>
              </a:rPr>
              <a:t>An up-to-date, comprehensive assessment of EU climate leadership is needed</a:t>
            </a:r>
          </a:p>
        </p:txBody>
      </p:sp>
    </p:spTree>
    <p:extLst>
      <p:ext uri="{BB962C8B-B14F-4D97-AF65-F5344CB8AC3E}">
        <p14:creationId xmlns:p14="http://schemas.microsoft.com/office/powerpoint/2010/main" val="306029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6BE41-FE7E-DE3F-947E-804E425AE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Assessment Framework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EFC8-C616-E25C-F841-AACD38189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framework distinguishes between exemplary and diplomatic leadership</a:t>
            </a:r>
          </a:p>
          <a:p>
            <a:r>
              <a:rPr lang="en-US" sz="2000">
                <a:solidFill>
                  <a:schemeClr val="bg1"/>
                </a:solidFill>
              </a:rPr>
              <a:t>Both domestic and external dimensions of EU leadership are considered</a:t>
            </a:r>
          </a:p>
          <a:p>
            <a:r>
              <a:rPr lang="en-US" sz="2000">
                <a:solidFill>
                  <a:schemeClr val="bg1"/>
                </a:solidFill>
              </a:rPr>
              <a:t>Evolving framework conditions are taken into account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3D rendering of game pieces tied together with a rope">
            <a:extLst>
              <a:ext uri="{FF2B5EF4-FFF2-40B4-BE49-F238E27FC236}">
                <a16:creationId xmlns:a16="http://schemas.microsoft.com/office/drawing/2014/main" id="{D307CD3C-F3C4-B3A3-60AF-B67A26FF1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9" r="3210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8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28AF7-6BA6-E31B-71B7-6CD257C1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 EU Climate Leadership Analysis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6F33C-27F5-6F43-B6CA-D8CFC15A1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EU has adapted its climate diplomacy to evolving challenges</a:t>
            </a:r>
          </a:p>
          <a:p>
            <a:r>
              <a:rPr lang="en-US" sz="2000">
                <a:solidFill>
                  <a:schemeClr val="bg1"/>
                </a:solidFill>
              </a:rPr>
              <a:t>Domestic policies and politics have contributed to EU leadership</a:t>
            </a:r>
          </a:p>
          <a:p>
            <a:r>
              <a:rPr lang="en-US" sz="2000">
                <a:solidFill>
                  <a:schemeClr val="bg1"/>
                </a:solidFill>
              </a:rPr>
              <a:t>The European Green Deal launched in 2019 represents a post-Paris development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lluminated San Francisco City Hall">
            <a:extLst>
              <a:ext uri="{FF2B5EF4-FFF2-40B4-BE49-F238E27FC236}">
                <a16:creationId xmlns:a16="http://schemas.microsoft.com/office/drawing/2014/main" id="{A5A45562-12CC-8780-FE69-C4753B2F6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68" r="24877" b="-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1CE62-7A20-5E81-6E9E-23EBEB6E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 EU’s International Climate Leadership: Assessment Framework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E168-EB1C-9AF2-C2E1-5662B50B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To qualify as a ‘leader’ in global climate governance, an actor must pursue ambitious policy objectives towards multilaterally agreed climate goals.</a:t>
            </a:r>
          </a:p>
          <a:p>
            <a:r>
              <a:rPr lang="en-US" sz="2000">
                <a:solidFill>
                  <a:schemeClr val="bg1"/>
                </a:solidFill>
              </a:rPr>
              <a:t>Leadership can be distinguished from its effectiveness, which is an empirical question.</a:t>
            </a:r>
          </a:p>
          <a:p>
            <a:r>
              <a:rPr lang="en-US" sz="2000">
                <a:solidFill>
                  <a:schemeClr val="bg1"/>
                </a:solidFill>
              </a:rPr>
              <a:t>The appraisal of the EU’s international climate leadership focuses on whether and to what extent the EU has mobilized its climate leadership capabilities.</a:t>
            </a:r>
          </a:p>
        </p:txBody>
      </p:sp>
    </p:spTree>
    <p:extLst>
      <p:ext uri="{BB962C8B-B14F-4D97-AF65-F5344CB8AC3E}">
        <p14:creationId xmlns:p14="http://schemas.microsoft.com/office/powerpoint/2010/main" val="41048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F984294A-CCB8-E061-8645-E9009ABE4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1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9F005E-6E37-29D8-B796-95C4FF82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EU Leadership and Its Appraisal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52B9C-56DE-BE38-0FE9-E98A7A982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Neither international policy outputs nor outcomes/impacts are useful/appropriate yardsticks to appraise EU leadership.</a:t>
            </a:r>
          </a:p>
          <a:p>
            <a:r>
              <a:rPr lang="en-US">
                <a:solidFill>
                  <a:srgbClr val="FFFFFF"/>
                </a:solidFill>
              </a:rPr>
              <a:t>Goal achievement is similarly unsuitable because other variables intervene between the EU’s actions and the outcome of negotiations.</a:t>
            </a:r>
          </a:p>
          <a:p>
            <a:r>
              <a:rPr lang="en-US">
                <a:solidFill>
                  <a:srgbClr val="FFFFFF"/>
                </a:solidFill>
              </a:rPr>
              <a:t>To appraise the EU’s international climate leadership, the focus is on investigating the adequacy of the EU’s own input into and contribution to international climate policy.</a:t>
            </a:r>
          </a:p>
        </p:txBody>
      </p:sp>
    </p:spTree>
    <p:extLst>
      <p:ext uri="{BB962C8B-B14F-4D97-AF65-F5344CB8AC3E}">
        <p14:creationId xmlns:p14="http://schemas.microsoft.com/office/powerpoint/2010/main" val="3932764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6C01C90A-6A38-EBCE-3957-197EEB8DE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20A06-8987-2232-B804-27563535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Framework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ECD4-BC78-8D0E-AFE2-2FCC9D55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Investigating framework conditions can constitute challenges to the EU’s international approach and may require adapting this approach for maximum international impact.</a:t>
            </a:r>
          </a:p>
          <a:p>
            <a:r>
              <a:rPr lang="en-US" dirty="0"/>
              <a:t>The EU’s legal-institutional set-up significantly shapes and conditions EU leadership.</a:t>
            </a:r>
          </a:p>
          <a:p>
            <a:r>
              <a:rPr lang="en-US" dirty="0"/>
              <a:t>Investigating EU domestic climate politics drives ‘exemplary leadership’ but does not directly affect the EU’s international approach.</a:t>
            </a:r>
          </a:p>
        </p:txBody>
      </p:sp>
    </p:spTree>
    <p:extLst>
      <p:ext uri="{BB962C8B-B14F-4D97-AF65-F5344CB8AC3E}">
        <p14:creationId xmlns:p14="http://schemas.microsoft.com/office/powerpoint/2010/main" val="365302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83472735-D8EE-C177-7852-B884A247E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1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5B2A5-1040-610F-CB8C-0BCF3CA8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Exemplary and Diplomatic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2D46-3E8B-C861-2BC8-45380236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Leadership types can be grouped into two broad categories: exemplary and diplomatic leadership</a:t>
            </a:r>
          </a:p>
          <a:p>
            <a:r>
              <a:rPr lang="en-US" dirty="0"/>
              <a:t>Exemplary leadership is based on domestic policy action and includes target-setting and legislative frameworks, resulting GHG emissions, and international credibility</a:t>
            </a:r>
          </a:p>
          <a:p>
            <a:r>
              <a:rPr lang="en-US" dirty="0"/>
              <a:t>Diplomatic leadership combines structural, cognitive, and entrepreneurial leadership and aims to coerce, convince, and cajole other parties into action</a:t>
            </a:r>
          </a:p>
          <a:p>
            <a:r>
              <a:rPr lang="en-US" dirty="0"/>
              <a:t>Exemplary and diplomatic leadership are interrelated and interact, and their integrated use can maximize influence</a:t>
            </a:r>
          </a:p>
        </p:txBody>
      </p:sp>
    </p:spTree>
    <p:extLst>
      <p:ext uri="{BB962C8B-B14F-4D97-AF65-F5344CB8AC3E}">
        <p14:creationId xmlns:p14="http://schemas.microsoft.com/office/powerpoint/2010/main" val="2480077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1224</Words>
  <Application>Microsoft Office PowerPoint</Application>
  <PresentationFormat>Widescreen</PresentationFormat>
  <Paragraphs>95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EU global leadership in climate policy</vt:lpstr>
      <vt:lpstr>The European Union’s international climate leadership: towards a grand climate strategy?, Journal of European Public </vt:lpstr>
      <vt:lpstr> Introduction</vt:lpstr>
      <vt:lpstr>Assessment Framework</vt:lpstr>
      <vt:lpstr> EU Climate Leadership Analysis</vt:lpstr>
      <vt:lpstr>The EU’s International Climate Leadership: Assessment Framework</vt:lpstr>
      <vt:lpstr>EU Leadership and Its Appraisal</vt:lpstr>
      <vt:lpstr>Framework Conditions</vt:lpstr>
      <vt:lpstr>Exemplary and Diplomatic Leadership</vt:lpstr>
      <vt:lpstr>Exemplary Leadership</vt:lpstr>
      <vt:lpstr>Diplomatic Leadership</vt:lpstr>
      <vt:lpstr>The EU’s international policy goals, goal achievement, and resulting outcomes</vt:lpstr>
      <vt:lpstr>Framework conditions are met?</vt:lpstr>
      <vt:lpstr> International climate politics and its institutional framework</vt:lpstr>
      <vt:lpstr>Exemplary Leadership</vt:lpstr>
      <vt:lpstr>EU Climate Policy Framework</vt:lpstr>
      <vt:lpstr> Achievements of EU Climate Policy</vt:lpstr>
      <vt:lpstr>European Green Deal</vt:lpstr>
      <vt:lpstr>EU's Global Influence</vt:lpstr>
      <vt:lpstr>Discussion and Conclusions</vt:lpstr>
      <vt:lpstr> Key Challenges for EU Climate Leadership</vt:lpstr>
      <vt:lpstr> Facilitating EU Grand Climate Strategy</vt:lpstr>
      <vt:lpstr>EU and Paris agreement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global leadership in climate policy</dc:title>
  <dc:creator>Rahat Sabyrbekov</dc:creator>
  <cp:lastModifiedBy>Rahat Sabyrbekov</cp:lastModifiedBy>
  <cp:revision>6</cp:revision>
  <dcterms:created xsi:type="dcterms:W3CDTF">2023-05-03T04:51:34Z</dcterms:created>
  <dcterms:modified xsi:type="dcterms:W3CDTF">2023-05-03T05:38:32Z</dcterms:modified>
</cp:coreProperties>
</file>