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9" r:id="rId2"/>
    <p:sldMasterId id="2147483687" r:id="rId3"/>
  </p:sldMasterIdLst>
  <p:sldIdLst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BDB7A7"/>
    <a:srgbClr val="A3B9EB"/>
    <a:srgbClr val="D0D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561242" y="-21511"/>
            <a:ext cx="3668358" cy="5584111"/>
          </a:xfrm>
          <a:prstGeom prst="rect">
            <a:avLst/>
          </a:prstGeom>
          <a:solidFill>
            <a:srgbClr val="BDB7A7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448512" y="1960234"/>
            <a:ext cx="6531300" cy="1620620"/>
          </a:xfrm>
          <a:prstGeom prst="rect">
            <a:avLst/>
          </a:prstGeom>
          <a:solidFill>
            <a:srgbClr val="960000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0" y="1881538"/>
            <a:ext cx="6155615" cy="1524000"/>
          </a:xfrm>
        </p:spPr>
        <p:txBody>
          <a:bodyPr>
            <a:normAutofit/>
          </a:bodyPr>
          <a:lstStyle>
            <a:lvl1pPr>
              <a:defRPr sz="3400" b="1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0888" y="3893125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rgbClr val="96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5334000"/>
            <a:ext cx="3475618" cy="45719"/>
          </a:xfrm>
          <a:prstGeom prst="rect">
            <a:avLst/>
          </a:prstGeom>
          <a:solidFill>
            <a:srgbClr val="9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 userDrawn="1"/>
        </p:nvSpPr>
        <p:spPr>
          <a:xfrm>
            <a:off x="8659405" y="6482797"/>
            <a:ext cx="310295" cy="271645"/>
          </a:xfrm>
          <a:prstGeom prst="rect">
            <a:avLst/>
          </a:prstGeom>
          <a:solidFill>
            <a:srgbClr val="96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95" y="1920428"/>
            <a:ext cx="864888" cy="249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7" y="1089153"/>
            <a:ext cx="864888" cy="249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" name="Rectangle 98"/>
          <p:cNvSpPr/>
          <p:nvPr userDrawn="1"/>
        </p:nvSpPr>
        <p:spPr>
          <a:xfrm>
            <a:off x="8349727" y="6482797"/>
            <a:ext cx="310295" cy="271645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 userDrawn="1"/>
        </p:nvSpPr>
        <p:spPr>
          <a:xfrm>
            <a:off x="8660639" y="6211152"/>
            <a:ext cx="310295" cy="271645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itle 1"/>
          <p:cNvSpPr txBox="1">
            <a:spLocks/>
          </p:cNvSpPr>
          <p:nvPr userDrawn="1"/>
        </p:nvSpPr>
        <p:spPr>
          <a:xfrm>
            <a:off x="4727089" y="1020109"/>
            <a:ext cx="3807311" cy="129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1" kern="1200" baseline="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D05B-E722-4910-B918-7949B12C9C8B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E5-9478-4077-AE6A-10FE8ECDB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9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D05B-E722-4910-B918-7949B12C9C8B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E5-9478-4077-AE6A-10FE8ECDB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46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D05B-E722-4910-B918-7949B12C9C8B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E5-9478-4077-AE6A-10FE8ECDB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19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D05B-E722-4910-B918-7949B12C9C8B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E5-9478-4077-AE6A-10FE8ECDB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9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B24-A456-47C8-BB59-7BFC454810F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84CA-9201-45E2-85FA-C1B53CF5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81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B24-A456-47C8-BB59-7BFC454810F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84CA-9201-45E2-85FA-C1B53CF5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49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B24-A456-47C8-BB59-7BFC454810F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84CA-9201-45E2-85FA-C1B53CF5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83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B24-A456-47C8-BB59-7BFC454810F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84CA-9201-45E2-85FA-C1B53CF5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1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B24-A456-47C8-BB59-7BFC454810F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84CA-9201-45E2-85FA-C1B53CF5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6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B24-A456-47C8-BB59-7BFC454810F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84CA-9201-45E2-85FA-C1B53CF5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6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4414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94000"/>
                  <a:satMod val="114000"/>
                  <a:lumMod val="96000"/>
                </a:schemeClr>
              </a:gs>
              <a:gs pos="62000">
                <a:schemeClr val="bg2">
                  <a:tint val="92000"/>
                  <a:shade val="66000"/>
                  <a:satMod val="110000"/>
                  <a:lumMod val="80000"/>
                </a:schemeClr>
              </a:gs>
              <a:gs pos="100000">
                <a:schemeClr val="bg2">
                  <a:tint val="89000"/>
                  <a:shade val="62000"/>
                  <a:satMod val="110000"/>
                  <a:lumMod val="72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659405" y="6482797"/>
            <a:ext cx="310295" cy="271645"/>
          </a:xfrm>
          <a:prstGeom prst="rect">
            <a:avLst/>
          </a:prstGeom>
          <a:solidFill>
            <a:srgbClr val="96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349727" y="6482797"/>
            <a:ext cx="310295" cy="271645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660639" y="6211152"/>
            <a:ext cx="310295" cy="271645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79"/>
          <a:stretch/>
        </p:blipFill>
        <p:spPr bwMode="auto">
          <a:xfrm>
            <a:off x="40052" y="43211"/>
            <a:ext cx="381636" cy="37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5" b="34410"/>
          <a:stretch/>
        </p:blipFill>
        <p:spPr bwMode="auto">
          <a:xfrm>
            <a:off x="281915" y="341504"/>
            <a:ext cx="381000" cy="36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79"/>
          <a:stretch/>
        </p:blipFill>
        <p:spPr bwMode="auto">
          <a:xfrm>
            <a:off x="40052" y="663472"/>
            <a:ext cx="381636" cy="37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024744" cy="1143000"/>
          </a:xfrm>
        </p:spPr>
        <p:txBody>
          <a:bodyPr/>
          <a:lstStyle>
            <a:lvl1pPr>
              <a:defRPr>
                <a:solidFill>
                  <a:srgbClr val="96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0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B24-A456-47C8-BB59-7BFC454810F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84CA-9201-45E2-85FA-C1B53CF5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53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B24-A456-47C8-BB59-7BFC454810F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84CA-9201-45E2-85FA-C1B53CF5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B24-A456-47C8-BB59-7BFC454810F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84CA-9201-45E2-85FA-C1B53CF5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88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B24-A456-47C8-BB59-7BFC454810F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84CA-9201-45E2-85FA-C1B53CF5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30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9B24-A456-47C8-BB59-7BFC454810F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84CA-9201-45E2-85FA-C1B53CF5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6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D05B-E722-4910-B918-7949B12C9C8B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E5-9478-4077-AE6A-10FE8ECDB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7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D05B-E722-4910-B918-7949B12C9C8B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E5-9478-4077-AE6A-10FE8ECDB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9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D05B-E722-4910-B918-7949B12C9C8B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E5-9478-4077-AE6A-10FE8ECDB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D05B-E722-4910-B918-7949B12C9C8B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E5-9478-4077-AE6A-10FE8ECDB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D05B-E722-4910-B918-7949B12C9C8B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E5-9478-4077-AE6A-10FE8ECDB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4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D05B-E722-4910-B918-7949B12C9C8B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E5-9478-4077-AE6A-10FE8ECDB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1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D05B-E722-4910-B918-7949B12C9C8B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96E5-9478-4077-AE6A-10FE8ECDB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6D05B-E722-4910-B918-7949B12C9C8B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096E5-9478-4077-AE6A-10FE8ECDB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0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49B24-A456-47C8-BB59-7BFC454810F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684CA-9201-45E2-85FA-C1B53CF5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9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49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881538"/>
            <a:ext cx="6096000" cy="1524000"/>
          </a:xfrm>
        </p:spPr>
        <p:txBody>
          <a:bodyPr>
            <a:normAutofit/>
          </a:bodyPr>
          <a:lstStyle/>
          <a:p>
            <a:r>
              <a:rPr lang="en-US" sz="3300" b="0" dirty="0" smtClean="0">
                <a:latin typeface="+mn-lt"/>
              </a:rPr>
              <a:t>Presentation to the Board of Trustees</a:t>
            </a:r>
            <a:endParaRPr lang="en-US" sz="3300" b="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4334" y="4572000"/>
            <a:ext cx="3309803" cy="60267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Vienna, 5 June 2018</a:t>
            </a:r>
            <a:endParaRPr lang="en-US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09" y="1363975"/>
            <a:ext cx="1764148" cy="258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62" y="281045"/>
            <a:ext cx="2154938" cy="286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09" y="795131"/>
            <a:ext cx="1773937" cy="2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Educational Programmes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Licensing and </a:t>
            </a:r>
            <a:r>
              <a:rPr lang="en-US" dirty="0" smtClean="0"/>
              <a:t>Accreditation</a:t>
            </a:r>
            <a:endParaRPr lang="en-US" dirty="0" smtClean="0"/>
          </a:p>
          <a:p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 2017 received </a:t>
            </a:r>
            <a:r>
              <a:rPr lang="en-US" dirty="0" smtClean="0">
                <a:solidFill>
                  <a:srgbClr val="960000"/>
                </a:solidFill>
              </a:rPr>
              <a:t>five-year accreditation for EGD </a:t>
            </a:r>
            <a:r>
              <a:rPr lang="en-US" dirty="0" smtClean="0"/>
              <a:t>programme by independent accreditation agency </a:t>
            </a:r>
            <a:r>
              <a:rPr lang="en-US" dirty="0" err="1" smtClean="0"/>
              <a:t>EdNet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u="sng" dirty="0" smtClean="0">
                <a:solidFill>
                  <a:srgbClr val="960000"/>
                </a:solidFill>
              </a:rPr>
              <a:t>UPDATE</a:t>
            </a:r>
            <a:r>
              <a:rPr lang="en-US" dirty="0" smtClean="0"/>
              <a:t>: In </a:t>
            </a:r>
            <a:r>
              <a:rPr lang="en-US" dirty="0" smtClean="0"/>
              <a:t>June 2018 successfully received </a:t>
            </a:r>
            <a:r>
              <a:rPr lang="en-US" dirty="0" smtClean="0">
                <a:solidFill>
                  <a:srgbClr val="960000"/>
                </a:solidFill>
              </a:rPr>
              <a:t>accreditation for revised P&amp;S </a:t>
            </a:r>
            <a:r>
              <a:rPr lang="en-US" dirty="0" smtClean="0"/>
              <a:t>programme curriculum for the period of </a:t>
            </a:r>
            <a:r>
              <a:rPr lang="en-US" dirty="0" smtClean="0">
                <a:solidFill>
                  <a:srgbClr val="960000"/>
                </a:solidFill>
              </a:rPr>
              <a:t>five years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960000"/>
                </a:solidFill>
              </a:rPr>
              <a:t>Both programmes </a:t>
            </a:r>
            <a:r>
              <a:rPr lang="en-US" dirty="0" smtClean="0"/>
              <a:t>today </a:t>
            </a:r>
            <a:r>
              <a:rPr lang="en-US" dirty="0" smtClean="0">
                <a:solidFill>
                  <a:srgbClr val="960000"/>
                </a:solidFill>
              </a:rPr>
              <a:t>have unlimited license </a:t>
            </a:r>
            <a:r>
              <a:rPr lang="en-US" dirty="0" smtClean="0"/>
              <a:t>from the Kyrgyz Ministry of Education for their educational operations.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Strengthening Faculty at the </a:t>
            </a:r>
            <a:r>
              <a:rPr lang="en-US" dirty="0" smtClean="0"/>
              <a:t>Academy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Creation of </a:t>
            </a:r>
            <a:r>
              <a:rPr lang="en-US" dirty="0" smtClean="0">
                <a:solidFill>
                  <a:srgbClr val="960000"/>
                </a:solidFill>
              </a:rPr>
              <a:t>full-time faculty positions</a:t>
            </a:r>
            <a:r>
              <a:rPr lang="en-US" dirty="0" smtClean="0"/>
              <a:t> (using support from Switzerland, NUPI, DAAD)</a:t>
            </a:r>
          </a:p>
          <a:p>
            <a:pPr lvl="1"/>
            <a:r>
              <a:rPr lang="en-US" dirty="0" smtClean="0"/>
              <a:t>Establishing </a:t>
            </a:r>
            <a:r>
              <a:rPr lang="en-US" dirty="0" smtClean="0">
                <a:solidFill>
                  <a:srgbClr val="960000"/>
                </a:solidFill>
              </a:rPr>
              <a:t>Chairs</a:t>
            </a:r>
            <a:r>
              <a:rPr lang="en-US" dirty="0" smtClean="0"/>
              <a:t> for both programmes responsible for Academic Development</a:t>
            </a:r>
          </a:p>
          <a:p>
            <a:pPr lvl="1"/>
            <a:r>
              <a:rPr lang="en-US" dirty="0" smtClean="0"/>
              <a:t>Establishing new rules for hiring Visiting Lecturers: Educational Partnerships / Competitive Hiring</a:t>
            </a:r>
          </a:p>
          <a:p>
            <a:pPr lvl="1"/>
            <a:r>
              <a:rPr lang="en-US" dirty="0" smtClean="0"/>
              <a:t>Resuming regular </a:t>
            </a:r>
            <a:r>
              <a:rPr lang="en-US" dirty="0" smtClean="0">
                <a:solidFill>
                  <a:srgbClr val="960000"/>
                </a:solidFill>
              </a:rPr>
              <a:t>faculty meetings </a:t>
            </a:r>
            <a:r>
              <a:rPr lang="en-US" dirty="0" smtClean="0"/>
              <a:t>/ Creation of </a:t>
            </a:r>
            <a:r>
              <a:rPr lang="en-US" dirty="0" smtClean="0">
                <a:solidFill>
                  <a:srgbClr val="960000"/>
                </a:solidFill>
              </a:rPr>
              <a:t>Advisory Board</a:t>
            </a:r>
            <a:endParaRPr lang="en-US" dirty="0">
              <a:solidFill>
                <a:srgbClr val="96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03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Educational </a:t>
            </a:r>
            <a:r>
              <a:rPr lang="en-US" dirty="0" err="1" smtClean="0"/>
              <a:t>Programmes|Internships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Several new cooperation agreements have been signed providing for new international Internship positions:</a:t>
            </a:r>
          </a:p>
          <a:p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960000"/>
                </a:solidFill>
              </a:rPr>
              <a:t>European </a:t>
            </a:r>
            <a:r>
              <a:rPr lang="en-US" dirty="0">
                <a:solidFill>
                  <a:srgbClr val="960000"/>
                </a:solidFill>
              </a:rPr>
              <a:t>C</a:t>
            </a:r>
            <a:r>
              <a:rPr lang="en-US" dirty="0" smtClean="0">
                <a:solidFill>
                  <a:srgbClr val="960000"/>
                </a:solidFill>
              </a:rPr>
              <a:t>entre for Minority Issues </a:t>
            </a:r>
            <a:r>
              <a:rPr lang="en-US" dirty="0" smtClean="0"/>
              <a:t>in Flensburg (up to 3 positions)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960000"/>
                </a:solidFill>
              </a:rPr>
              <a:t>Geneva Institute for Security Policy </a:t>
            </a:r>
            <a:r>
              <a:rPr lang="en-US" dirty="0" smtClean="0"/>
              <a:t>in Geneva (1 position)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960000"/>
                </a:solidFill>
              </a:rPr>
              <a:t>Aleksanteri</a:t>
            </a:r>
            <a:r>
              <a:rPr lang="en-US" dirty="0" smtClean="0">
                <a:solidFill>
                  <a:srgbClr val="960000"/>
                </a:solidFill>
              </a:rPr>
              <a:t> Institute </a:t>
            </a:r>
            <a:r>
              <a:rPr lang="en-US" dirty="0" smtClean="0"/>
              <a:t>in Helsinki (1 position)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/>
            <a:r>
              <a:rPr lang="en-US" dirty="0" smtClean="0"/>
              <a:t>In preparation are: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960000"/>
                </a:solidFill>
              </a:rPr>
              <a:t>German Development Institute </a:t>
            </a:r>
            <a:r>
              <a:rPr lang="en-US" dirty="0" smtClean="0"/>
              <a:t>in Bonn (up to 2 positions)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960000"/>
                </a:solidFill>
              </a:rPr>
              <a:t>Austrian Study Centre for Peace and Conflict Resolution </a:t>
            </a:r>
            <a:r>
              <a:rPr lang="en-US" dirty="0" smtClean="0"/>
              <a:t>in </a:t>
            </a:r>
            <a:r>
              <a:rPr lang="en-US" dirty="0" err="1" smtClean="0"/>
              <a:t>Stadtschlaining</a:t>
            </a:r>
            <a:r>
              <a:rPr lang="en-US" dirty="0" smtClean="0"/>
              <a:t> (up to 3 positions)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960000"/>
                </a:solidFill>
              </a:rPr>
              <a:t>German Institute for International and Security Affairs </a:t>
            </a:r>
            <a:r>
              <a:rPr lang="en-US" dirty="0" smtClean="0"/>
              <a:t>in Berlin (up to 2 positions)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/>
            <a:r>
              <a:rPr lang="en-US" dirty="0" smtClean="0"/>
              <a:t>Confirmed Partnerships with: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960000"/>
                </a:solidFill>
              </a:rPr>
              <a:t>OSCE Secretariat</a:t>
            </a:r>
            <a:r>
              <a:rPr lang="en-US" dirty="0" smtClean="0"/>
              <a:t> in Vienna (up to 6 positions)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960000"/>
                </a:solidFill>
              </a:rPr>
              <a:t>OSCE HCNM </a:t>
            </a:r>
            <a:r>
              <a:rPr lang="en-US" dirty="0" smtClean="0"/>
              <a:t>in The Hague (1 position)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960000"/>
                </a:solidFill>
              </a:rPr>
              <a:t>NUPI</a:t>
            </a:r>
            <a:r>
              <a:rPr lang="en-US" dirty="0" smtClean="0"/>
              <a:t> in Oslo (up to 4 positions)</a:t>
            </a:r>
          </a:p>
        </p:txBody>
      </p:sp>
    </p:spTree>
    <p:extLst>
      <p:ext uri="{BB962C8B-B14F-4D97-AF65-F5344CB8AC3E}">
        <p14:creationId xmlns:p14="http://schemas.microsoft.com/office/powerpoint/2010/main" val="55241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Educational Programmes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Establishing Educational </a:t>
            </a:r>
            <a:r>
              <a:rPr lang="en-US" dirty="0" smtClean="0"/>
              <a:t>Partnerships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Viadrina</a:t>
            </a:r>
            <a:r>
              <a:rPr lang="en-US" dirty="0" smtClean="0"/>
              <a:t> University (DAAD Summer School in July 2018)</a:t>
            </a:r>
          </a:p>
          <a:p>
            <a:pPr lvl="1"/>
            <a:r>
              <a:rPr lang="en-US" dirty="0" smtClean="0"/>
              <a:t>ECMI (Module on European Politics / Minorities in June 2018)</a:t>
            </a:r>
          </a:p>
          <a:p>
            <a:pPr lvl="1"/>
            <a:r>
              <a:rPr lang="en-US" dirty="0" smtClean="0"/>
              <a:t>NUPSPA (Application to Erasmus+ (Key Action 1) in February 2018</a:t>
            </a:r>
          </a:p>
          <a:p>
            <a:pPr lvl="1"/>
            <a:r>
              <a:rPr lang="en-US" dirty="0" smtClean="0"/>
              <a:t>UNAMA (Planned Module on UN in Fall 2018)</a:t>
            </a:r>
          </a:p>
          <a:p>
            <a:endParaRPr lang="en-US" dirty="0"/>
          </a:p>
          <a:p>
            <a:r>
              <a:rPr lang="en-US" dirty="0"/>
              <a:t>Initiating new </a:t>
            </a:r>
            <a:r>
              <a:rPr lang="en-US" dirty="0" smtClean="0"/>
              <a:t>Educational Programmes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Creating a Third MA programme (Law; MBA; Public Policy/Peace Studies/HR)</a:t>
            </a:r>
          </a:p>
          <a:p>
            <a:pPr lvl="1"/>
            <a:r>
              <a:rPr lang="en-US" dirty="0" smtClean="0"/>
              <a:t>Establishing a PhD programme in Security Studies (Erasmus+ Consortium)</a:t>
            </a:r>
          </a:p>
          <a:p>
            <a:pPr lvl="1"/>
            <a:r>
              <a:rPr lang="en-US" dirty="0" smtClean="0"/>
              <a:t>Preparatory Courses / Summer School in August for admitted students, reserve list, graduates from Kyrgyzstan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Pilot Programme in August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26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Research and </a:t>
            </a:r>
            <a:r>
              <a:rPr lang="en-US" dirty="0" smtClean="0"/>
              <a:t>Dialogue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(Senior) </a:t>
            </a:r>
            <a:r>
              <a:rPr lang="en-US" dirty="0"/>
              <a:t>Lecturers to promote </a:t>
            </a:r>
            <a:r>
              <a:rPr lang="en-US" dirty="0" smtClean="0"/>
              <a:t>Research at the Academy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Two regional scholars with reduced teaching load and the explicit task to develop research programmes and implement research projects (First Senior Lecturer started his work on 1 June 2018; second expected to start in 1 July)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Research Methods Training </a:t>
            </a:r>
            <a:r>
              <a:rPr lang="en-US" dirty="0" smtClean="0"/>
              <a:t>Series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New focus on imparting of knowledge on methods in the social sciences &amp; the humanities (Pilot Workshop in July 2018)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Associate Research </a:t>
            </a:r>
            <a:r>
              <a:rPr lang="en-US" dirty="0" smtClean="0"/>
              <a:t>Fellowships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Academy as place to conduct research / organize field studies in Central Asia (3 Associate Research Fellows since December 2017)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/>
              <a:t>New Conference Format and </a:t>
            </a:r>
            <a:r>
              <a:rPr lang="en-US" dirty="0" smtClean="0"/>
              <a:t>Proceedings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Thematic focus in Security Conferences; Academy Paper Series (New Conference on Non-Traditional Risks in May 2018)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/>
              <a:t>New Speakers‘ </a:t>
            </a:r>
            <a:r>
              <a:rPr lang="en-US" dirty="0" smtClean="0"/>
              <a:t>Series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Critical Readings Lectures Series; Alumni Talk (both programmes scheduled for Fall 2018)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87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Research and </a:t>
            </a:r>
            <a:r>
              <a:rPr lang="en-US" dirty="0" err="1" smtClean="0"/>
              <a:t>Dialogue|Publications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1" b="941"/>
          <a:stretch/>
        </p:blipFill>
        <p:spPr>
          <a:xfrm>
            <a:off x="533400" y="1447800"/>
            <a:ext cx="2136995" cy="303793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605218"/>
            <a:ext cx="2138084" cy="30238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95400"/>
            <a:ext cx="2209800" cy="3093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05200"/>
            <a:ext cx="2286000" cy="3223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270484"/>
            <a:ext cx="1981199" cy="314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67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Professional Trainings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Certificate </a:t>
            </a:r>
            <a:r>
              <a:rPr lang="en-US" dirty="0" smtClean="0"/>
              <a:t>Programmes</a:t>
            </a:r>
          </a:p>
          <a:p>
            <a:pPr lvl="1"/>
            <a:r>
              <a:rPr lang="en-US" dirty="0">
                <a:solidFill>
                  <a:srgbClr val="960000"/>
                </a:solidFill>
              </a:rPr>
              <a:t>Certificate Programme on Human Rights, Conflict Sensitivity and Project Management</a:t>
            </a:r>
            <a:r>
              <a:rPr lang="en-US" dirty="0"/>
              <a:t> &amp; </a:t>
            </a:r>
            <a:r>
              <a:rPr lang="en-US" dirty="0">
                <a:solidFill>
                  <a:srgbClr val="960000"/>
                </a:solidFill>
              </a:rPr>
              <a:t>Policy Paper Writing </a:t>
            </a:r>
            <a:r>
              <a:rPr lang="en-US" dirty="0" smtClean="0">
                <a:solidFill>
                  <a:srgbClr val="960000"/>
                </a:solidFill>
              </a:rPr>
              <a:t>Seminar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CP 2017: 14; PPWS 2017: 12; PPWS 2018:12 (CP 2018 – in June)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Feasibility Studies Programme</a:t>
            </a:r>
          </a:p>
          <a:p>
            <a:pPr lvl="1"/>
            <a:r>
              <a:rPr lang="en-US" dirty="0">
                <a:solidFill>
                  <a:srgbClr val="960000"/>
                </a:solidFill>
              </a:rPr>
              <a:t>Regulatory Impact Analysis </a:t>
            </a:r>
            <a:r>
              <a:rPr lang="en-US" dirty="0"/>
              <a:t>&amp; </a:t>
            </a:r>
            <a:r>
              <a:rPr lang="en-US" dirty="0">
                <a:solidFill>
                  <a:srgbClr val="960000"/>
                </a:solidFill>
              </a:rPr>
              <a:t>Feasibility Studies for Investment </a:t>
            </a:r>
            <a:r>
              <a:rPr lang="en-US" dirty="0" smtClean="0">
                <a:solidFill>
                  <a:srgbClr val="960000"/>
                </a:solidFill>
              </a:rPr>
              <a:t>Projects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RIA 2017: 13; RIA 2018: 21; FS 2017: 28; FS 2018: 19</a:t>
            </a:r>
          </a:p>
          <a:p>
            <a:pPr lvl="1"/>
            <a:endParaRPr lang="en-US" dirty="0"/>
          </a:p>
          <a:p>
            <a:r>
              <a:rPr lang="en-US" dirty="0"/>
              <a:t>Journalism Training with </a:t>
            </a:r>
            <a:r>
              <a:rPr lang="en-US" dirty="0" smtClean="0"/>
              <a:t>IWPR</a:t>
            </a:r>
          </a:p>
          <a:p>
            <a:pPr lvl="1"/>
            <a:r>
              <a:rPr lang="en-US" dirty="0">
                <a:solidFill>
                  <a:srgbClr val="960000"/>
                </a:solidFill>
              </a:rPr>
              <a:t>Investigative and Analytical Journalism </a:t>
            </a:r>
            <a:r>
              <a:rPr lang="en-US" dirty="0"/>
              <a:t>IWPR/OSCE Academy Workshop &amp; </a:t>
            </a:r>
            <a:r>
              <a:rPr lang="en-US" dirty="0">
                <a:solidFill>
                  <a:srgbClr val="960000"/>
                </a:solidFill>
              </a:rPr>
              <a:t>Policy Brief Writing </a:t>
            </a:r>
            <a:r>
              <a:rPr lang="en-US" dirty="0"/>
              <a:t>IWPR/OSCE Academy  </a:t>
            </a:r>
            <a:r>
              <a:rPr lang="en-US" dirty="0" smtClean="0"/>
              <a:t>Workshop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IAJ 2018 – in June; PBW 2018 – in July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Plans for Advanced Training </a:t>
            </a:r>
            <a:r>
              <a:rPr lang="en-US" dirty="0" smtClean="0"/>
              <a:t>Programme</a:t>
            </a:r>
          </a:p>
          <a:p>
            <a:pPr lvl="1"/>
            <a:r>
              <a:rPr lang="en-US" dirty="0" smtClean="0"/>
              <a:t>Pilot Programme - </a:t>
            </a:r>
            <a:r>
              <a:rPr lang="en-US" dirty="0" smtClean="0">
                <a:solidFill>
                  <a:srgbClr val="960000"/>
                </a:solidFill>
              </a:rPr>
              <a:t>Masterclass</a:t>
            </a:r>
            <a:r>
              <a:rPr lang="en-US" dirty="0">
                <a:solidFill>
                  <a:srgbClr val="960000"/>
                </a:solidFill>
              </a:rPr>
              <a:t>: Interviews as </a:t>
            </a:r>
            <a:r>
              <a:rPr lang="en-US" dirty="0" smtClean="0">
                <a:solidFill>
                  <a:srgbClr val="960000"/>
                </a:solidFill>
              </a:rPr>
              <a:t>Method in </a:t>
            </a:r>
            <a:r>
              <a:rPr lang="en-US" dirty="0">
                <a:solidFill>
                  <a:srgbClr val="960000"/>
                </a:solidFill>
              </a:rPr>
              <a:t>the Social Sciences &amp; </a:t>
            </a:r>
            <a:r>
              <a:rPr lang="en-US" dirty="0" smtClean="0">
                <a:solidFill>
                  <a:srgbClr val="960000"/>
                </a:solidFill>
              </a:rPr>
              <a:t>Humanities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MC 2018 – in July </a:t>
            </a:r>
          </a:p>
        </p:txBody>
      </p:sp>
    </p:spTree>
    <p:extLst>
      <p:ext uri="{BB962C8B-B14F-4D97-AF65-F5344CB8AC3E}">
        <p14:creationId xmlns:p14="http://schemas.microsoft.com/office/powerpoint/2010/main" val="3658294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Alumni </a:t>
            </a:r>
            <a:r>
              <a:rPr lang="en-US" dirty="0" smtClean="0"/>
              <a:t>Affairs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Statistics of Academy </a:t>
            </a:r>
            <a:r>
              <a:rPr lang="en-US" dirty="0" smtClean="0"/>
              <a:t>Alumni | numbering 427</a:t>
            </a:r>
          </a:p>
          <a:p>
            <a:pPr marL="68580" indent="0">
              <a:buNone/>
            </a:pPr>
            <a:endParaRPr lang="en-US" sz="800" dirty="0" smtClean="0"/>
          </a:p>
          <a:p>
            <a:pPr marL="68580" indent="0">
              <a:buNone/>
            </a:pPr>
            <a:r>
              <a:rPr lang="en-US" sz="1600" dirty="0" smtClean="0"/>
              <a:t>Geography of Residence                                  Employment by Sectors</a:t>
            </a:r>
          </a:p>
          <a:p>
            <a:pPr marL="68580" indent="0">
              <a:buNone/>
            </a:pPr>
            <a:endParaRPr lang="en-US" sz="1600" dirty="0"/>
          </a:p>
          <a:p>
            <a:pPr marL="68580" indent="0">
              <a:buNone/>
            </a:pPr>
            <a:endParaRPr lang="en-US" sz="1600" dirty="0" smtClean="0"/>
          </a:p>
          <a:p>
            <a:pPr marL="68580" indent="0">
              <a:buNone/>
            </a:pPr>
            <a:endParaRPr lang="en-US" sz="1600" dirty="0"/>
          </a:p>
          <a:p>
            <a:pPr marL="68580" indent="0">
              <a:buNone/>
            </a:pPr>
            <a:endParaRPr lang="en-US" sz="1600" dirty="0" smtClean="0"/>
          </a:p>
          <a:p>
            <a:pPr marL="68580" indent="0">
              <a:buNone/>
            </a:pPr>
            <a:endParaRPr lang="en-US" sz="1600" dirty="0"/>
          </a:p>
          <a:p>
            <a:pPr marL="68580" indent="0">
              <a:buNone/>
            </a:pPr>
            <a:endParaRPr lang="en-US" sz="1600" dirty="0" smtClean="0"/>
          </a:p>
          <a:p>
            <a:pPr marL="68580" indent="0">
              <a:buNone/>
            </a:pPr>
            <a:endParaRPr lang="en-US" sz="1600" dirty="0"/>
          </a:p>
          <a:p>
            <a:pPr marL="68580" indent="0">
              <a:buNone/>
            </a:pPr>
            <a:endParaRPr lang="en-US" sz="1600" dirty="0" smtClean="0"/>
          </a:p>
          <a:p>
            <a:pPr marL="68580" indent="0">
              <a:buNone/>
            </a:pPr>
            <a:endParaRPr lang="en-US" sz="1600" dirty="0"/>
          </a:p>
          <a:p>
            <a:pPr marL="68580" indent="0">
              <a:buNone/>
            </a:pPr>
            <a:endParaRPr lang="en-US" sz="1600" dirty="0" smtClean="0"/>
          </a:p>
          <a:p>
            <a:pPr marL="68580" indent="0">
              <a:buNone/>
            </a:pPr>
            <a:endParaRPr lang="en-US" sz="1600" dirty="0"/>
          </a:p>
          <a:p>
            <a:pPr marL="68580" indent="0">
              <a:buNone/>
            </a:pPr>
            <a:endParaRPr lang="en-US" sz="1600" dirty="0" smtClean="0"/>
          </a:p>
          <a:p>
            <a:pPr marL="68580" indent="0">
              <a:buNone/>
            </a:pPr>
            <a:endParaRPr lang="en-US" sz="1600" dirty="0"/>
          </a:p>
          <a:p>
            <a:pPr marL="68580" indent="0">
              <a:buNone/>
            </a:pPr>
            <a:endParaRPr lang="en-US" sz="1600" dirty="0" smtClean="0"/>
          </a:p>
          <a:p>
            <a:pPr marL="68580" indent="0">
              <a:buNone/>
            </a:pPr>
            <a:endParaRPr lang="en-US" sz="1600" dirty="0"/>
          </a:p>
          <a:p>
            <a:pPr marL="68580" indent="0">
              <a:buNone/>
            </a:pPr>
            <a:endParaRPr lang="en-US" sz="1600" dirty="0" smtClean="0"/>
          </a:p>
          <a:p>
            <a:pPr marL="68580" indent="0">
              <a:buNone/>
            </a:pPr>
            <a:r>
              <a:rPr lang="en-US" sz="1600" dirty="0" smtClean="0"/>
              <a:t>				(</a:t>
            </a:r>
            <a:r>
              <a:rPr lang="en-US" sz="1600" i="1" u="sng" dirty="0" smtClean="0">
                <a:solidFill>
                  <a:srgbClr val="960000"/>
                </a:solidFill>
              </a:rPr>
              <a:t>Currently 26 </a:t>
            </a:r>
            <a:r>
              <a:rPr lang="en-US" sz="1600" i="1" u="sng" dirty="0">
                <a:solidFill>
                  <a:srgbClr val="960000"/>
                </a:solidFill>
              </a:rPr>
              <a:t>A</a:t>
            </a:r>
            <a:r>
              <a:rPr lang="en-US" sz="1600" i="1" u="sng" dirty="0" smtClean="0">
                <a:solidFill>
                  <a:srgbClr val="960000"/>
                </a:solidFill>
              </a:rPr>
              <a:t>lumni are pursuing PhD!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b="7732"/>
          <a:stretch/>
        </p:blipFill>
        <p:spPr>
          <a:xfrm>
            <a:off x="304800" y="2441983"/>
            <a:ext cx="4201470" cy="3260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55136"/>
            <a:ext cx="3857982" cy="328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90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Alumni </a:t>
            </a:r>
            <a:r>
              <a:rPr lang="en-US" dirty="0" smtClean="0"/>
              <a:t>Affairs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New </a:t>
            </a:r>
            <a:r>
              <a:rPr lang="en-US" dirty="0"/>
              <a:t>Thematic Workshops / Chapter </a:t>
            </a:r>
            <a:r>
              <a:rPr lang="en-US" dirty="0" smtClean="0"/>
              <a:t>Meetings</a:t>
            </a:r>
          </a:p>
          <a:p>
            <a:endParaRPr lang="en-US" dirty="0" smtClean="0"/>
          </a:p>
          <a:p>
            <a:pPr lvl="1"/>
            <a:r>
              <a:rPr lang="en-US" dirty="0"/>
              <a:t>Alumni Workshop on Gender </a:t>
            </a:r>
            <a:r>
              <a:rPr lang="en-US" dirty="0" smtClean="0"/>
              <a:t>Issues (Feb 2018)</a:t>
            </a:r>
            <a:endParaRPr lang="en-US" dirty="0"/>
          </a:p>
          <a:p>
            <a:pPr lvl="1"/>
            <a:r>
              <a:rPr lang="en-US" dirty="0"/>
              <a:t>Chapter Meeting in </a:t>
            </a:r>
            <a:r>
              <a:rPr lang="en-US" dirty="0" smtClean="0"/>
              <a:t>Dushanbe (Apr 2018)</a:t>
            </a:r>
            <a:endParaRPr lang="en-US" dirty="0"/>
          </a:p>
          <a:p>
            <a:pPr lvl="1"/>
            <a:r>
              <a:rPr lang="en-US" dirty="0" smtClean="0">
                <a:solidFill>
                  <a:srgbClr val="960000"/>
                </a:solidFill>
              </a:rPr>
              <a:t>Chapter Meeting in Kabul </a:t>
            </a:r>
            <a:r>
              <a:rPr lang="en-US" dirty="0" smtClean="0"/>
              <a:t>(May 2018)</a:t>
            </a:r>
          </a:p>
          <a:p>
            <a:endParaRPr lang="en-US" dirty="0" smtClean="0"/>
          </a:p>
          <a:p>
            <a:r>
              <a:rPr lang="en-US" i="1" u="sng" dirty="0" smtClean="0">
                <a:solidFill>
                  <a:srgbClr val="960000"/>
                </a:solidFill>
              </a:rPr>
              <a:t>Academy Alumni Meeting</a:t>
            </a:r>
            <a:r>
              <a:rPr lang="en-US" dirty="0" smtClean="0">
                <a:solidFill>
                  <a:srgbClr val="960000"/>
                </a:solidFill>
              </a:rPr>
              <a:t> </a:t>
            </a:r>
            <a:r>
              <a:rPr lang="en-US" dirty="0" smtClean="0"/>
              <a:t>in Vienna (June 2018)</a:t>
            </a:r>
          </a:p>
          <a:p>
            <a:endParaRPr lang="en-US" dirty="0" smtClean="0"/>
          </a:p>
          <a:p>
            <a:r>
              <a:rPr lang="en-US" dirty="0"/>
              <a:t>Travel </a:t>
            </a:r>
            <a:r>
              <a:rPr lang="en-US" dirty="0" smtClean="0"/>
              <a:t>Grants</a:t>
            </a:r>
          </a:p>
          <a:p>
            <a:pPr lvl="1"/>
            <a:r>
              <a:rPr lang="en-US" dirty="0" err="1" smtClean="0"/>
              <a:t>Assel</a:t>
            </a:r>
            <a:r>
              <a:rPr lang="en-US" dirty="0" smtClean="0"/>
              <a:t> </a:t>
            </a:r>
            <a:r>
              <a:rPr lang="en-US" dirty="0" err="1"/>
              <a:t>Mussagaliyeva</a:t>
            </a:r>
            <a:r>
              <a:rPr lang="en-US" dirty="0"/>
              <a:t> '05 </a:t>
            </a:r>
            <a:r>
              <a:rPr lang="en-US" dirty="0" smtClean="0"/>
              <a:t>PS for </a:t>
            </a:r>
            <a:r>
              <a:rPr lang="en-US" dirty="0"/>
              <a:t>attending </a:t>
            </a:r>
            <a:r>
              <a:rPr lang="en-US" dirty="0" smtClean="0"/>
              <a:t>“</a:t>
            </a:r>
            <a:r>
              <a:rPr lang="en-US" dirty="0"/>
              <a:t>Sustain and Retain: </a:t>
            </a:r>
            <a:r>
              <a:rPr lang="en-US" dirty="0" smtClean="0"/>
              <a:t>The </a:t>
            </a:r>
            <a:r>
              <a:rPr lang="en-US" dirty="0"/>
              <a:t>Place of Sustainability within </a:t>
            </a:r>
            <a:r>
              <a:rPr lang="en-US" dirty="0" smtClean="0"/>
              <a:t>Conservation”, Workshop </a:t>
            </a:r>
            <a:r>
              <a:rPr lang="en-US" dirty="0"/>
              <a:t>at </a:t>
            </a:r>
            <a:r>
              <a:rPr lang="en-US" dirty="0" smtClean="0"/>
              <a:t>Cambridge </a:t>
            </a:r>
            <a:r>
              <a:rPr lang="en-US" dirty="0"/>
              <a:t>University </a:t>
            </a:r>
            <a:r>
              <a:rPr lang="en-US" dirty="0" smtClean="0"/>
              <a:t>| March </a:t>
            </a:r>
            <a:r>
              <a:rPr lang="en-US" dirty="0"/>
              <a:t>2018. </a:t>
            </a:r>
            <a:endParaRPr lang="en-US" dirty="0" smtClean="0"/>
          </a:p>
          <a:p>
            <a:pPr lvl="1"/>
            <a:r>
              <a:rPr lang="en-US" dirty="0" err="1"/>
              <a:t>Aigerim</a:t>
            </a:r>
            <a:r>
              <a:rPr lang="en-US" dirty="0"/>
              <a:t> </a:t>
            </a:r>
            <a:r>
              <a:rPr lang="en-US" dirty="0" err="1"/>
              <a:t>Almazova</a:t>
            </a:r>
            <a:r>
              <a:rPr lang="en-US" dirty="0"/>
              <a:t> '17 EGD </a:t>
            </a:r>
            <a:r>
              <a:rPr lang="en-US" dirty="0" smtClean="0"/>
              <a:t>for travel </a:t>
            </a:r>
            <a:r>
              <a:rPr lang="en-US" dirty="0"/>
              <a:t>to Geneva </a:t>
            </a:r>
            <a:r>
              <a:rPr lang="en-US" dirty="0" smtClean="0"/>
              <a:t>to begin </a:t>
            </a:r>
            <a:r>
              <a:rPr lang="en-US" dirty="0"/>
              <a:t>her internship at WTO </a:t>
            </a:r>
            <a:r>
              <a:rPr lang="en-US" dirty="0" smtClean="0"/>
              <a:t>Headquarters | March 2018</a:t>
            </a:r>
          </a:p>
          <a:p>
            <a:endParaRPr lang="en-US" dirty="0"/>
          </a:p>
          <a:p>
            <a:r>
              <a:rPr lang="en-US" dirty="0"/>
              <a:t>Alumni </a:t>
            </a:r>
            <a:r>
              <a:rPr lang="en-US" dirty="0" smtClean="0"/>
              <a:t>Conference (planned Oct 2018)</a:t>
            </a:r>
          </a:p>
        </p:txBody>
      </p:sp>
    </p:spTree>
    <p:extLst>
      <p:ext uri="{BB962C8B-B14F-4D97-AF65-F5344CB8AC3E}">
        <p14:creationId xmlns:p14="http://schemas.microsoft.com/office/powerpoint/2010/main" val="740984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Alumni </a:t>
            </a:r>
            <a:r>
              <a:rPr lang="en-US" dirty="0" err="1" smtClean="0"/>
              <a:t>Affairs|Success</a:t>
            </a:r>
            <a:r>
              <a:rPr lang="en-US" dirty="0" smtClean="0"/>
              <a:t> Stories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198298"/>
            <a:ext cx="3352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>
              <a:buNone/>
            </a:pPr>
            <a:r>
              <a:rPr lang="en-US" sz="1600" i="1" dirty="0" err="1"/>
              <a:t>Rahimulla</a:t>
            </a:r>
            <a:r>
              <a:rPr lang="en-US" sz="1600" i="1" dirty="0"/>
              <a:t> </a:t>
            </a:r>
            <a:r>
              <a:rPr lang="en-US" sz="1600" i="1" dirty="0" err="1"/>
              <a:t>Kakar</a:t>
            </a:r>
            <a:r>
              <a:rPr lang="en-US" sz="1600" i="1" dirty="0"/>
              <a:t> ’16 </a:t>
            </a:r>
            <a:r>
              <a:rPr lang="en-US" sz="1600" i="1" dirty="0" smtClean="0"/>
              <a:t>PS</a:t>
            </a:r>
          </a:p>
          <a:p>
            <a:pPr marL="68580" indent="0">
              <a:buNone/>
            </a:pPr>
            <a:endParaRPr lang="en-US" b="1" dirty="0"/>
          </a:p>
          <a:p>
            <a:pPr marL="68580" indent="0">
              <a:buNone/>
            </a:pPr>
            <a:r>
              <a:rPr lang="en-US" sz="1600" dirty="0"/>
              <a:t>In June 2017 </a:t>
            </a:r>
            <a:r>
              <a:rPr lang="en-US" sz="1600" dirty="0" err="1"/>
              <a:t>Rahimulla</a:t>
            </a:r>
            <a:r>
              <a:rPr lang="en-US" sz="1600" dirty="0"/>
              <a:t> started working at the Policy and Analysis Department at the Administrative Office of the President of Afghanistan. In March 2018 he was promoted to a </a:t>
            </a:r>
            <a:r>
              <a:rPr lang="en-US" sz="1600" dirty="0">
                <a:solidFill>
                  <a:srgbClr val="960000"/>
                </a:solidFill>
              </a:rPr>
              <a:t>Head of Relations and Documents Unit at the Administrative Office of the President of Afghanistan</a:t>
            </a:r>
            <a:endParaRPr lang="en-US" sz="1600" b="1" dirty="0">
              <a:solidFill>
                <a:srgbClr val="960000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S:\PR\Photos\Photos 2016\Photos for invitation PS\Rahimullah Kakar, Afghanist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3"/>
          <a:stretch/>
        </p:blipFill>
        <p:spPr bwMode="auto">
          <a:xfrm>
            <a:off x="838200" y="2305413"/>
            <a:ext cx="2971800" cy="379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48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Alumni </a:t>
            </a:r>
            <a:r>
              <a:rPr lang="en-US" dirty="0" err="1" smtClean="0"/>
              <a:t>Affairs|Success</a:t>
            </a:r>
            <a:r>
              <a:rPr lang="en-US" dirty="0" smtClean="0"/>
              <a:t> Stories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12083" r="12519" b="21313"/>
          <a:stretch/>
        </p:blipFill>
        <p:spPr bwMode="auto">
          <a:xfrm>
            <a:off x="2209800" y="2370475"/>
            <a:ext cx="5457613" cy="383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676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Sevilya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Murodova</a:t>
            </a:r>
            <a:r>
              <a:rPr lang="en-US" sz="1600" i="1" dirty="0" smtClean="0"/>
              <a:t> ’08 PS, currently is </a:t>
            </a:r>
            <a:r>
              <a:rPr lang="en-US" sz="1600" i="1" dirty="0"/>
              <a:t>a </a:t>
            </a:r>
            <a:r>
              <a:rPr lang="en-US" sz="1600" i="1" dirty="0">
                <a:solidFill>
                  <a:srgbClr val="960000"/>
                </a:solidFill>
              </a:rPr>
              <a:t>PhD Candidate at Ankara University, Graduate School of Social Science</a:t>
            </a:r>
          </a:p>
        </p:txBody>
      </p:sp>
    </p:spTree>
    <p:extLst>
      <p:ext uri="{BB962C8B-B14F-4D97-AF65-F5344CB8AC3E}">
        <p14:creationId xmlns:p14="http://schemas.microsoft.com/office/powerpoint/2010/main" val="319696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Current Financial </a:t>
            </a:r>
            <a:r>
              <a:rPr lang="en-US" dirty="0" smtClean="0"/>
              <a:t>Situation | Audit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Audit first time conducted by Deloitte Kyrgyzstan</a:t>
            </a:r>
          </a:p>
          <a:p>
            <a:endParaRPr lang="en-US" dirty="0" smtClean="0"/>
          </a:p>
          <a:p>
            <a:r>
              <a:rPr lang="en-US" dirty="0" smtClean="0"/>
              <a:t>Approved of expenses and provided commentary 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Risk Management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Control Mechanism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Governance System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Programme Office in Bishkek plans to extend the contract with Deloitte to secure highest Auditing Standards in the coming years</a:t>
            </a:r>
          </a:p>
        </p:txBody>
      </p:sp>
    </p:spTree>
    <p:extLst>
      <p:ext uri="{BB962C8B-B14F-4D97-AF65-F5344CB8AC3E}">
        <p14:creationId xmlns:p14="http://schemas.microsoft.com/office/powerpoint/2010/main" val="45236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Alumni </a:t>
            </a:r>
            <a:r>
              <a:rPr lang="en-US" dirty="0" smtClean="0"/>
              <a:t>Affairs| Success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/>
              <a:t>	</a:t>
            </a:r>
          </a:p>
          <a:p>
            <a:endParaRPr lang="en-US" dirty="0" smtClean="0"/>
          </a:p>
          <a:p>
            <a:pPr marL="68580" indent="0">
              <a:buNone/>
            </a:pPr>
            <a:r>
              <a:rPr lang="en-US" dirty="0"/>
              <a:t>	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2257246"/>
            <a:ext cx="4191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>
              <a:buNone/>
            </a:pPr>
            <a:r>
              <a:rPr lang="en-US" sz="1600" i="1" dirty="0" err="1"/>
              <a:t>Meerim</a:t>
            </a:r>
            <a:r>
              <a:rPr lang="en-US" sz="1600" i="1" dirty="0"/>
              <a:t> </a:t>
            </a:r>
            <a:r>
              <a:rPr lang="en-US" sz="1600" i="1" dirty="0" err="1"/>
              <a:t>Topchubaeva</a:t>
            </a:r>
            <a:r>
              <a:rPr lang="en-US" sz="1600" i="1" dirty="0"/>
              <a:t> ‘15 EGD</a:t>
            </a:r>
          </a:p>
          <a:p>
            <a:pPr marL="68580" indent="0">
              <a:buNone/>
            </a:pPr>
            <a:endParaRPr lang="en-US" sz="1600" dirty="0" smtClean="0"/>
          </a:p>
          <a:p>
            <a:pPr marL="68580" indent="0">
              <a:buNone/>
            </a:pPr>
            <a:r>
              <a:rPr lang="en-US" sz="1600" dirty="0" smtClean="0"/>
              <a:t>Since </a:t>
            </a:r>
            <a:r>
              <a:rPr lang="en-US" sz="1600" dirty="0"/>
              <a:t>2016 </a:t>
            </a:r>
            <a:r>
              <a:rPr lang="en-US" sz="1600" dirty="0" err="1"/>
              <a:t>Meerim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960000"/>
                </a:solidFill>
              </a:rPr>
              <a:t>is doing a PhD in Business Administration at Central European University (expected in June 2020). </a:t>
            </a:r>
            <a:r>
              <a:rPr lang="en-US" sz="1600" dirty="0"/>
              <a:t>After graduation of the OSCE Academy, she worked as a </a:t>
            </a:r>
            <a:r>
              <a:rPr lang="en-US" sz="1600" dirty="0" err="1"/>
              <a:t>Programme</a:t>
            </a:r>
            <a:r>
              <a:rPr lang="en-US" sz="1600" dirty="0"/>
              <a:t> Assistant at the Agency for Technical Cooperation and Development in Osh, Kyrgyzstan</a:t>
            </a:r>
            <a:r>
              <a:rPr lang="ru-RU" sz="1600" dirty="0"/>
              <a:t>.</a:t>
            </a:r>
            <a:r>
              <a:rPr lang="en-US" sz="1600" dirty="0"/>
              <a:t> She was able to organize and receive the license for the «</a:t>
            </a:r>
            <a:r>
              <a:rPr lang="en-US" sz="1600" dirty="0" err="1"/>
              <a:t>TEDxOsh</a:t>
            </a:r>
            <a:r>
              <a:rPr lang="en-US" sz="1600" dirty="0"/>
              <a:t>: Opportunities». She also </a:t>
            </a:r>
            <a:r>
              <a:rPr lang="en-US" sz="1600" dirty="0">
                <a:solidFill>
                  <a:srgbClr val="960000"/>
                </a:solidFill>
              </a:rPr>
              <a:t>taught </a:t>
            </a:r>
            <a:r>
              <a:rPr lang="en-US" sz="1600" dirty="0" smtClean="0">
                <a:solidFill>
                  <a:srgbClr val="960000"/>
                </a:solidFill>
              </a:rPr>
              <a:t>Microeconomics </a:t>
            </a:r>
            <a:r>
              <a:rPr lang="en-US" sz="1600" dirty="0">
                <a:solidFill>
                  <a:srgbClr val="960000"/>
                </a:solidFill>
              </a:rPr>
              <a:t>and Macroeconomics to Business Administration BA students at the American University of Central Asia in Bishkek</a:t>
            </a:r>
            <a:r>
              <a:rPr lang="en-US" sz="16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1202"/>
            <a:ext cx="2627561" cy="377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6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Current Financial </a:t>
            </a:r>
            <a:r>
              <a:rPr lang="en-US" dirty="0" smtClean="0"/>
              <a:t>Situation | Implementing Budget for 2018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7772400" cy="56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46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Current Financial </a:t>
            </a:r>
            <a:r>
              <a:rPr lang="en-US" dirty="0" smtClean="0"/>
              <a:t>Situation | Implementing Budget for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Unified Budget</a:t>
            </a:r>
          </a:p>
          <a:p>
            <a:pPr lvl="1"/>
            <a:r>
              <a:rPr lang="en-US" dirty="0" smtClean="0"/>
              <a:t>Until 2017 funding was 247,000 EUR</a:t>
            </a:r>
          </a:p>
          <a:p>
            <a:pPr lvl="1"/>
            <a:r>
              <a:rPr lang="en-US" dirty="0" smtClean="0"/>
              <a:t>As of 2018 funding has been increased to </a:t>
            </a:r>
            <a:r>
              <a:rPr lang="en-US" dirty="0" smtClean="0">
                <a:solidFill>
                  <a:srgbClr val="960000"/>
                </a:solidFill>
              </a:rPr>
              <a:t>317,000 EUR</a:t>
            </a:r>
          </a:p>
          <a:p>
            <a:r>
              <a:rPr lang="en-US" dirty="0" err="1" smtClean="0"/>
              <a:t>ExB</a:t>
            </a:r>
            <a:r>
              <a:rPr lang="en-US" dirty="0" smtClean="0"/>
              <a:t> Project</a:t>
            </a:r>
          </a:p>
          <a:p>
            <a:pPr lvl="1"/>
            <a:r>
              <a:rPr lang="en-US" dirty="0" smtClean="0"/>
              <a:t>Envisages funding in amount of </a:t>
            </a:r>
            <a:r>
              <a:rPr lang="en-US" dirty="0" smtClean="0">
                <a:solidFill>
                  <a:srgbClr val="960000"/>
                </a:solidFill>
              </a:rPr>
              <a:t>429,948 EUR </a:t>
            </a:r>
            <a:r>
              <a:rPr lang="en-US" dirty="0" smtClean="0"/>
              <a:t>in 2018</a:t>
            </a:r>
          </a:p>
          <a:p>
            <a:pPr lvl="1"/>
            <a:r>
              <a:rPr lang="en-US" dirty="0" smtClean="0"/>
              <a:t>Secured with generous contributions from Austria, Finland, Switzerland, and United States</a:t>
            </a:r>
          </a:p>
          <a:p>
            <a:r>
              <a:rPr lang="en-US" dirty="0" smtClean="0"/>
              <a:t>Third-Party Funding</a:t>
            </a:r>
          </a:p>
          <a:p>
            <a:pPr lvl="1"/>
            <a:r>
              <a:rPr lang="en-US" dirty="0" smtClean="0"/>
              <a:t>NUPI contributes </a:t>
            </a:r>
            <a:r>
              <a:rPr lang="en-US" dirty="0" smtClean="0">
                <a:solidFill>
                  <a:srgbClr val="960000"/>
                </a:solidFill>
              </a:rPr>
              <a:t>465,213 EUR </a:t>
            </a:r>
            <a:r>
              <a:rPr lang="en-US" dirty="0" smtClean="0"/>
              <a:t>in 2018 (including re-allocation from 2017 this amounts to 548,386 EUR)</a:t>
            </a:r>
          </a:p>
          <a:p>
            <a:pPr lvl="1"/>
            <a:r>
              <a:rPr lang="en-US" dirty="0" smtClean="0"/>
              <a:t>Switzerland adds ~</a:t>
            </a:r>
            <a:r>
              <a:rPr lang="en-US" dirty="0" smtClean="0">
                <a:solidFill>
                  <a:srgbClr val="960000"/>
                </a:solidFill>
              </a:rPr>
              <a:t>33,500 EUR</a:t>
            </a:r>
            <a:r>
              <a:rPr lang="en-US" dirty="0" smtClean="0"/>
              <a:t> (40,000CHF)</a:t>
            </a:r>
          </a:p>
          <a:p>
            <a:pPr marL="365760" lvl="1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Funding for 2018 amounts to </a:t>
            </a:r>
            <a:r>
              <a:rPr lang="en-US" u="sng" dirty="0">
                <a:solidFill>
                  <a:srgbClr val="960000"/>
                </a:solidFill>
              </a:rPr>
              <a:t>1,245,661 </a:t>
            </a:r>
            <a:r>
              <a:rPr lang="en-US" u="sng" dirty="0" smtClean="0">
                <a:solidFill>
                  <a:srgbClr val="960000"/>
                </a:solidFill>
              </a:rPr>
              <a:t>EUR</a:t>
            </a:r>
            <a:r>
              <a:rPr lang="en-US" dirty="0" smtClean="0">
                <a:solidFill>
                  <a:srgbClr val="96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 smtClean="0">
                <a:solidFill>
                  <a:schemeClr val="tx1"/>
                </a:solidFill>
              </a:rPr>
              <a:t>not</a:t>
            </a:r>
            <a:r>
              <a:rPr lang="en-US" dirty="0" smtClean="0">
                <a:solidFill>
                  <a:schemeClr val="tx1"/>
                </a:solidFill>
              </a:rPr>
              <a:t> including NUPI re-allocation)</a:t>
            </a:r>
          </a:p>
          <a:p>
            <a:pPr lvl="1"/>
            <a:r>
              <a:rPr lang="en-US" dirty="0" smtClean="0"/>
              <a:t>No funding for Journalism School (~50,000 EUR)</a:t>
            </a:r>
          </a:p>
          <a:p>
            <a:pPr lvl="1"/>
            <a:r>
              <a:rPr lang="en-US" dirty="0" smtClean="0"/>
              <a:t>Visiting Faculty externally funded (OSCE missions, DAAD, Erasmus+)</a:t>
            </a:r>
            <a:endParaRPr lang="en-US" dirty="0"/>
          </a:p>
          <a:p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4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696200" cy="1143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600" dirty="0" smtClean="0"/>
              <a:t>Request </a:t>
            </a:r>
            <a:r>
              <a:rPr lang="en-US" sz="3600" dirty="0"/>
              <a:t>for </a:t>
            </a:r>
            <a:r>
              <a:rPr lang="en-US" sz="3600" dirty="0" err="1" smtClean="0"/>
              <a:t>ExB</a:t>
            </a:r>
            <a:r>
              <a:rPr lang="en-US" sz="3600" dirty="0" smtClean="0"/>
              <a:t> Funding </a:t>
            </a:r>
            <a:r>
              <a:rPr lang="en-US" sz="3600" dirty="0"/>
              <a:t>for Years </a:t>
            </a:r>
            <a:r>
              <a:rPr lang="en-US" sz="3600" dirty="0" smtClean="0"/>
              <a:t>2019-2020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ExB</a:t>
            </a:r>
            <a:r>
              <a:rPr lang="en-US" dirty="0" smtClean="0"/>
              <a:t> Project envisages funding for Students</a:t>
            </a:r>
            <a:r>
              <a:rPr lang="en-US" dirty="0"/>
              <a:t>, </a:t>
            </a:r>
            <a:r>
              <a:rPr lang="en-US" dirty="0" smtClean="0"/>
              <a:t>Academics, </a:t>
            </a:r>
            <a:r>
              <a:rPr lang="en-US" dirty="0"/>
              <a:t>Meritocracy, Alumni </a:t>
            </a:r>
            <a:r>
              <a:rPr lang="en-US" dirty="0" smtClean="0"/>
              <a:t>in 2019 and 2020 in the amount of: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2019: </a:t>
            </a:r>
            <a:r>
              <a:rPr lang="en-US" dirty="0" smtClean="0">
                <a:solidFill>
                  <a:srgbClr val="960000"/>
                </a:solidFill>
              </a:rPr>
              <a:t>575,315 EUR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Increase in 2019 due to additional support to </a:t>
            </a:r>
            <a:r>
              <a:rPr lang="en-US" i="1" dirty="0"/>
              <a:t>Academics</a:t>
            </a:r>
          </a:p>
          <a:p>
            <a:pPr lvl="1"/>
            <a:endParaRPr lang="en-US" dirty="0" smtClean="0">
              <a:solidFill>
                <a:srgbClr val="960000"/>
              </a:solidFill>
            </a:endParaRPr>
          </a:p>
          <a:p>
            <a:pPr lvl="1"/>
            <a:r>
              <a:rPr lang="en-US" dirty="0" smtClean="0"/>
              <a:t>2020: </a:t>
            </a:r>
            <a:r>
              <a:rPr lang="en-US" dirty="0" smtClean="0">
                <a:solidFill>
                  <a:srgbClr val="960000"/>
                </a:solidFill>
              </a:rPr>
              <a:t>716,846 EUR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Increase in 2020 due to additional support to </a:t>
            </a:r>
            <a:r>
              <a:rPr lang="en-US" i="1" dirty="0" smtClean="0"/>
              <a:t>Students</a:t>
            </a:r>
            <a:r>
              <a:rPr lang="en-US" dirty="0" smtClean="0"/>
              <a:t> (</a:t>
            </a:r>
            <a:r>
              <a:rPr lang="en-US" i="1" dirty="0" smtClean="0"/>
              <a:t>back-up for possible end of NUPI support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ExB</a:t>
            </a:r>
            <a:r>
              <a:rPr lang="en-US" dirty="0" smtClean="0"/>
              <a:t> funding for 2019 secured in the amount of 139,800 EUR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Request for Funding in 2019 in the amount of </a:t>
            </a:r>
            <a:r>
              <a:rPr lang="en-US" u="sng" dirty="0" smtClean="0">
                <a:solidFill>
                  <a:srgbClr val="960000"/>
                </a:solidFill>
              </a:rPr>
              <a:t>435,515 EUR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u="sng" dirty="0" smtClean="0">
              <a:solidFill>
                <a:srgbClr val="C00000"/>
              </a:solidFill>
            </a:endParaRPr>
          </a:p>
          <a:p>
            <a:r>
              <a:rPr lang="en-US" dirty="0" err="1" smtClean="0"/>
              <a:t>ExB</a:t>
            </a:r>
            <a:r>
              <a:rPr lang="en-US" dirty="0" smtClean="0"/>
              <a:t> funding </a:t>
            </a:r>
            <a:r>
              <a:rPr lang="en-US" dirty="0"/>
              <a:t>for </a:t>
            </a:r>
            <a:r>
              <a:rPr lang="en-US" dirty="0" smtClean="0"/>
              <a:t>2020 </a:t>
            </a:r>
            <a:r>
              <a:rPr lang="en-US" dirty="0"/>
              <a:t>secured in the amount of 139,800 </a:t>
            </a:r>
            <a:r>
              <a:rPr lang="en-US" dirty="0" smtClean="0"/>
              <a:t>EUR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Request for Funding in </a:t>
            </a:r>
            <a:r>
              <a:rPr lang="en-US" dirty="0" smtClean="0"/>
              <a:t>2020 </a:t>
            </a:r>
            <a:r>
              <a:rPr lang="en-US" dirty="0"/>
              <a:t>in the amount of </a:t>
            </a:r>
            <a:r>
              <a:rPr lang="en-US" u="sng" dirty="0" smtClean="0">
                <a:solidFill>
                  <a:srgbClr val="960000"/>
                </a:solidFill>
              </a:rPr>
              <a:t>577,046 EUR</a:t>
            </a:r>
            <a:endParaRPr lang="en-US" u="sng" dirty="0">
              <a:solidFill>
                <a:srgbClr val="960000"/>
              </a:solidFill>
            </a:endParaRPr>
          </a:p>
          <a:p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0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Funding Strategy for 2019 and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lvl="1" indent="0">
              <a:buNone/>
            </a:pPr>
            <a:r>
              <a:rPr lang="en-US" sz="3100" dirty="0" smtClean="0"/>
              <a:t>Strategic Goal: </a:t>
            </a:r>
            <a:r>
              <a:rPr lang="en-US" sz="3100" i="1" dirty="0" smtClean="0"/>
              <a:t>Diversification of Funding Sources plus Multiplication of Educational Partnerships</a:t>
            </a:r>
          </a:p>
          <a:p>
            <a:pPr marL="365760" lvl="1" indent="0">
              <a:buNone/>
            </a:pPr>
            <a:endParaRPr lang="en-US" sz="2400" i="1" dirty="0" smtClean="0"/>
          </a:p>
          <a:p>
            <a:pPr lvl="1"/>
            <a:r>
              <a:rPr lang="en-US" dirty="0" smtClean="0"/>
              <a:t>Development of new Educational Programmes with separate applications (Erasmus+; UN; DAAD; Client II)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New Partnerships to develop Professional Trainings and Academic Workshops as well as - ECTS compatible – Modules (e.g. Summer School with </a:t>
            </a:r>
            <a:r>
              <a:rPr lang="en-US" dirty="0" err="1" smtClean="0"/>
              <a:t>Viadrina</a:t>
            </a:r>
            <a:r>
              <a:rPr lang="en-US" dirty="0" smtClean="0"/>
              <a:t> University, Journalism Trainings with IWPR)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Attracting more OSCE </a:t>
            </a:r>
            <a:r>
              <a:rPr lang="en-US" dirty="0" err="1" smtClean="0"/>
              <a:t>pS</a:t>
            </a:r>
            <a:r>
              <a:rPr lang="en-US" dirty="0" smtClean="0"/>
              <a:t> as donors to (future) possible </a:t>
            </a:r>
            <a:r>
              <a:rPr lang="en-US" dirty="0" err="1" smtClean="0"/>
              <a:t>ExB</a:t>
            </a:r>
            <a:r>
              <a:rPr lang="en-US" dirty="0" smtClean="0"/>
              <a:t> projects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Strengthening Partnership with NUPI with new cooperation project after 2019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ncreasing external funding to Visiting Scholars (e.g. via DAAD or Erasmus+; bilateral agreements)</a:t>
            </a:r>
          </a:p>
        </p:txBody>
      </p:sp>
    </p:spTree>
    <p:extLst>
      <p:ext uri="{BB962C8B-B14F-4D97-AF65-F5344CB8AC3E}">
        <p14:creationId xmlns:p14="http://schemas.microsoft.com/office/powerpoint/2010/main" val="197268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Reforming the </a:t>
            </a:r>
            <a:r>
              <a:rPr lang="en-US" dirty="0" smtClean="0"/>
              <a:t>Academy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Clr>
                <a:srgbClr val="A09781"/>
              </a:buClr>
              <a:buNone/>
            </a:pPr>
            <a:r>
              <a:rPr lang="en-US" dirty="0" smtClean="0">
                <a:solidFill>
                  <a:srgbClr val="37302A"/>
                </a:solidFill>
              </a:rPr>
              <a:t>Structural Adjustments in 2017; OIO recommendations from 2017; Audit in 2018; internal review since Fall 2017 – have revealed need to continue structural reforms and to implement operational innovations in the administration of the OSCE Academy:</a:t>
            </a:r>
          </a:p>
          <a:p>
            <a:pPr marL="68580" indent="0">
              <a:buClr>
                <a:srgbClr val="A09781"/>
              </a:buClr>
              <a:buNone/>
            </a:pPr>
            <a:endParaRPr lang="en-US" dirty="0" smtClean="0">
              <a:solidFill>
                <a:srgbClr val="37302A"/>
              </a:solidFill>
            </a:endParaRPr>
          </a:p>
          <a:p>
            <a:pPr lvl="1">
              <a:buClr>
                <a:srgbClr val="A09781"/>
              </a:buClr>
            </a:pPr>
            <a:r>
              <a:rPr lang="en-US" sz="2000" dirty="0" smtClean="0">
                <a:solidFill>
                  <a:srgbClr val="37302A"/>
                </a:solidFill>
              </a:rPr>
              <a:t>Documentation </a:t>
            </a:r>
            <a:r>
              <a:rPr lang="en-US" sz="2000" dirty="0">
                <a:solidFill>
                  <a:srgbClr val="37302A"/>
                </a:solidFill>
              </a:rPr>
              <a:t>&amp; </a:t>
            </a:r>
            <a:r>
              <a:rPr lang="en-US" sz="2000" dirty="0" smtClean="0">
                <a:solidFill>
                  <a:srgbClr val="37302A"/>
                </a:solidFill>
              </a:rPr>
              <a:t>Archive: Creating a complex institutional memory</a:t>
            </a:r>
            <a:endParaRPr lang="en-US" sz="2000" dirty="0">
              <a:solidFill>
                <a:srgbClr val="37302A"/>
              </a:solidFill>
            </a:endParaRPr>
          </a:p>
          <a:p>
            <a:pPr lvl="1">
              <a:buClr>
                <a:srgbClr val="A09781"/>
              </a:buClr>
            </a:pPr>
            <a:r>
              <a:rPr lang="en-US" sz="2000" dirty="0">
                <a:solidFill>
                  <a:srgbClr val="37302A"/>
                </a:solidFill>
              </a:rPr>
              <a:t>Hiring &amp; </a:t>
            </a:r>
            <a:r>
              <a:rPr lang="en-US" sz="2000" dirty="0" smtClean="0">
                <a:solidFill>
                  <a:srgbClr val="37302A"/>
                </a:solidFill>
              </a:rPr>
              <a:t>Contracting: Developing a unified HR system</a:t>
            </a:r>
            <a:endParaRPr lang="en-US" sz="2000" dirty="0">
              <a:solidFill>
                <a:srgbClr val="37302A"/>
              </a:solidFill>
            </a:endParaRPr>
          </a:p>
          <a:p>
            <a:pPr lvl="1">
              <a:buClr>
                <a:srgbClr val="A09781"/>
              </a:buClr>
            </a:pPr>
            <a:r>
              <a:rPr lang="en-US" sz="2000" dirty="0">
                <a:solidFill>
                  <a:srgbClr val="37302A"/>
                </a:solidFill>
              </a:rPr>
              <a:t>Budgeting and Accounting </a:t>
            </a:r>
            <a:r>
              <a:rPr lang="en-US" sz="2000" dirty="0" smtClean="0">
                <a:solidFill>
                  <a:srgbClr val="37302A"/>
                </a:solidFill>
              </a:rPr>
              <a:t>Regulations: Simplifying budgeting procedures; Using C1 accounting software</a:t>
            </a:r>
            <a:endParaRPr lang="en-US" sz="2000" dirty="0">
              <a:solidFill>
                <a:srgbClr val="37302A"/>
              </a:solidFill>
            </a:endParaRPr>
          </a:p>
          <a:p>
            <a:pPr lvl="1">
              <a:buClr>
                <a:srgbClr val="A09781"/>
              </a:buClr>
            </a:pPr>
            <a:r>
              <a:rPr lang="en-US" sz="2000" dirty="0" smtClean="0">
                <a:solidFill>
                  <a:srgbClr val="37302A"/>
                </a:solidFill>
              </a:rPr>
              <a:t>Mid-Term: Reviewing /Updating the Charter </a:t>
            </a:r>
            <a:r>
              <a:rPr lang="en-US" sz="2000" dirty="0">
                <a:solidFill>
                  <a:srgbClr val="37302A"/>
                </a:solidFill>
              </a:rPr>
              <a:t>of the OSCE </a:t>
            </a:r>
            <a:r>
              <a:rPr lang="en-US" sz="2000" dirty="0" smtClean="0">
                <a:solidFill>
                  <a:srgbClr val="37302A"/>
                </a:solidFill>
              </a:rPr>
              <a:t>Academy</a:t>
            </a:r>
            <a:endParaRPr lang="en-US" sz="2000" dirty="0">
              <a:solidFill>
                <a:srgbClr val="37302A"/>
              </a:solidFill>
            </a:endParaRPr>
          </a:p>
          <a:p>
            <a:pPr>
              <a:buClr>
                <a:srgbClr val="A09781"/>
              </a:buClr>
            </a:pPr>
            <a:endParaRPr lang="en-US" dirty="0">
              <a:solidFill>
                <a:srgbClr val="37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4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Developing Educational Programmes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Clr>
                <a:srgbClr val="A09781"/>
              </a:buClr>
              <a:buNone/>
            </a:pPr>
            <a:r>
              <a:rPr lang="en-US" dirty="0">
                <a:solidFill>
                  <a:srgbClr val="37302A"/>
                </a:solidFill>
              </a:rPr>
              <a:t>Graduation and </a:t>
            </a:r>
            <a:r>
              <a:rPr lang="en-US" dirty="0" smtClean="0">
                <a:solidFill>
                  <a:srgbClr val="37302A"/>
                </a:solidFill>
              </a:rPr>
              <a:t>Admission </a:t>
            </a:r>
            <a:r>
              <a:rPr lang="en-US" dirty="0">
                <a:solidFill>
                  <a:srgbClr val="37302A"/>
                </a:solidFill>
              </a:rPr>
              <a:t>in </a:t>
            </a:r>
            <a:r>
              <a:rPr lang="en-US" dirty="0" smtClean="0">
                <a:solidFill>
                  <a:srgbClr val="37302A"/>
                </a:solidFill>
              </a:rPr>
              <a:t>2017/2018:</a:t>
            </a:r>
          </a:p>
          <a:p>
            <a:pPr marL="68580" indent="0">
              <a:buClr>
                <a:srgbClr val="A09781"/>
              </a:buClr>
              <a:buNone/>
            </a:pPr>
            <a:endParaRPr lang="en-US" dirty="0" smtClean="0">
              <a:solidFill>
                <a:srgbClr val="37302A"/>
              </a:solidFill>
            </a:endParaRPr>
          </a:p>
          <a:p>
            <a:pPr lvl="1">
              <a:buClr>
                <a:srgbClr val="A09781"/>
              </a:buClr>
            </a:pPr>
            <a:r>
              <a:rPr lang="en-US" dirty="0">
                <a:solidFill>
                  <a:srgbClr val="37302A"/>
                </a:solidFill>
              </a:rPr>
              <a:t>In December 2017, </a:t>
            </a:r>
            <a:r>
              <a:rPr lang="en-US" dirty="0">
                <a:solidFill>
                  <a:srgbClr val="960000"/>
                </a:solidFill>
              </a:rPr>
              <a:t>26</a:t>
            </a:r>
            <a:r>
              <a:rPr lang="en-US" dirty="0">
                <a:solidFill>
                  <a:srgbClr val="37302A"/>
                </a:solidFill>
              </a:rPr>
              <a:t> students of the MA programme in Politics and Security, and </a:t>
            </a:r>
            <a:r>
              <a:rPr lang="en-US" dirty="0">
                <a:solidFill>
                  <a:srgbClr val="960000"/>
                </a:solidFill>
              </a:rPr>
              <a:t>26</a:t>
            </a:r>
            <a:r>
              <a:rPr lang="en-US" dirty="0">
                <a:solidFill>
                  <a:srgbClr val="37302A"/>
                </a:solidFill>
              </a:rPr>
              <a:t> students of the MA programme in Economic Governance and Development graduated and received their </a:t>
            </a:r>
            <a:r>
              <a:rPr lang="en-US" dirty="0" smtClean="0">
                <a:solidFill>
                  <a:srgbClr val="37302A"/>
                </a:solidFill>
              </a:rPr>
              <a:t>certificates</a:t>
            </a:r>
          </a:p>
          <a:p>
            <a:pPr lvl="1">
              <a:buClr>
                <a:srgbClr val="A09781"/>
              </a:buClr>
            </a:pPr>
            <a:endParaRPr lang="en-US" dirty="0" smtClean="0">
              <a:solidFill>
                <a:srgbClr val="37302A"/>
              </a:solidFill>
            </a:endParaRPr>
          </a:p>
          <a:p>
            <a:pPr lvl="1">
              <a:buClr>
                <a:srgbClr val="A09781"/>
              </a:buClr>
            </a:pPr>
            <a:r>
              <a:rPr lang="en-US" dirty="0">
                <a:solidFill>
                  <a:srgbClr val="37302A"/>
                </a:solidFill>
              </a:rPr>
              <a:t>Whereas the Academy received </a:t>
            </a:r>
            <a:r>
              <a:rPr lang="en-US" dirty="0">
                <a:solidFill>
                  <a:srgbClr val="960000"/>
                </a:solidFill>
              </a:rPr>
              <a:t>1,043</a:t>
            </a:r>
            <a:r>
              <a:rPr lang="en-US" dirty="0">
                <a:solidFill>
                  <a:srgbClr val="37302A"/>
                </a:solidFill>
              </a:rPr>
              <a:t> applications in 2017, and subsequently enrolled 48 students for the 2017-2018 academic year, </a:t>
            </a:r>
            <a:r>
              <a:rPr lang="en-US" u="sng" dirty="0">
                <a:solidFill>
                  <a:srgbClr val="960000"/>
                </a:solidFill>
              </a:rPr>
              <a:t>2,114</a:t>
            </a:r>
            <a:r>
              <a:rPr lang="en-US" dirty="0">
                <a:solidFill>
                  <a:srgbClr val="37302A"/>
                </a:solidFill>
              </a:rPr>
              <a:t> applications were submitted in the spring of 2018 for the academic year </a:t>
            </a:r>
            <a:r>
              <a:rPr lang="en-US" dirty="0" smtClean="0">
                <a:solidFill>
                  <a:srgbClr val="37302A"/>
                </a:solidFill>
              </a:rPr>
              <a:t>2018-2019</a:t>
            </a:r>
            <a:endParaRPr lang="en-US" dirty="0">
              <a:solidFill>
                <a:srgbClr val="37302A"/>
              </a:solidFill>
            </a:endParaRPr>
          </a:p>
          <a:p>
            <a:pPr lvl="1">
              <a:buClr>
                <a:srgbClr val="A09781"/>
              </a:buClr>
            </a:pPr>
            <a:endParaRPr lang="en-US" dirty="0" err="1">
              <a:solidFill>
                <a:srgbClr val="37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45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Developing Educational Programmes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130445"/>
              </p:ext>
            </p:extLst>
          </p:nvPr>
        </p:nvGraphicFramePr>
        <p:xfrm>
          <a:off x="533400" y="2438400"/>
          <a:ext cx="3949701" cy="2952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8532"/>
                <a:gridCol w="753056"/>
                <a:gridCol w="760740"/>
                <a:gridCol w="1037373"/>
              </a:tblGrid>
              <a:tr h="511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Country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2017-2018  Final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EGD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PS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Kazakhstan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Kyrgyzstan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139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166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305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Tajikistan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46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39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85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Turkmenistan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Uzbekistan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Afghanistan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345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565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Mongolia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 of region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SUBMITTED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563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480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1043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270034"/>
              </p:ext>
            </p:extLst>
          </p:nvPr>
        </p:nvGraphicFramePr>
        <p:xfrm>
          <a:off x="4800600" y="2438400"/>
          <a:ext cx="3962400" cy="2952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3865"/>
                <a:gridCol w="724641"/>
                <a:gridCol w="724641"/>
                <a:gridCol w="1079253"/>
              </a:tblGrid>
              <a:tr h="511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Country 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2018-2019 Final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EGD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PS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Kazakhstan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Kyrgyzstan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187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249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436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Tajikistan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141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111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252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Turkmenistan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Uzbekistan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36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73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Afghanistan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717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454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1171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Mongolia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 of region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4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SUBMITTED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1160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954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2114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908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2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A09781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71635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978</TotalTime>
  <Words>1529</Words>
  <Application>Microsoft Office PowerPoint</Application>
  <PresentationFormat>On-screen Show (4:3)</PresentationFormat>
  <Paragraphs>274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Austin</vt:lpstr>
      <vt:lpstr>1_Custom Design</vt:lpstr>
      <vt:lpstr>Custom Design</vt:lpstr>
      <vt:lpstr>Presentation to the Board of Trustees</vt:lpstr>
      <vt:lpstr>Current Financial Situation | Audit 2017</vt:lpstr>
      <vt:lpstr>Current Financial Situation | Implementing Budget for 2018</vt:lpstr>
      <vt:lpstr>Current Financial Situation | Implementing Budget for 2018</vt:lpstr>
      <vt:lpstr>Request for ExB Funding for Years 2019-2020</vt:lpstr>
      <vt:lpstr>Funding Strategy for 2019 and Beyond</vt:lpstr>
      <vt:lpstr>Reforming the Academy</vt:lpstr>
      <vt:lpstr>Developing Educational Programmes</vt:lpstr>
      <vt:lpstr>Developing Educational Programmes</vt:lpstr>
      <vt:lpstr>Developing Educational Programmes</vt:lpstr>
      <vt:lpstr>Developing Educational Programmes|Internships</vt:lpstr>
      <vt:lpstr>Developing Educational Programmes</vt:lpstr>
      <vt:lpstr>Developing Research and Dialogue</vt:lpstr>
      <vt:lpstr>Developing Research and Dialogue|Publications</vt:lpstr>
      <vt:lpstr>Professional Trainings</vt:lpstr>
      <vt:lpstr>Alumni Affairs</vt:lpstr>
      <vt:lpstr>Alumni Affairs</vt:lpstr>
      <vt:lpstr>Alumni Affairs|Success Stories</vt:lpstr>
      <vt:lpstr>Alumni Affairs|Success Stories</vt:lpstr>
      <vt:lpstr>Alumni Affairs| Success Stories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Victoriya</dc:creator>
  <cp:lastModifiedBy>AW</cp:lastModifiedBy>
  <cp:revision>61</cp:revision>
  <dcterms:created xsi:type="dcterms:W3CDTF">2018-05-07T07:04:48Z</dcterms:created>
  <dcterms:modified xsi:type="dcterms:W3CDTF">2018-06-12T02:53:21Z</dcterms:modified>
</cp:coreProperties>
</file>